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3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6"/>
  </p:notesMasterIdLst>
  <p:sldIdLst>
    <p:sldId id="256" r:id="rId2"/>
    <p:sldId id="258" r:id="rId3"/>
    <p:sldId id="260" r:id="rId4"/>
    <p:sldId id="261"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52" r:id="rId92"/>
    <p:sldId id="353" r:id="rId93"/>
    <p:sldId id="354" r:id="rId94"/>
    <p:sldId id="355" r:id="rId95"/>
    <p:sldId id="356" r:id="rId96"/>
    <p:sldId id="357" r:id="rId97"/>
    <p:sldId id="358" r:id="rId98"/>
    <p:sldId id="359" r:id="rId99"/>
    <p:sldId id="360" r:id="rId100"/>
    <p:sldId id="361" r:id="rId101"/>
    <p:sldId id="362" r:id="rId102"/>
    <p:sldId id="363" r:id="rId103"/>
    <p:sldId id="364" r:id="rId104"/>
    <p:sldId id="365" r:id="rId105"/>
    <p:sldId id="366" r:id="rId106"/>
    <p:sldId id="367" r:id="rId107"/>
    <p:sldId id="368" r:id="rId108"/>
    <p:sldId id="369" r:id="rId109"/>
    <p:sldId id="370" r:id="rId110"/>
    <p:sldId id="371" r:id="rId111"/>
    <p:sldId id="372" r:id="rId112"/>
    <p:sldId id="373" r:id="rId113"/>
    <p:sldId id="374" r:id="rId114"/>
    <p:sldId id="375" r:id="rId115"/>
    <p:sldId id="376" r:id="rId116"/>
    <p:sldId id="377" r:id="rId117"/>
    <p:sldId id="378" r:id="rId118"/>
    <p:sldId id="379" r:id="rId119"/>
    <p:sldId id="380" r:id="rId120"/>
    <p:sldId id="381" r:id="rId121"/>
    <p:sldId id="382" r:id="rId122"/>
    <p:sldId id="383" r:id="rId123"/>
    <p:sldId id="384" r:id="rId124"/>
    <p:sldId id="385" r:id="rId125"/>
    <p:sldId id="386" r:id="rId126"/>
    <p:sldId id="387" r:id="rId127"/>
    <p:sldId id="388" r:id="rId128"/>
    <p:sldId id="389" r:id="rId129"/>
    <p:sldId id="390" r:id="rId130"/>
    <p:sldId id="391" r:id="rId131"/>
    <p:sldId id="392" r:id="rId132"/>
    <p:sldId id="393" r:id="rId133"/>
    <p:sldId id="394" r:id="rId134"/>
    <p:sldId id="395" r:id="rId135"/>
    <p:sldId id="396" r:id="rId136"/>
    <p:sldId id="397" r:id="rId137"/>
    <p:sldId id="398" r:id="rId138"/>
    <p:sldId id="399" r:id="rId139"/>
    <p:sldId id="400" r:id="rId140"/>
    <p:sldId id="401" r:id="rId141"/>
    <p:sldId id="402" r:id="rId142"/>
    <p:sldId id="403" r:id="rId143"/>
    <p:sldId id="404" r:id="rId144"/>
    <p:sldId id="405" r:id="rId145"/>
    <p:sldId id="406" r:id="rId146"/>
    <p:sldId id="407" r:id="rId147"/>
    <p:sldId id="408" r:id="rId148"/>
    <p:sldId id="409" r:id="rId149"/>
    <p:sldId id="410" r:id="rId150"/>
    <p:sldId id="411" r:id="rId151"/>
    <p:sldId id="412" r:id="rId152"/>
    <p:sldId id="413" r:id="rId153"/>
    <p:sldId id="414" r:id="rId154"/>
    <p:sldId id="415" r:id="rId155"/>
    <p:sldId id="416" r:id="rId156"/>
    <p:sldId id="417" r:id="rId157"/>
    <p:sldId id="418" r:id="rId158"/>
    <p:sldId id="419" r:id="rId159"/>
    <p:sldId id="420" r:id="rId160"/>
    <p:sldId id="421" r:id="rId161"/>
    <p:sldId id="422" r:id="rId162"/>
    <p:sldId id="423" r:id="rId163"/>
    <p:sldId id="424" r:id="rId164"/>
    <p:sldId id="425" r:id="rId165"/>
    <p:sldId id="426" r:id="rId166"/>
    <p:sldId id="427" r:id="rId167"/>
    <p:sldId id="428" r:id="rId168"/>
    <p:sldId id="429" r:id="rId169"/>
    <p:sldId id="430" r:id="rId170"/>
    <p:sldId id="431" r:id="rId171"/>
    <p:sldId id="432" r:id="rId172"/>
    <p:sldId id="433" r:id="rId173"/>
    <p:sldId id="434" r:id="rId174"/>
    <p:sldId id="435" r:id="rId175"/>
    <p:sldId id="436" r:id="rId176"/>
    <p:sldId id="437" r:id="rId177"/>
    <p:sldId id="438" r:id="rId178"/>
    <p:sldId id="439" r:id="rId179"/>
    <p:sldId id="440" r:id="rId180"/>
    <p:sldId id="441" r:id="rId181"/>
    <p:sldId id="442" r:id="rId182"/>
    <p:sldId id="443" r:id="rId183"/>
    <p:sldId id="444" r:id="rId184"/>
    <p:sldId id="445" r:id="rId185"/>
    <p:sldId id="446" r:id="rId186"/>
    <p:sldId id="447" r:id="rId187"/>
    <p:sldId id="448" r:id="rId188"/>
    <p:sldId id="449" r:id="rId189"/>
    <p:sldId id="450" r:id="rId190"/>
    <p:sldId id="451" r:id="rId191"/>
    <p:sldId id="452" r:id="rId192"/>
    <p:sldId id="453" r:id="rId193"/>
    <p:sldId id="454" r:id="rId194"/>
    <p:sldId id="455" r:id="rId195"/>
    <p:sldId id="456" r:id="rId196"/>
    <p:sldId id="457" r:id="rId197"/>
    <p:sldId id="458" r:id="rId198"/>
    <p:sldId id="459" r:id="rId199"/>
    <p:sldId id="460" r:id="rId200"/>
    <p:sldId id="461" r:id="rId201"/>
    <p:sldId id="462" r:id="rId202"/>
    <p:sldId id="463" r:id="rId203"/>
    <p:sldId id="464" r:id="rId204"/>
    <p:sldId id="465" r:id="rId205"/>
    <p:sldId id="466" r:id="rId206"/>
    <p:sldId id="467" r:id="rId207"/>
    <p:sldId id="468" r:id="rId208"/>
    <p:sldId id="469" r:id="rId209"/>
    <p:sldId id="470" r:id="rId210"/>
    <p:sldId id="471" r:id="rId211"/>
    <p:sldId id="472" r:id="rId212"/>
    <p:sldId id="473" r:id="rId213"/>
    <p:sldId id="474" r:id="rId214"/>
    <p:sldId id="475" r:id="rId215"/>
    <p:sldId id="476" r:id="rId216"/>
    <p:sldId id="477" r:id="rId217"/>
    <p:sldId id="478" r:id="rId218"/>
    <p:sldId id="479" r:id="rId219"/>
    <p:sldId id="480" r:id="rId220"/>
    <p:sldId id="481" r:id="rId221"/>
    <p:sldId id="482" r:id="rId222"/>
    <p:sldId id="483" r:id="rId223"/>
    <p:sldId id="484" r:id="rId224"/>
    <p:sldId id="485" r:id="rId225"/>
    <p:sldId id="486" r:id="rId226"/>
    <p:sldId id="487" r:id="rId227"/>
    <p:sldId id="488" r:id="rId228"/>
    <p:sldId id="489" r:id="rId229"/>
    <p:sldId id="490" r:id="rId230"/>
    <p:sldId id="491" r:id="rId231"/>
    <p:sldId id="492" r:id="rId232"/>
    <p:sldId id="493" r:id="rId233"/>
    <p:sldId id="494" r:id="rId234"/>
    <p:sldId id="495" r:id="rId235"/>
    <p:sldId id="496" r:id="rId236"/>
    <p:sldId id="497" r:id="rId237"/>
    <p:sldId id="498" r:id="rId238"/>
    <p:sldId id="499" r:id="rId239"/>
    <p:sldId id="500" r:id="rId240"/>
    <p:sldId id="501" r:id="rId241"/>
    <p:sldId id="502" r:id="rId242"/>
    <p:sldId id="503" r:id="rId243"/>
    <p:sldId id="504" r:id="rId244"/>
    <p:sldId id="505" r:id="rId245"/>
    <p:sldId id="506" r:id="rId246"/>
    <p:sldId id="507" r:id="rId247"/>
    <p:sldId id="508" r:id="rId248"/>
    <p:sldId id="509" r:id="rId249"/>
    <p:sldId id="510" r:id="rId250"/>
    <p:sldId id="511" r:id="rId251"/>
    <p:sldId id="512" r:id="rId252"/>
    <p:sldId id="513" r:id="rId253"/>
    <p:sldId id="514" r:id="rId254"/>
    <p:sldId id="515" r:id="rId255"/>
    <p:sldId id="516" r:id="rId256"/>
    <p:sldId id="517" r:id="rId257"/>
    <p:sldId id="518" r:id="rId258"/>
    <p:sldId id="519" r:id="rId259"/>
    <p:sldId id="520" r:id="rId260"/>
    <p:sldId id="521" r:id="rId261"/>
    <p:sldId id="522" r:id="rId262"/>
    <p:sldId id="523" r:id="rId263"/>
    <p:sldId id="524" r:id="rId264"/>
    <p:sldId id="525" r:id="rId265"/>
    <p:sldId id="526" r:id="rId266"/>
    <p:sldId id="527" r:id="rId267"/>
    <p:sldId id="528" r:id="rId268"/>
    <p:sldId id="529" r:id="rId269"/>
    <p:sldId id="530" r:id="rId270"/>
    <p:sldId id="531" r:id="rId271"/>
    <p:sldId id="532" r:id="rId272"/>
    <p:sldId id="533" r:id="rId273"/>
    <p:sldId id="534" r:id="rId274"/>
    <p:sldId id="535" r:id="rId275"/>
    <p:sldId id="536" r:id="rId276"/>
    <p:sldId id="537" r:id="rId277"/>
    <p:sldId id="538" r:id="rId278"/>
    <p:sldId id="539" r:id="rId279"/>
    <p:sldId id="540" r:id="rId280"/>
    <p:sldId id="541" r:id="rId281"/>
    <p:sldId id="542" r:id="rId282"/>
    <p:sldId id="543" r:id="rId283"/>
    <p:sldId id="544" r:id="rId284"/>
    <p:sldId id="545" r:id="rId285"/>
    <p:sldId id="546" r:id="rId286"/>
    <p:sldId id="547" r:id="rId287"/>
    <p:sldId id="548" r:id="rId288"/>
    <p:sldId id="549" r:id="rId289"/>
    <p:sldId id="550" r:id="rId290"/>
    <p:sldId id="551" r:id="rId291"/>
    <p:sldId id="552" r:id="rId292"/>
    <p:sldId id="553" r:id="rId293"/>
    <p:sldId id="554" r:id="rId294"/>
    <p:sldId id="555" r:id="rId295"/>
    <p:sldId id="556" r:id="rId296"/>
    <p:sldId id="557" r:id="rId297"/>
    <p:sldId id="558" r:id="rId298"/>
    <p:sldId id="559" r:id="rId299"/>
    <p:sldId id="560" r:id="rId300"/>
    <p:sldId id="561" r:id="rId301"/>
    <p:sldId id="562" r:id="rId302"/>
    <p:sldId id="563" r:id="rId303"/>
    <p:sldId id="564" r:id="rId304"/>
    <p:sldId id="565" r:id="rId305"/>
    <p:sldId id="566" r:id="rId306"/>
    <p:sldId id="567" r:id="rId307"/>
    <p:sldId id="568" r:id="rId308"/>
    <p:sldId id="569" r:id="rId309"/>
    <p:sldId id="570" r:id="rId310"/>
    <p:sldId id="571" r:id="rId311"/>
    <p:sldId id="572" r:id="rId312"/>
    <p:sldId id="573" r:id="rId313"/>
    <p:sldId id="574" r:id="rId314"/>
    <p:sldId id="575" r:id="rId315"/>
    <p:sldId id="576" r:id="rId316"/>
    <p:sldId id="577" r:id="rId317"/>
    <p:sldId id="578" r:id="rId318"/>
    <p:sldId id="579" r:id="rId319"/>
    <p:sldId id="580" r:id="rId320"/>
    <p:sldId id="581" r:id="rId321"/>
    <p:sldId id="582" r:id="rId322"/>
    <p:sldId id="583" r:id="rId323"/>
    <p:sldId id="584" r:id="rId324"/>
    <p:sldId id="585" r:id="rId325"/>
    <p:sldId id="586" r:id="rId326"/>
    <p:sldId id="587" r:id="rId327"/>
    <p:sldId id="588" r:id="rId328"/>
    <p:sldId id="589" r:id="rId329"/>
    <p:sldId id="590" r:id="rId330"/>
    <p:sldId id="591" r:id="rId331"/>
    <p:sldId id="592" r:id="rId332"/>
    <p:sldId id="593" r:id="rId333"/>
    <p:sldId id="594" r:id="rId334"/>
    <p:sldId id="595" r:id="rId335"/>
    <p:sldId id="596" r:id="rId336"/>
    <p:sldId id="597" r:id="rId337"/>
    <p:sldId id="598" r:id="rId338"/>
    <p:sldId id="599" r:id="rId339"/>
    <p:sldId id="600" r:id="rId340"/>
    <p:sldId id="601" r:id="rId341"/>
    <p:sldId id="602" r:id="rId342"/>
    <p:sldId id="603" r:id="rId343"/>
    <p:sldId id="604" r:id="rId344"/>
    <p:sldId id="605" r:id="rId345"/>
  </p:sldIdLst>
  <p:sldSz cx="12192000" cy="6858000"/>
  <p:notesSz cx="6858000" cy="9144000"/>
  <p:custDataLst>
    <p:tags r:id="rId3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notesMaster" Target="notesMasters/notesMaster1.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presProps" Target="pres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theme" Target="theme/theme1.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tableStyles" Target="tableStyles.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tags" Target="tags/tag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D17FE-44EF-4A93-9D22-D56C96D8C23D}" type="datetimeFigureOut">
              <a:rPr lang="zh-CN" altLang="en-US" smtClean="0"/>
              <a:t>2025/12/22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D82CFF-0201-4D65-B8AA-62808A5B238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823AF1-F897-44C1-9211-F790B8ED8252}" type="slidenum">
              <a:rPr lang="zh-CN" altLang="en-US" smtClean="0"/>
              <a:t>23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世界上最遥远的距离不是生与死  而是我就站在你面前  你却不知道我喜欢你</a:t>
            </a:r>
            <a:endParaRPr lang="en-US" altLang="zh-CN" dirty="0"/>
          </a:p>
          <a:p>
            <a:r>
              <a:rPr lang="zh-CN" altLang="en-US" dirty="0"/>
              <a:t>世界上最幸福的事情就是我们天各一方 海角天涯  最终殊途同归  合而为一</a:t>
            </a:r>
          </a:p>
        </p:txBody>
      </p:sp>
      <p:sp>
        <p:nvSpPr>
          <p:cNvPr id="4" name="灯片编号占位符 3"/>
          <p:cNvSpPr>
            <a:spLocks noGrp="1"/>
          </p:cNvSpPr>
          <p:nvPr>
            <p:ph type="sldNum" sz="quarter" idx="10"/>
          </p:nvPr>
        </p:nvSpPr>
        <p:spPr/>
        <p:txBody>
          <a:bodyPr/>
          <a:lstStyle/>
          <a:p>
            <a:fld id="{59823AF1-F897-44C1-9211-F790B8ED8252}" type="slidenum">
              <a:rPr lang="zh-CN" altLang="en-US" smtClean="0"/>
              <a:t>42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179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183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定积分是一个值</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208</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823AF1-F897-44C1-9211-F790B8ED8252}" type="slidenum">
              <a:rPr lang="zh-CN" altLang="en-US" smtClean="0"/>
              <a:t>48</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r>
              <a:rPr lang="zh-CN" altLang="en-US" dirty="0"/>
              <a:t>不一定属于</a:t>
            </a:r>
            <a:r>
              <a:rPr lang="en-US" altLang="zh-CN" dirty="0"/>
              <a:t>AB</a:t>
            </a:r>
            <a:r>
              <a:rPr lang="zh-CN" altLang="en-US" dirty="0"/>
              <a:t>区间</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209</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r>
              <a:rPr lang="zh-CN" altLang="en-US" dirty="0"/>
              <a:t>不一定属于</a:t>
            </a:r>
            <a:r>
              <a:rPr lang="en-US" altLang="zh-CN" dirty="0"/>
              <a:t>AB</a:t>
            </a:r>
            <a:r>
              <a:rPr lang="zh-CN" altLang="en-US" dirty="0"/>
              <a:t>区间</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r>
              <a:rPr lang="zh-CN" altLang="en-US" dirty="0"/>
              <a:t>不一定属于</a:t>
            </a:r>
            <a:r>
              <a:rPr lang="en-US" altLang="zh-CN" dirty="0"/>
              <a:t>AB</a:t>
            </a:r>
            <a:r>
              <a:rPr lang="zh-CN" altLang="en-US" dirty="0"/>
              <a:t>区间</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r>
              <a:rPr lang="zh-CN" altLang="en-US" dirty="0"/>
              <a:t>不一定属于</a:t>
            </a:r>
            <a:r>
              <a:rPr lang="en-US" altLang="zh-CN" dirty="0"/>
              <a:t>AB</a:t>
            </a:r>
            <a:r>
              <a:rPr lang="zh-CN" altLang="en-US" dirty="0"/>
              <a:t>区间</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r>
              <a:rPr lang="zh-CN" altLang="en-US" dirty="0"/>
              <a:t>不一定属于</a:t>
            </a:r>
            <a:r>
              <a:rPr lang="en-US" altLang="zh-CN" dirty="0"/>
              <a:t>AB</a:t>
            </a:r>
            <a:r>
              <a:rPr lang="zh-CN" altLang="en-US" dirty="0"/>
              <a:t>区间</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2008.9,88,91</a:t>
            </a:r>
          </a:p>
          <a:p>
            <a:r>
              <a:rPr lang="en-US" altLang="zh-CN" dirty="0"/>
              <a:t>2014,3</a:t>
            </a:r>
          </a:p>
          <a:p>
            <a:r>
              <a:rPr lang="en-US" altLang="zh-CN" dirty="0"/>
              <a:t>2016.3</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225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把被旋转区域垂直</a:t>
            </a:r>
            <a:r>
              <a:rPr lang="en-US" altLang="zh-CN" sz="1200" i="1"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轴切成无穷多个长方形，每一个长方形绕</a:t>
            </a:r>
            <a:r>
              <a:rPr lang="en-US" altLang="zh-CN" sz="1200" i="1" kern="1200" dirty="0">
                <a:solidFill>
                  <a:schemeClr val="tx1"/>
                </a:solidFill>
                <a:effectLst/>
                <a:latin typeface="+mn-lt"/>
                <a:ea typeface="+mn-ea"/>
                <a:cs typeface="+mn-cs"/>
              </a:rPr>
              <a:t>y</a:t>
            </a:r>
            <a:r>
              <a:rPr lang="zh-CN" altLang="zh-CN" sz="1200" kern="1200" dirty="0">
                <a:solidFill>
                  <a:schemeClr val="tx1"/>
                </a:solidFill>
                <a:effectLst/>
                <a:latin typeface="+mn-lt"/>
                <a:ea typeface="+mn-ea"/>
                <a:cs typeface="+mn-cs"/>
              </a:rPr>
              <a:t>轴旋转一圈形成高度为</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，底面半径为</a:t>
            </a:r>
            <a:r>
              <a:rPr lang="en-US" altLang="zh-CN" sz="1200" i="1" kern="1200" dirty="0">
                <a:solidFill>
                  <a:schemeClr val="tx1"/>
                </a:solidFill>
                <a:effectLst/>
                <a:latin typeface="+mn-lt"/>
                <a:ea typeface="+mn-ea"/>
                <a:cs typeface="+mn-cs"/>
              </a:rPr>
              <a:t>x</a:t>
            </a:r>
            <a:r>
              <a:rPr lang="zh-CN" altLang="zh-CN" sz="1200" kern="1200" dirty="0">
                <a:solidFill>
                  <a:schemeClr val="tx1"/>
                </a:solidFill>
                <a:effectLst/>
                <a:latin typeface="+mn-lt"/>
                <a:ea typeface="+mn-ea"/>
                <a:cs typeface="+mn-cs"/>
              </a:rPr>
              <a:t>，壁厚为</a:t>
            </a:r>
            <a:r>
              <a:rPr lang="en-US" altLang="zh-CN" sz="1200" i="1" kern="1200" dirty="0">
                <a:solidFill>
                  <a:schemeClr val="tx1"/>
                </a:solidFill>
                <a:effectLst/>
                <a:latin typeface="+mn-lt"/>
                <a:ea typeface="+mn-ea"/>
                <a:cs typeface="+mn-cs"/>
              </a:rPr>
              <a:t>dx</a:t>
            </a:r>
            <a:r>
              <a:rPr lang="zh-CN" altLang="zh-CN" sz="1200" kern="1200" dirty="0">
                <a:solidFill>
                  <a:schemeClr val="tx1"/>
                </a:solidFill>
                <a:effectLst/>
                <a:latin typeface="+mn-lt"/>
                <a:ea typeface="+mn-ea"/>
                <a:cs typeface="+mn-cs"/>
              </a:rPr>
              <a:t>的空心圆柱。由于壁厚很小，可将此圆柱沿母线方向切开，切开后为一个长方体。根据长方体体积公式，其体积为</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，求无穷多个此长方体的体积之和即积分：</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262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823AF1-F897-44C1-9211-F790B8ED8252}" type="slidenum">
              <a:rPr lang="zh-CN" altLang="en-US" smtClean="0"/>
              <a:t>49</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295</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823AF1-F897-44C1-9211-F790B8ED8252}" type="slidenum">
              <a:rPr lang="zh-CN" altLang="en-US" smtClean="0"/>
              <a:t>50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823AF1-F897-44C1-9211-F790B8ED8252}" type="slidenum">
              <a:rPr lang="zh-CN" altLang="en-US" smtClean="0"/>
              <a:t>51</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9823AF1-F897-44C1-9211-F790B8ED8252}" type="slidenum">
              <a:rPr lang="zh-CN" altLang="en-US" smtClean="0"/>
              <a:t>52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163</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9823AF1-F897-44C1-9211-F790B8ED825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t>164</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063AA253-7F55-466A-BBD5-92A1C726F277}" type="datetimeFigureOut">
              <a:rPr lang="zh-CN" altLang="en-US" smtClean="0"/>
              <a:t>2025/12/22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CD4FAB-4E09-4805-9493-F5B5FEDEE5D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63AA253-7F55-466A-BBD5-92A1C726F277}" type="datetimeFigureOut">
              <a:rPr lang="zh-CN" altLang="en-US" smtClean="0"/>
              <a:t>2025/12/22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CD4FAB-4E09-4805-9493-F5B5FEDEE5D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63AA253-7F55-466A-BBD5-92A1C726F277}" type="datetimeFigureOut">
              <a:rPr lang="zh-CN" altLang="en-US" smtClean="0"/>
              <a:t>2025/12/22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CD4FAB-4E09-4805-9493-F5B5FEDEE5D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63AA253-7F55-466A-BBD5-92A1C726F277}" type="datetimeFigureOut">
              <a:rPr lang="zh-CN" altLang="en-US" smtClean="0"/>
              <a:t>2025/12/22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CD4FAB-4E09-4805-9493-F5B5FEDEE5DF}"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63AA253-7F55-466A-BBD5-92A1C726F277}" type="datetimeFigureOut">
              <a:rPr lang="zh-CN" altLang="en-US" smtClean="0"/>
              <a:t>2025/12/22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ACD4FAB-4E09-4805-9493-F5B5FEDEE5DF}"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63AA253-7F55-466A-BBD5-92A1C726F277}" type="datetimeFigureOut">
              <a:rPr lang="zh-CN" altLang="en-US" smtClean="0"/>
              <a:t>2025/12/22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CD4FAB-4E09-4805-9493-F5B5FEDEE5D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63AA253-7F55-466A-BBD5-92A1C726F277}" type="datetimeFigureOut">
              <a:rPr lang="zh-CN" altLang="en-US" smtClean="0"/>
              <a:t>2025/12/22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ACD4FAB-4E09-4805-9493-F5B5FEDEE5D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63AA253-7F55-466A-BBD5-92A1C726F277}" type="datetimeFigureOut">
              <a:rPr lang="zh-CN" altLang="en-US" smtClean="0"/>
              <a:t>2025/12/22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ACD4FAB-4E09-4805-9493-F5B5FEDEE5D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63AA253-7F55-466A-BBD5-92A1C726F277}" type="datetimeFigureOut">
              <a:rPr lang="zh-CN" altLang="en-US" smtClean="0"/>
              <a:t>2025/12/22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ACD4FAB-4E09-4805-9493-F5B5FEDEE5D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63AA253-7F55-466A-BBD5-92A1C726F277}" type="datetimeFigureOut">
              <a:rPr lang="zh-CN" altLang="en-US" smtClean="0"/>
              <a:t>2025/12/22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CD4FAB-4E09-4805-9493-F5B5FEDEE5D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63AA253-7F55-466A-BBD5-92A1C726F277}" type="datetimeFigureOut">
              <a:rPr lang="zh-CN" altLang="en-US" smtClean="0"/>
              <a:t>2025/12/22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ACD4FAB-4E09-4805-9493-F5B5FEDEE5D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3AA253-7F55-466A-BBD5-92A1C726F277}" type="datetimeFigureOut">
              <a:rPr lang="zh-CN" altLang="en-US" smtClean="0"/>
              <a:t>2025/12/22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CD4FAB-4E09-4805-9493-F5B5FEDEE5D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395.png"/><Relationship Id="rId7" Type="http://schemas.openxmlformats.org/officeDocument/2006/relationships/image" Target="../media/image399.png"/><Relationship Id="rId2" Type="http://schemas.openxmlformats.org/officeDocument/2006/relationships/image" Target="../media/image394.png"/><Relationship Id="rId1" Type="http://schemas.openxmlformats.org/officeDocument/2006/relationships/slideLayout" Target="../slideLayouts/slideLayout7.xml"/><Relationship Id="rId6" Type="http://schemas.openxmlformats.org/officeDocument/2006/relationships/image" Target="../media/image398.png"/><Relationship Id="rId5" Type="http://schemas.openxmlformats.org/officeDocument/2006/relationships/image" Target="../media/image397.png"/><Relationship Id="rId4" Type="http://schemas.openxmlformats.org/officeDocument/2006/relationships/image" Target="../media/image396.png"/></Relationships>
</file>

<file path=ppt/slides/_rels/slide101.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94.png"/><Relationship Id="rId1" Type="http://schemas.openxmlformats.org/officeDocument/2006/relationships/slideLayout" Target="../slideLayouts/slideLayout7.xml"/><Relationship Id="rId6" Type="http://schemas.openxmlformats.org/officeDocument/2006/relationships/image" Target="../media/image403.png"/><Relationship Id="rId5" Type="http://schemas.openxmlformats.org/officeDocument/2006/relationships/image" Target="../media/image402.png"/><Relationship Id="rId4" Type="http://schemas.openxmlformats.org/officeDocument/2006/relationships/image" Target="../media/image401.png"/></Relationships>
</file>

<file path=ppt/slides/_rels/slide102.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405.png"/><Relationship Id="rId7" Type="http://schemas.openxmlformats.org/officeDocument/2006/relationships/image" Target="../media/image409.png"/><Relationship Id="rId2" Type="http://schemas.openxmlformats.org/officeDocument/2006/relationships/image" Target="../media/image404.png"/><Relationship Id="rId1" Type="http://schemas.openxmlformats.org/officeDocument/2006/relationships/slideLayout" Target="../slideLayouts/slideLayout7.xml"/><Relationship Id="rId6" Type="http://schemas.openxmlformats.org/officeDocument/2006/relationships/image" Target="../media/image408.png"/><Relationship Id="rId5" Type="http://schemas.openxmlformats.org/officeDocument/2006/relationships/image" Target="../media/image407.png"/><Relationship Id="rId10" Type="http://schemas.openxmlformats.org/officeDocument/2006/relationships/image" Target="../media/image412.png"/><Relationship Id="rId4" Type="http://schemas.openxmlformats.org/officeDocument/2006/relationships/image" Target="../media/image406.png"/><Relationship Id="rId9" Type="http://schemas.openxmlformats.org/officeDocument/2006/relationships/image" Target="../media/image411.png"/></Relationships>
</file>

<file path=ppt/slides/_rels/slide103.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image" Target="../media/image414.png"/><Relationship Id="rId7" Type="http://schemas.openxmlformats.org/officeDocument/2006/relationships/image" Target="../media/image418.png"/><Relationship Id="rId2" Type="http://schemas.openxmlformats.org/officeDocument/2006/relationships/image" Target="../media/image413.png"/><Relationship Id="rId1" Type="http://schemas.openxmlformats.org/officeDocument/2006/relationships/slideLayout" Target="../slideLayouts/slideLayout7.xml"/><Relationship Id="rId6" Type="http://schemas.openxmlformats.org/officeDocument/2006/relationships/image" Target="../media/image417.png"/><Relationship Id="rId5" Type="http://schemas.openxmlformats.org/officeDocument/2006/relationships/image" Target="../media/image416.png"/><Relationship Id="rId4" Type="http://schemas.openxmlformats.org/officeDocument/2006/relationships/image" Target="../media/image415.png"/><Relationship Id="rId9" Type="http://schemas.openxmlformats.org/officeDocument/2006/relationships/image" Target="../media/image420.png"/></Relationships>
</file>

<file path=ppt/slides/_rels/slide104.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6.png"/><Relationship Id="rId3" Type="http://schemas.openxmlformats.org/officeDocument/2006/relationships/image" Target="../media/image10.wmf"/><Relationship Id="rId7" Type="http://schemas.openxmlformats.org/officeDocument/2006/relationships/image" Target="../media/image12.wmf"/><Relationship Id="rId12" Type="http://schemas.openxmlformats.org/officeDocument/2006/relationships/image" Target="../media/image35.png"/><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oleObject" Target="../embeddings/oleObject3.bin"/><Relationship Id="rId11" Type="http://schemas.openxmlformats.org/officeDocument/2006/relationships/image" Target="../media/image14.wmf"/><Relationship Id="rId5" Type="http://schemas.openxmlformats.org/officeDocument/2006/relationships/image" Target="../media/image11.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3.w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237.emf"/><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238.emf"/><Relationship Id="rId2" Type="http://schemas.openxmlformats.org/officeDocument/2006/relationships/image" Target="../media/image237.emf"/><Relationship Id="rId1" Type="http://schemas.openxmlformats.org/officeDocument/2006/relationships/slideLayout" Target="../slideLayouts/slideLayout7.xml"/><Relationship Id="rId5" Type="http://schemas.openxmlformats.org/officeDocument/2006/relationships/image" Target="../media/image240.emf"/><Relationship Id="rId4" Type="http://schemas.openxmlformats.org/officeDocument/2006/relationships/image" Target="../media/image239.emf"/></Relationships>
</file>

<file path=ppt/slides/_rels/slide113.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2.png"/><Relationship Id="rId1" Type="http://schemas.openxmlformats.org/officeDocument/2006/relationships/slideLayout" Target="../slideLayouts/slideLayout7.xml"/><Relationship Id="rId4" Type="http://schemas.openxmlformats.org/officeDocument/2006/relationships/image" Target="../media/image248.png"/></Relationships>
</file>

<file path=ppt/slides/_rels/slide114.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434.png"/><Relationship Id="rId7" Type="http://schemas.openxmlformats.org/officeDocument/2006/relationships/image" Target="../media/image438.png"/><Relationship Id="rId2" Type="http://schemas.openxmlformats.org/officeDocument/2006/relationships/image" Target="../media/image433.png"/><Relationship Id="rId1" Type="http://schemas.openxmlformats.org/officeDocument/2006/relationships/slideLayout" Target="../slideLayouts/slideLayout7.xml"/><Relationship Id="rId6" Type="http://schemas.openxmlformats.org/officeDocument/2006/relationships/image" Target="../media/image437.png"/><Relationship Id="rId5" Type="http://schemas.openxmlformats.org/officeDocument/2006/relationships/image" Target="../media/image436.png"/><Relationship Id="rId4" Type="http://schemas.openxmlformats.org/officeDocument/2006/relationships/image" Target="../media/image249.png"/><Relationship Id="rId9" Type="http://schemas.openxmlformats.org/officeDocument/2006/relationships/image" Target="../media/image440.png"/></Relationships>
</file>

<file path=ppt/slides/_rels/slide11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443.png"/><Relationship Id="rId1" Type="http://schemas.openxmlformats.org/officeDocument/2006/relationships/slideLayout" Target="../slideLayouts/slideLayout7.xml"/><Relationship Id="rId6" Type="http://schemas.openxmlformats.org/officeDocument/2006/relationships/image" Target="../media/image446.png"/><Relationship Id="rId5" Type="http://schemas.openxmlformats.org/officeDocument/2006/relationships/image" Target="../media/image445.png"/><Relationship Id="rId4" Type="http://schemas.openxmlformats.org/officeDocument/2006/relationships/image" Target="../media/image444.png"/></Relationships>
</file>

<file path=ppt/slides/_rels/slide118.xml.rels><?xml version="1.0" encoding="UTF-8" standalone="yes"?>
<Relationships xmlns="http://schemas.openxmlformats.org/package/2006/relationships"><Relationship Id="rId3" Type="http://schemas.openxmlformats.org/officeDocument/2006/relationships/image" Target="../media/image448.png"/><Relationship Id="rId7" Type="http://schemas.openxmlformats.org/officeDocument/2006/relationships/image" Target="../media/image452.png"/><Relationship Id="rId2" Type="http://schemas.openxmlformats.org/officeDocument/2006/relationships/image" Target="../media/image447.png"/><Relationship Id="rId1" Type="http://schemas.openxmlformats.org/officeDocument/2006/relationships/slideLayout" Target="../slideLayouts/slideLayout7.xml"/><Relationship Id="rId6" Type="http://schemas.openxmlformats.org/officeDocument/2006/relationships/image" Target="../media/image451.png"/><Relationship Id="rId5" Type="http://schemas.openxmlformats.org/officeDocument/2006/relationships/image" Target="../media/image450.png"/><Relationship Id="rId4" Type="http://schemas.openxmlformats.org/officeDocument/2006/relationships/image" Target="../media/image44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5.jpe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20.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image" Target="../media/image453.png"/><Relationship Id="rId1" Type="http://schemas.openxmlformats.org/officeDocument/2006/relationships/slideLayout" Target="../slideLayouts/slideLayout7.xml"/><Relationship Id="rId5" Type="http://schemas.openxmlformats.org/officeDocument/2006/relationships/image" Target="../media/image252.jpeg"/><Relationship Id="rId4" Type="http://schemas.openxmlformats.org/officeDocument/2006/relationships/image" Target="../media/image455.png"/></Relationships>
</file>

<file path=ppt/slides/_rels/slide121.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7.png"/><Relationship Id="rId1" Type="http://schemas.openxmlformats.org/officeDocument/2006/relationships/slideLayout" Target="../slideLayouts/slideLayout7.xml"/><Relationship Id="rId4" Type="http://schemas.openxmlformats.org/officeDocument/2006/relationships/image" Target="../media/image262.png"/></Relationships>
</file>

<file path=ppt/slides/_rels/slide122.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image" Target="../media/image460.png"/><Relationship Id="rId1" Type="http://schemas.openxmlformats.org/officeDocument/2006/relationships/slideLayout" Target="../slideLayouts/slideLayout7.xml"/><Relationship Id="rId6" Type="http://schemas.openxmlformats.org/officeDocument/2006/relationships/image" Target="../media/image262.png"/><Relationship Id="rId5" Type="http://schemas.openxmlformats.org/officeDocument/2006/relationships/image" Target="../media/image463.png"/><Relationship Id="rId4" Type="http://schemas.openxmlformats.org/officeDocument/2006/relationships/image" Target="../media/image462.png"/></Relationships>
</file>

<file path=ppt/slides/_rels/slide123.xml.rels><?xml version="1.0" encoding="UTF-8" standalone="yes"?>
<Relationships xmlns="http://schemas.openxmlformats.org/package/2006/relationships"><Relationship Id="rId3" Type="http://schemas.openxmlformats.org/officeDocument/2006/relationships/image" Target="../media/image463.png"/><Relationship Id="rId2" Type="http://schemas.openxmlformats.org/officeDocument/2006/relationships/image" Target="../media/image460.png"/><Relationship Id="rId1" Type="http://schemas.openxmlformats.org/officeDocument/2006/relationships/slideLayout" Target="../slideLayouts/slideLayout7.xml"/><Relationship Id="rId4" Type="http://schemas.openxmlformats.org/officeDocument/2006/relationships/image" Target="../media/image264.png"/></Relationships>
</file>

<file path=ppt/slides/_rels/slide124.xml.rels><?xml version="1.0" encoding="UTF-8" standalone="yes"?>
<Relationships xmlns="http://schemas.openxmlformats.org/package/2006/relationships"><Relationship Id="rId3" Type="http://schemas.openxmlformats.org/officeDocument/2006/relationships/image" Target="../media/image466.png"/><Relationship Id="rId2" Type="http://schemas.openxmlformats.org/officeDocument/2006/relationships/image" Target="../media/image465.png"/><Relationship Id="rId1" Type="http://schemas.openxmlformats.org/officeDocument/2006/relationships/slideLayout" Target="../slideLayouts/slideLayout7.xml"/><Relationship Id="rId4" Type="http://schemas.openxmlformats.org/officeDocument/2006/relationships/image" Target="../media/image262.png"/></Relationships>
</file>

<file path=ppt/slides/_rels/slide125.xml.rels><?xml version="1.0" encoding="UTF-8" standalone="yes"?>
<Relationships xmlns="http://schemas.openxmlformats.org/package/2006/relationships"><Relationship Id="rId3" Type="http://schemas.openxmlformats.org/officeDocument/2006/relationships/image" Target="../media/image467.png"/><Relationship Id="rId2" Type="http://schemas.openxmlformats.org/officeDocument/2006/relationships/image" Target="../media/image465.png"/><Relationship Id="rId1" Type="http://schemas.openxmlformats.org/officeDocument/2006/relationships/slideLayout" Target="../slideLayouts/slideLayout7.xml"/><Relationship Id="rId4" Type="http://schemas.openxmlformats.org/officeDocument/2006/relationships/image" Target="../media/image468.png"/></Relationships>
</file>

<file path=ppt/slides/_rels/slide126.xml.rels><?xml version="1.0" encoding="UTF-8" standalone="yes"?>
<Relationships xmlns="http://schemas.openxmlformats.org/package/2006/relationships"><Relationship Id="rId8" Type="http://schemas.openxmlformats.org/officeDocument/2006/relationships/image" Target="../media/image475.png"/><Relationship Id="rId3" Type="http://schemas.openxmlformats.org/officeDocument/2006/relationships/image" Target="../media/image470.png"/><Relationship Id="rId7" Type="http://schemas.openxmlformats.org/officeDocument/2006/relationships/image" Target="../media/image474.png"/><Relationship Id="rId12" Type="http://schemas.openxmlformats.org/officeDocument/2006/relationships/image" Target="../media/image479.png"/><Relationship Id="rId2" Type="http://schemas.openxmlformats.org/officeDocument/2006/relationships/image" Target="../media/image469.png"/><Relationship Id="rId1" Type="http://schemas.openxmlformats.org/officeDocument/2006/relationships/slideLayout" Target="../slideLayouts/slideLayout7.xml"/><Relationship Id="rId6" Type="http://schemas.openxmlformats.org/officeDocument/2006/relationships/image" Target="../media/image473.png"/><Relationship Id="rId11" Type="http://schemas.openxmlformats.org/officeDocument/2006/relationships/image" Target="../media/image478.png"/><Relationship Id="rId5" Type="http://schemas.openxmlformats.org/officeDocument/2006/relationships/image" Target="../media/image472.png"/><Relationship Id="rId10" Type="http://schemas.openxmlformats.org/officeDocument/2006/relationships/image" Target="../media/image477.png"/><Relationship Id="rId4" Type="http://schemas.openxmlformats.org/officeDocument/2006/relationships/image" Target="../media/image471.png"/><Relationship Id="rId9" Type="http://schemas.openxmlformats.org/officeDocument/2006/relationships/image" Target="../media/image476.png"/></Relationships>
</file>

<file path=ppt/slides/_rels/slide127.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image" Target="../media/image480.png"/><Relationship Id="rId1" Type="http://schemas.openxmlformats.org/officeDocument/2006/relationships/slideLayout" Target="../slideLayouts/slideLayout7.xml"/><Relationship Id="rId4" Type="http://schemas.openxmlformats.org/officeDocument/2006/relationships/image" Target="../media/image482.png"/></Relationships>
</file>

<file path=ppt/slides/_rels/slide128.xml.rels><?xml version="1.0" encoding="UTF-8" standalone="yes"?>
<Relationships xmlns="http://schemas.openxmlformats.org/package/2006/relationships"><Relationship Id="rId3" Type="http://schemas.openxmlformats.org/officeDocument/2006/relationships/image" Target="../media/image483.png"/><Relationship Id="rId2" Type="http://schemas.openxmlformats.org/officeDocument/2006/relationships/image" Target="../media/image480.png"/><Relationship Id="rId1" Type="http://schemas.openxmlformats.org/officeDocument/2006/relationships/slideLayout" Target="../slideLayouts/slideLayout7.xml"/><Relationship Id="rId6" Type="http://schemas.openxmlformats.org/officeDocument/2006/relationships/image" Target="../media/image277.png"/><Relationship Id="rId5" Type="http://schemas.openxmlformats.org/officeDocument/2006/relationships/image" Target="../media/image270.png"/><Relationship Id="rId4" Type="http://schemas.openxmlformats.org/officeDocument/2006/relationships/image" Target="../media/image484.png"/></Relationships>
</file>

<file path=ppt/slides/_rels/slide129.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image" Target="../media/image480.png"/><Relationship Id="rId1" Type="http://schemas.openxmlformats.org/officeDocument/2006/relationships/slideLayout" Target="../slideLayouts/slideLayout7.xml"/><Relationship Id="rId4" Type="http://schemas.openxmlformats.org/officeDocument/2006/relationships/image" Target="../media/image488.png"/></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8" Type="http://schemas.openxmlformats.org/officeDocument/2006/relationships/image" Target="../media/image475.png"/><Relationship Id="rId3" Type="http://schemas.openxmlformats.org/officeDocument/2006/relationships/image" Target="../media/image470.png"/><Relationship Id="rId7" Type="http://schemas.openxmlformats.org/officeDocument/2006/relationships/image" Target="../media/image474.png"/><Relationship Id="rId12" Type="http://schemas.openxmlformats.org/officeDocument/2006/relationships/image" Target="../media/image479.png"/><Relationship Id="rId2" Type="http://schemas.openxmlformats.org/officeDocument/2006/relationships/image" Target="../media/image480.png"/><Relationship Id="rId1" Type="http://schemas.openxmlformats.org/officeDocument/2006/relationships/slideLayout" Target="../slideLayouts/slideLayout7.xml"/><Relationship Id="rId6" Type="http://schemas.openxmlformats.org/officeDocument/2006/relationships/image" Target="../media/image473.png"/><Relationship Id="rId11" Type="http://schemas.openxmlformats.org/officeDocument/2006/relationships/image" Target="../media/image489.png"/><Relationship Id="rId5" Type="http://schemas.openxmlformats.org/officeDocument/2006/relationships/image" Target="../media/image472.png"/><Relationship Id="rId10" Type="http://schemas.openxmlformats.org/officeDocument/2006/relationships/image" Target="../media/image477.png"/><Relationship Id="rId4" Type="http://schemas.openxmlformats.org/officeDocument/2006/relationships/image" Target="../media/image471.png"/><Relationship Id="rId9" Type="http://schemas.openxmlformats.org/officeDocument/2006/relationships/image" Target="../media/image476.png"/></Relationships>
</file>

<file path=ppt/slides/_rels/slide131.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3" Type="http://schemas.openxmlformats.org/officeDocument/2006/relationships/oleObject" Target="../embeddings/oleObject32.bin"/><Relationship Id="rId18" Type="http://schemas.openxmlformats.org/officeDocument/2006/relationships/image" Target="../media/image290.wmf"/><Relationship Id="rId26" Type="http://schemas.openxmlformats.org/officeDocument/2006/relationships/image" Target="../media/image294.wmf"/><Relationship Id="rId21" Type="http://schemas.openxmlformats.org/officeDocument/2006/relationships/oleObject" Target="../embeddings/oleObject36.bin"/><Relationship Id="rId34" Type="http://schemas.openxmlformats.org/officeDocument/2006/relationships/oleObject" Target="../embeddings/oleObject43.bin"/><Relationship Id="rId7" Type="http://schemas.openxmlformats.org/officeDocument/2006/relationships/oleObject" Target="../embeddings/oleObject29.bin"/><Relationship Id="rId12" Type="http://schemas.openxmlformats.org/officeDocument/2006/relationships/image" Target="../media/image287.wmf"/><Relationship Id="rId17" Type="http://schemas.openxmlformats.org/officeDocument/2006/relationships/oleObject" Target="../embeddings/oleObject34.bin"/><Relationship Id="rId25" Type="http://schemas.openxmlformats.org/officeDocument/2006/relationships/oleObject" Target="../embeddings/oleObject38.bin"/><Relationship Id="rId33" Type="http://schemas.openxmlformats.org/officeDocument/2006/relationships/image" Target="../media/image297.emf"/><Relationship Id="rId2" Type="http://schemas.openxmlformats.org/officeDocument/2006/relationships/image" Target="../media/image491.png"/><Relationship Id="rId16" Type="http://schemas.openxmlformats.org/officeDocument/2006/relationships/image" Target="../media/image289.wmf"/><Relationship Id="rId20" Type="http://schemas.openxmlformats.org/officeDocument/2006/relationships/image" Target="../media/image291.emf"/><Relationship Id="rId29" Type="http://schemas.openxmlformats.org/officeDocument/2006/relationships/oleObject" Target="../embeddings/oleObject40.bin"/><Relationship Id="rId1" Type="http://schemas.openxmlformats.org/officeDocument/2006/relationships/slideLayout" Target="../slideLayouts/slideLayout7.xml"/><Relationship Id="rId6" Type="http://schemas.openxmlformats.org/officeDocument/2006/relationships/image" Target="../media/image284.emf"/><Relationship Id="rId11" Type="http://schemas.openxmlformats.org/officeDocument/2006/relationships/oleObject" Target="../embeddings/oleObject31.bin"/><Relationship Id="rId24" Type="http://schemas.openxmlformats.org/officeDocument/2006/relationships/image" Target="../media/image293.wmf"/><Relationship Id="rId32" Type="http://schemas.openxmlformats.org/officeDocument/2006/relationships/oleObject" Target="../embeddings/oleObject42.bin"/><Relationship Id="rId37" Type="http://schemas.openxmlformats.org/officeDocument/2006/relationships/oleObject" Target="../embeddings/oleObject46.bin"/><Relationship Id="rId5" Type="http://schemas.openxmlformats.org/officeDocument/2006/relationships/oleObject" Target="../embeddings/oleObject28.bin"/><Relationship Id="rId15" Type="http://schemas.openxmlformats.org/officeDocument/2006/relationships/oleObject" Target="../embeddings/oleObject33.bin"/><Relationship Id="rId23" Type="http://schemas.openxmlformats.org/officeDocument/2006/relationships/oleObject" Target="../embeddings/oleObject37.bin"/><Relationship Id="rId28" Type="http://schemas.openxmlformats.org/officeDocument/2006/relationships/image" Target="../media/image295.wmf"/><Relationship Id="rId36" Type="http://schemas.openxmlformats.org/officeDocument/2006/relationships/oleObject" Target="../embeddings/oleObject45.bin"/><Relationship Id="rId10" Type="http://schemas.openxmlformats.org/officeDocument/2006/relationships/image" Target="../media/image286.wmf"/><Relationship Id="rId19" Type="http://schemas.openxmlformats.org/officeDocument/2006/relationships/oleObject" Target="../embeddings/oleObject35.bin"/><Relationship Id="rId31" Type="http://schemas.openxmlformats.org/officeDocument/2006/relationships/image" Target="../media/image296.emf"/><Relationship Id="rId4" Type="http://schemas.openxmlformats.org/officeDocument/2006/relationships/image" Target="../media/image283.emf"/><Relationship Id="rId9" Type="http://schemas.openxmlformats.org/officeDocument/2006/relationships/oleObject" Target="../embeddings/oleObject30.bin"/><Relationship Id="rId14" Type="http://schemas.openxmlformats.org/officeDocument/2006/relationships/image" Target="../media/image288.emf"/><Relationship Id="rId22" Type="http://schemas.openxmlformats.org/officeDocument/2006/relationships/image" Target="../media/image292.wmf"/><Relationship Id="rId27" Type="http://schemas.openxmlformats.org/officeDocument/2006/relationships/oleObject" Target="../embeddings/oleObject39.bin"/><Relationship Id="rId30" Type="http://schemas.openxmlformats.org/officeDocument/2006/relationships/oleObject" Target="../embeddings/oleObject41.bin"/><Relationship Id="rId35" Type="http://schemas.openxmlformats.org/officeDocument/2006/relationships/oleObject" Target="../embeddings/oleObject44.bin"/><Relationship Id="rId8" Type="http://schemas.openxmlformats.org/officeDocument/2006/relationships/image" Target="../media/image285.wmf"/><Relationship Id="rId3" Type="http://schemas.openxmlformats.org/officeDocument/2006/relationships/oleObject" Target="../embeddings/oleObject27.bin"/></Relationships>
</file>

<file path=ppt/slides/_rels/slide133.xml.rels><?xml version="1.0" encoding="UTF-8" standalone="yes"?>
<Relationships xmlns="http://schemas.openxmlformats.org/package/2006/relationships"><Relationship Id="rId3" Type="http://schemas.openxmlformats.org/officeDocument/2006/relationships/image" Target="../media/image507.png"/><Relationship Id="rId2" Type="http://schemas.openxmlformats.org/officeDocument/2006/relationships/image" Target="../media/image491.png"/><Relationship Id="rId1" Type="http://schemas.openxmlformats.org/officeDocument/2006/relationships/slideLayout" Target="../slideLayouts/slideLayout7.xml"/><Relationship Id="rId6" Type="http://schemas.openxmlformats.org/officeDocument/2006/relationships/image" Target="../media/image510.png"/><Relationship Id="rId5" Type="http://schemas.openxmlformats.org/officeDocument/2006/relationships/image" Target="../media/image509.png"/><Relationship Id="rId4" Type="http://schemas.openxmlformats.org/officeDocument/2006/relationships/image" Target="../media/image508.png"/></Relationships>
</file>

<file path=ppt/slides/_rels/slide134.xml.rels><?xml version="1.0" encoding="UTF-8" standalone="yes"?>
<Relationships xmlns="http://schemas.openxmlformats.org/package/2006/relationships"><Relationship Id="rId8" Type="http://schemas.openxmlformats.org/officeDocument/2006/relationships/image" Target="../media/image516.png"/><Relationship Id="rId13" Type="http://schemas.openxmlformats.org/officeDocument/2006/relationships/image" Target="../media/image476.png"/><Relationship Id="rId3" Type="http://schemas.openxmlformats.org/officeDocument/2006/relationships/image" Target="../media/image511.png"/><Relationship Id="rId7" Type="http://schemas.openxmlformats.org/officeDocument/2006/relationships/image" Target="../media/image515.png"/><Relationship Id="rId12" Type="http://schemas.openxmlformats.org/officeDocument/2006/relationships/image" Target="../media/image517.png"/><Relationship Id="rId2" Type="http://schemas.openxmlformats.org/officeDocument/2006/relationships/image" Target="../media/image491.png"/><Relationship Id="rId1" Type="http://schemas.openxmlformats.org/officeDocument/2006/relationships/slideLayout" Target="../slideLayouts/slideLayout7.xml"/><Relationship Id="rId6" Type="http://schemas.openxmlformats.org/officeDocument/2006/relationships/image" Target="../media/image514.png"/><Relationship Id="rId11" Type="http://schemas.openxmlformats.org/officeDocument/2006/relationships/image" Target="../media/image474.png"/><Relationship Id="rId5" Type="http://schemas.openxmlformats.org/officeDocument/2006/relationships/image" Target="../media/image513.png"/><Relationship Id="rId15" Type="http://schemas.openxmlformats.org/officeDocument/2006/relationships/image" Target="../media/image518.png"/><Relationship Id="rId10" Type="http://schemas.openxmlformats.org/officeDocument/2006/relationships/image" Target="../media/image473.png"/><Relationship Id="rId4" Type="http://schemas.openxmlformats.org/officeDocument/2006/relationships/image" Target="../media/image512.png"/><Relationship Id="rId9" Type="http://schemas.openxmlformats.org/officeDocument/2006/relationships/image" Target="../media/image472.png"/><Relationship Id="rId14" Type="http://schemas.openxmlformats.org/officeDocument/2006/relationships/image" Target="../media/image47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8" Type="http://schemas.openxmlformats.org/officeDocument/2006/relationships/image" Target="../media/image525.png"/><Relationship Id="rId3" Type="http://schemas.openxmlformats.org/officeDocument/2006/relationships/image" Target="../media/image520.png"/><Relationship Id="rId7" Type="http://schemas.openxmlformats.org/officeDocument/2006/relationships/image" Target="../media/image524.png"/><Relationship Id="rId2" Type="http://schemas.openxmlformats.org/officeDocument/2006/relationships/image" Target="../media/image519.png"/><Relationship Id="rId1" Type="http://schemas.openxmlformats.org/officeDocument/2006/relationships/slideLayout" Target="../slideLayouts/slideLayout7.xml"/><Relationship Id="rId6" Type="http://schemas.openxmlformats.org/officeDocument/2006/relationships/image" Target="../media/image523.png"/><Relationship Id="rId5" Type="http://schemas.openxmlformats.org/officeDocument/2006/relationships/image" Target="../media/image522.png"/><Relationship Id="rId4" Type="http://schemas.openxmlformats.org/officeDocument/2006/relationships/image" Target="../media/image521.png"/></Relationships>
</file>

<file path=ppt/slides/_rels/slide137.xml.rels><?xml version="1.0" encoding="UTF-8" standalone="yes"?>
<Relationships xmlns="http://schemas.openxmlformats.org/package/2006/relationships"><Relationship Id="rId8" Type="http://schemas.openxmlformats.org/officeDocument/2006/relationships/image" Target="../media/image531.png"/><Relationship Id="rId3" Type="http://schemas.openxmlformats.org/officeDocument/2006/relationships/image" Target="../media/image526.png"/><Relationship Id="rId7" Type="http://schemas.openxmlformats.org/officeDocument/2006/relationships/image" Target="../media/image530.png"/><Relationship Id="rId2" Type="http://schemas.openxmlformats.org/officeDocument/2006/relationships/image" Target="../media/image519.png"/><Relationship Id="rId1" Type="http://schemas.openxmlformats.org/officeDocument/2006/relationships/slideLayout" Target="../slideLayouts/slideLayout7.xml"/><Relationship Id="rId6" Type="http://schemas.openxmlformats.org/officeDocument/2006/relationships/image" Target="../media/image529.png"/><Relationship Id="rId5" Type="http://schemas.openxmlformats.org/officeDocument/2006/relationships/image" Target="../media/image528.png"/><Relationship Id="rId4" Type="http://schemas.openxmlformats.org/officeDocument/2006/relationships/image" Target="../media/image527.png"/></Relationships>
</file>

<file path=ppt/slides/_rels/slide138.xml.rels><?xml version="1.0" encoding="UTF-8" standalone="yes"?>
<Relationships xmlns="http://schemas.openxmlformats.org/package/2006/relationships"><Relationship Id="rId2" Type="http://schemas.openxmlformats.org/officeDocument/2006/relationships/image" Target="../media/image298.jpe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533.png"/><Relationship Id="rId2" Type="http://schemas.openxmlformats.org/officeDocument/2006/relationships/image" Target="../media/image298.jpeg"/><Relationship Id="rId1" Type="http://schemas.openxmlformats.org/officeDocument/2006/relationships/slideLayout" Target="../slideLayouts/slideLayout7.xml"/><Relationship Id="rId5" Type="http://schemas.openxmlformats.org/officeDocument/2006/relationships/image" Target="../media/image535.png"/><Relationship Id="rId4" Type="http://schemas.openxmlformats.org/officeDocument/2006/relationships/image" Target="../media/image534.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28.png"/><Relationship Id="rId4" Type="http://schemas.openxmlformats.org/officeDocument/2006/relationships/image" Target="../media/image25.png"/></Relationships>
</file>

<file path=ppt/slides/_rels/slide140.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image" Target="../media/image315.png"/><Relationship Id="rId1" Type="http://schemas.openxmlformats.org/officeDocument/2006/relationships/slideLayout" Target="../slideLayouts/slideLayout7.xml"/><Relationship Id="rId5" Type="http://schemas.openxmlformats.org/officeDocument/2006/relationships/image" Target="../media/image539.png"/><Relationship Id="rId4" Type="http://schemas.openxmlformats.org/officeDocument/2006/relationships/image" Target="../media/image538.png"/></Relationships>
</file>

<file path=ppt/slides/_rels/slide141.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315.png"/><Relationship Id="rId1" Type="http://schemas.openxmlformats.org/officeDocument/2006/relationships/slideLayout" Target="../slideLayouts/slideLayout7.xml"/><Relationship Id="rId4" Type="http://schemas.openxmlformats.org/officeDocument/2006/relationships/image" Target="../media/image541.png"/></Relationships>
</file>

<file path=ppt/slides/_rels/slide142.xml.rels><?xml version="1.0" encoding="UTF-8" standalone="yes"?>
<Relationships xmlns="http://schemas.openxmlformats.org/package/2006/relationships"><Relationship Id="rId2" Type="http://schemas.openxmlformats.org/officeDocument/2006/relationships/image" Target="../media/image31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544.png"/><Relationship Id="rId7" Type="http://schemas.openxmlformats.org/officeDocument/2006/relationships/image" Target="../media/image548.png"/><Relationship Id="rId2" Type="http://schemas.openxmlformats.org/officeDocument/2006/relationships/image" Target="../media/image543.png"/><Relationship Id="rId1" Type="http://schemas.openxmlformats.org/officeDocument/2006/relationships/slideLayout" Target="../slideLayouts/slideLayout7.xml"/><Relationship Id="rId6" Type="http://schemas.openxmlformats.org/officeDocument/2006/relationships/image" Target="../media/image547.png"/><Relationship Id="rId5" Type="http://schemas.openxmlformats.org/officeDocument/2006/relationships/image" Target="../media/image546.png"/><Relationship Id="rId4" Type="http://schemas.openxmlformats.org/officeDocument/2006/relationships/image" Target="../media/image545.png"/></Relationships>
</file>

<file path=ppt/slides/_rels/slide144.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549.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6.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555.png"/><Relationship Id="rId7" Type="http://schemas.openxmlformats.org/officeDocument/2006/relationships/image" Target="../media/image559.png"/><Relationship Id="rId2" Type="http://schemas.openxmlformats.org/officeDocument/2006/relationships/image" Target="../media/image554.png"/><Relationship Id="rId1" Type="http://schemas.openxmlformats.org/officeDocument/2006/relationships/slideLayout" Target="../slideLayouts/slideLayout7.xml"/><Relationship Id="rId6" Type="http://schemas.openxmlformats.org/officeDocument/2006/relationships/image" Target="../media/image558.png"/><Relationship Id="rId5" Type="http://schemas.openxmlformats.org/officeDocument/2006/relationships/image" Target="../media/image557.png"/><Relationship Id="rId4" Type="http://schemas.openxmlformats.org/officeDocument/2006/relationships/image" Target="../media/image556.png"/></Relationships>
</file>

<file path=ppt/slides/_rels/slide149.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60.png"/><Relationship Id="rId1" Type="http://schemas.openxmlformats.org/officeDocument/2006/relationships/slideLayout" Target="../slideLayouts/slideLayout7.xml"/><Relationship Id="rId6" Type="http://schemas.openxmlformats.org/officeDocument/2006/relationships/image" Target="../media/image564.png"/><Relationship Id="rId5" Type="http://schemas.openxmlformats.org/officeDocument/2006/relationships/image" Target="../media/image563.png"/><Relationship Id="rId4" Type="http://schemas.openxmlformats.org/officeDocument/2006/relationships/image" Target="../media/image562.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50.xml.rels><?xml version="1.0" encoding="UTF-8" standalone="yes"?>
<Relationships xmlns="http://schemas.openxmlformats.org/package/2006/relationships"><Relationship Id="rId8" Type="http://schemas.openxmlformats.org/officeDocument/2006/relationships/image" Target="../media/image570.png"/><Relationship Id="rId3" Type="http://schemas.openxmlformats.org/officeDocument/2006/relationships/image" Target="../media/image562.png"/><Relationship Id="rId7" Type="http://schemas.openxmlformats.org/officeDocument/2006/relationships/image" Target="../media/image569.png"/><Relationship Id="rId2" Type="http://schemas.openxmlformats.org/officeDocument/2006/relationships/image" Target="../media/image565.png"/><Relationship Id="rId1" Type="http://schemas.openxmlformats.org/officeDocument/2006/relationships/slideLayout" Target="../slideLayouts/slideLayout7.xml"/><Relationship Id="rId6" Type="http://schemas.openxmlformats.org/officeDocument/2006/relationships/image" Target="../media/image568.png"/><Relationship Id="rId11" Type="http://schemas.openxmlformats.org/officeDocument/2006/relationships/image" Target="../media/image573.png"/><Relationship Id="rId5" Type="http://schemas.openxmlformats.org/officeDocument/2006/relationships/image" Target="../media/image567.png"/><Relationship Id="rId10" Type="http://schemas.openxmlformats.org/officeDocument/2006/relationships/image" Target="../media/image572.png"/><Relationship Id="rId4" Type="http://schemas.openxmlformats.org/officeDocument/2006/relationships/image" Target="../media/image566.png"/><Relationship Id="rId9" Type="http://schemas.openxmlformats.org/officeDocument/2006/relationships/image" Target="../media/image571.png"/></Relationships>
</file>

<file path=ppt/slides/_rels/slide151.xml.rels><?xml version="1.0" encoding="UTF-8" standalone="yes"?>
<Relationships xmlns="http://schemas.openxmlformats.org/package/2006/relationships"><Relationship Id="rId3" Type="http://schemas.openxmlformats.org/officeDocument/2006/relationships/image" Target="../media/image562.png"/><Relationship Id="rId2" Type="http://schemas.openxmlformats.org/officeDocument/2006/relationships/image" Target="../media/image565.png"/><Relationship Id="rId1" Type="http://schemas.openxmlformats.org/officeDocument/2006/relationships/slideLayout" Target="../slideLayouts/slideLayout7.xml"/><Relationship Id="rId6" Type="http://schemas.openxmlformats.org/officeDocument/2006/relationships/image" Target="../media/image576.png"/><Relationship Id="rId5" Type="http://schemas.openxmlformats.org/officeDocument/2006/relationships/image" Target="../media/image575.png"/><Relationship Id="rId4" Type="http://schemas.openxmlformats.org/officeDocument/2006/relationships/image" Target="../media/image574.png"/></Relationships>
</file>

<file path=ppt/slides/_rels/slide152.xml.rels><?xml version="1.0" encoding="UTF-8" standalone="yes"?>
<Relationships xmlns="http://schemas.openxmlformats.org/package/2006/relationships"><Relationship Id="rId3" Type="http://schemas.openxmlformats.org/officeDocument/2006/relationships/image" Target="../media/image578.png"/><Relationship Id="rId7" Type="http://schemas.openxmlformats.org/officeDocument/2006/relationships/image" Target="../media/image582.png"/><Relationship Id="rId2" Type="http://schemas.openxmlformats.org/officeDocument/2006/relationships/image" Target="../media/image577.png"/><Relationship Id="rId1" Type="http://schemas.openxmlformats.org/officeDocument/2006/relationships/slideLayout" Target="../slideLayouts/slideLayout7.xml"/><Relationship Id="rId6" Type="http://schemas.openxmlformats.org/officeDocument/2006/relationships/image" Target="../media/image581.png"/><Relationship Id="rId5" Type="http://schemas.openxmlformats.org/officeDocument/2006/relationships/image" Target="../media/image580.png"/><Relationship Id="rId4" Type="http://schemas.openxmlformats.org/officeDocument/2006/relationships/image" Target="../media/image579.png"/></Relationships>
</file>

<file path=ppt/slides/_rels/slide153.xml.rels><?xml version="1.0" encoding="UTF-8" standalone="yes"?>
<Relationships xmlns="http://schemas.openxmlformats.org/package/2006/relationships"><Relationship Id="rId8" Type="http://schemas.openxmlformats.org/officeDocument/2006/relationships/image" Target="../media/image589.png"/><Relationship Id="rId3" Type="http://schemas.openxmlformats.org/officeDocument/2006/relationships/image" Target="../media/image584.png"/><Relationship Id="rId7" Type="http://schemas.openxmlformats.org/officeDocument/2006/relationships/image" Target="../media/image588.png"/><Relationship Id="rId2" Type="http://schemas.openxmlformats.org/officeDocument/2006/relationships/image" Target="../media/image583.png"/><Relationship Id="rId1" Type="http://schemas.openxmlformats.org/officeDocument/2006/relationships/slideLayout" Target="../slideLayouts/slideLayout7.xml"/><Relationship Id="rId6" Type="http://schemas.openxmlformats.org/officeDocument/2006/relationships/image" Target="../media/image587.png"/><Relationship Id="rId5" Type="http://schemas.openxmlformats.org/officeDocument/2006/relationships/image" Target="../media/image586.png"/><Relationship Id="rId4" Type="http://schemas.openxmlformats.org/officeDocument/2006/relationships/image" Target="../media/image585.png"/></Relationships>
</file>

<file path=ppt/slides/_rels/slide154.xml.rels><?xml version="1.0" encoding="UTF-8" standalone="yes"?>
<Relationships xmlns="http://schemas.openxmlformats.org/package/2006/relationships"><Relationship Id="rId8" Type="http://schemas.openxmlformats.org/officeDocument/2006/relationships/image" Target="../media/image596.png"/><Relationship Id="rId13" Type="http://schemas.openxmlformats.org/officeDocument/2006/relationships/image" Target="../media/image601.png"/><Relationship Id="rId18" Type="http://schemas.openxmlformats.org/officeDocument/2006/relationships/image" Target="../media/image606.png"/><Relationship Id="rId3" Type="http://schemas.openxmlformats.org/officeDocument/2006/relationships/image" Target="../media/image591.png"/><Relationship Id="rId7" Type="http://schemas.openxmlformats.org/officeDocument/2006/relationships/image" Target="../media/image595.png"/><Relationship Id="rId12" Type="http://schemas.openxmlformats.org/officeDocument/2006/relationships/image" Target="../media/image600.png"/><Relationship Id="rId17" Type="http://schemas.openxmlformats.org/officeDocument/2006/relationships/image" Target="../media/image605.png"/><Relationship Id="rId2" Type="http://schemas.openxmlformats.org/officeDocument/2006/relationships/image" Target="../media/image590.png"/><Relationship Id="rId16" Type="http://schemas.openxmlformats.org/officeDocument/2006/relationships/image" Target="../media/image604.png"/><Relationship Id="rId1" Type="http://schemas.openxmlformats.org/officeDocument/2006/relationships/slideLayout" Target="../slideLayouts/slideLayout7.xml"/><Relationship Id="rId6" Type="http://schemas.openxmlformats.org/officeDocument/2006/relationships/image" Target="../media/image594.png"/><Relationship Id="rId11" Type="http://schemas.openxmlformats.org/officeDocument/2006/relationships/image" Target="../media/image599.png"/><Relationship Id="rId5" Type="http://schemas.openxmlformats.org/officeDocument/2006/relationships/image" Target="../media/image593.png"/><Relationship Id="rId15" Type="http://schemas.openxmlformats.org/officeDocument/2006/relationships/image" Target="../media/image603.png"/><Relationship Id="rId10" Type="http://schemas.openxmlformats.org/officeDocument/2006/relationships/image" Target="../media/image598.png"/><Relationship Id="rId19" Type="http://schemas.openxmlformats.org/officeDocument/2006/relationships/image" Target="../media/image607.png"/><Relationship Id="rId4" Type="http://schemas.openxmlformats.org/officeDocument/2006/relationships/image" Target="../media/image592.png"/><Relationship Id="rId9" Type="http://schemas.openxmlformats.org/officeDocument/2006/relationships/image" Target="../media/image597.png"/><Relationship Id="rId14" Type="http://schemas.openxmlformats.org/officeDocument/2006/relationships/image" Target="../media/image602.png"/></Relationships>
</file>

<file path=ppt/slides/_rels/slide155.xml.rels><?xml version="1.0" encoding="UTF-8" standalone="yes"?>
<Relationships xmlns="http://schemas.openxmlformats.org/package/2006/relationships"><Relationship Id="rId8" Type="http://schemas.openxmlformats.org/officeDocument/2006/relationships/image" Target="../media/image612.png"/><Relationship Id="rId3" Type="http://schemas.openxmlformats.org/officeDocument/2006/relationships/image" Target="../media/image591.png"/><Relationship Id="rId7" Type="http://schemas.openxmlformats.org/officeDocument/2006/relationships/image" Target="../media/image611.png"/><Relationship Id="rId2" Type="http://schemas.openxmlformats.org/officeDocument/2006/relationships/image" Target="../media/image590.png"/><Relationship Id="rId1" Type="http://schemas.openxmlformats.org/officeDocument/2006/relationships/slideLayout" Target="../slideLayouts/slideLayout7.xml"/><Relationship Id="rId6" Type="http://schemas.openxmlformats.org/officeDocument/2006/relationships/image" Target="../media/image610.png"/><Relationship Id="rId5" Type="http://schemas.openxmlformats.org/officeDocument/2006/relationships/image" Target="../media/image609.png"/><Relationship Id="rId4" Type="http://schemas.openxmlformats.org/officeDocument/2006/relationships/image" Target="../media/image608.png"/><Relationship Id="rId9" Type="http://schemas.openxmlformats.org/officeDocument/2006/relationships/image" Target="../media/image613.png"/></Relationships>
</file>

<file path=ppt/slides/_rels/slide156.xml.rels><?xml version="1.0" encoding="UTF-8" standalone="yes"?>
<Relationships xmlns="http://schemas.openxmlformats.org/package/2006/relationships"><Relationship Id="rId8" Type="http://schemas.openxmlformats.org/officeDocument/2006/relationships/image" Target="../media/image618.png"/><Relationship Id="rId13" Type="http://schemas.openxmlformats.org/officeDocument/2006/relationships/image" Target="../media/image623.png"/><Relationship Id="rId18" Type="http://schemas.openxmlformats.org/officeDocument/2006/relationships/image" Target="../media/image628.png"/><Relationship Id="rId3" Type="http://schemas.openxmlformats.org/officeDocument/2006/relationships/image" Target="../media/image615.png"/><Relationship Id="rId7" Type="http://schemas.openxmlformats.org/officeDocument/2006/relationships/image" Target="../media/image617.png"/><Relationship Id="rId12" Type="http://schemas.openxmlformats.org/officeDocument/2006/relationships/image" Target="../media/image622.png"/><Relationship Id="rId17" Type="http://schemas.openxmlformats.org/officeDocument/2006/relationships/image" Target="../media/image627.png"/><Relationship Id="rId2" Type="http://schemas.openxmlformats.org/officeDocument/2006/relationships/image" Target="../media/image614.png"/><Relationship Id="rId16" Type="http://schemas.openxmlformats.org/officeDocument/2006/relationships/image" Target="../media/image626.png"/><Relationship Id="rId1" Type="http://schemas.openxmlformats.org/officeDocument/2006/relationships/slideLayout" Target="../slideLayouts/slideLayout7.xml"/><Relationship Id="rId6" Type="http://schemas.openxmlformats.org/officeDocument/2006/relationships/image" Target="../media/image616.png"/><Relationship Id="rId11" Type="http://schemas.openxmlformats.org/officeDocument/2006/relationships/image" Target="../media/image621.png"/><Relationship Id="rId5" Type="http://schemas.openxmlformats.org/officeDocument/2006/relationships/image" Target="../media/image601.png"/><Relationship Id="rId15" Type="http://schemas.openxmlformats.org/officeDocument/2006/relationships/image" Target="../media/image625.png"/><Relationship Id="rId10" Type="http://schemas.openxmlformats.org/officeDocument/2006/relationships/image" Target="../media/image620.png"/><Relationship Id="rId19" Type="http://schemas.openxmlformats.org/officeDocument/2006/relationships/image" Target="../media/image629.png"/><Relationship Id="rId4" Type="http://schemas.openxmlformats.org/officeDocument/2006/relationships/image" Target="../media/image600.png"/><Relationship Id="rId9" Type="http://schemas.openxmlformats.org/officeDocument/2006/relationships/image" Target="../media/image619.png"/><Relationship Id="rId14" Type="http://schemas.openxmlformats.org/officeDocument/2006/relationships/image" Target="../media/image624.png"/></Relationships>
</file>

<file path=ppt/slides/_rels/slide157.xml.rels><?xml version="1.0" encoding="UTF-8" standalone="yes"?>
<Relationships xmlns="http://schemas.openxmlformats.org/package/2006/relationships"><Relationship Id="rId8" Type="http://schemas.openxmlformats.org/officeDocument/2006/relationships/image" Target="../media/image636.png"/><Relationship Id="rId3" Type="http://schemas.openxmlformats.org/officeDocument/2006/relationships/image" Target="../media/image631.png"/><Relationship Id="rId7" Type="http://schemas.openxmlformats.org/officeDocument/2006/relationships/image" Target="../media/image635.png"/><Relationship Id="rId2" Type="http://schemas.openxmlformats.org/officeDocument/2006/relationships/image" Target="../media/image630.png"/><Relationship Id="rId1" Type="http://schemas.openxmlformats.org/officeDocument/2006/relationships/slideLayout" Target="../slideLayouts/slideLayout7.xml"/><Relationship Id="rId6" Type="http://schemas.openxmlformats.org/officeDocument/2006/relationships/image" Target="../media/image634.png"/><Relationship Id="rId5" Type="http://schemas.openxmlformats.org/officeDocument/2006/relationships/image" Target="../media/image633.png"/><Relationship Id="rId10" Type="http://schemas.openxmlformats.org/officeDocument/2006/relationships/image" Target="../media/image638.png"/><Relationship Id="rId4" Type="http://schemas.openxmlformats.org/officeDocument/2006/relationships/image" Target="../media/image632.png"/><Relationship Id="rId9" Type="http://schemas.openxmlformats.org/officeDocument/2006/relationships/image" Target="../media/image637.png"/></Relationships>
</file>

<file path=ppt/slides/_rels/slide1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29.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62.png"/><Relationship Id="rId5" Type="http://schemas.openxmlformats.org/officeDocument/2006/relationships/image" Target="../media/image31.png"/><Relationship Id="rId10" Type="http://schemas.openxmlformats.org/officeDocument/2006/relationships/image" Target="../media/image61.png"/><Relationship Id="rId4" Type="http://schemas.openxmlformats.org/officeDocument/2006/relationships/image" Target="../media/image30.png"/><Relationship Id="rId9" Type="http://schemas.openxmlformats.org/officeDocument/2006/relationships/image" Target="../media/image60.png"/></Relationships>
</file>

<file path=ppt/slides/_rels/slide160.xml.rels><?xml version="1.0" encoding="UTF-8" standalone="yes"?>
<Relationships xmlns="http://schemas.openxmlformats.org/package/2006/relationships"><Relationship Id="rId3" Type="http://schemas.openxmlformats.org/officeDocument/2006/relationships/image" Target="../media/image360.emf"/><Relationship Id="rId2" Type="http://schemas.openxmlformats.org/officeDocument/2006/relationships/image" Target="../media/image359.emf"/><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8" Type="http://schemas.openxmlformats.org/officeDocument/2006/relationships/image" Target="../media/image647.png"/><Relationship Id="rId3" Type="http://schemas.openxmlformats.org/officeDocument/2006/relationships/image" Target="../media/image642.png"/><Relationship Id="rId7" Type="http://schemas.openxmlformats.org/officeDocument/2006/relationships/image" Target="../media/image646.png"/><Relationship Id="rId2" Type="http://schemas.openxmlformats.org/officeDocument/2006/relationships/image" Target="../media/image641.png"/><Relationship Id="rId1" Type="http://schemas.openxmlformats.org/officeDocument/2006/relationships/slideLayout" Target="../slideLayouts/slideLayout7.xml"/><Relationship Id="rId6" Type="http://schemas.openxmlformats.org/officeDocument/2006/relationships/image" Target="../media/image645.png"/><Relationship Id="rId5" Type="http://schemas.openxmlformats.org/officeDocument/2006/relationships/image" Target="../media/image644.png"/><Relationship Id="rId4" Type="http://schemas.openxmlformats.org/officeDocument/2006/relationships/image" Target="../media/image643.png"/></Relationships>
</file>

<file path=ppt/slides/_rels/slide162.xml.rels><?xml version="1.0" encoding="UTF-8" standalone="yes"?>
<Relationships xmlns="http://schemas.openxmlformats.org/package/2006/relationships"><Relationship Id="rId2" Type="http://schemas.openxmlformats.org/officeDocument/2006/relationships/image" Target="../media/image64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64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50.png"/></Relationships>
</file>

<file path=ppt/slides/_rels/slide164.xml.rels><?xml version="1.0" encoding="UTF-8" standalone="yes"?>
<Relationships xmlns="http://schemas.openxmlformats.org/package/2006/relationships"><Relationship Id="rId8" Type="http://schemas.openxmlformats.org/officeDocument/2006/relationships/image" Target="../media/image655.png"/><Relationship Id="rId3" Type="http://schemas.openxmlformats.org/officeDocument/2006/relationships/image" Target="../media/image651.png"/><Relationship Id="rId7" Type="http://schemas.openxmlformats.org/officeDocument/2006/relationships/image" Target="../media/image65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53.png"/><Relationship Id="rId5" Type="http://schemas.openxmlformats.org/officeDocument/2006/relationships/image" Target="../media/image652.png"/><Relationship Id="rId4" Type="http://schemas.openxmlformats.org/officeDocument/2006/relationships/image" Target="../media/image646.png"/></Relationships>
</file>

<file path=ppt/slides/_rels/slide165.xml.rels><?xml version="1.0" encoding="UTF-8" standalone="yes"?>
<Relationships xmlns="http://schemas.openxmlformats.org/package/2006/relationships"><Relationship Id="rId8" Type="http://schemas.openxmlformats.org/officeDocument/2006/relationships/image" Target="../media/image661.png"/><Relationship Id="rId3" Type="http://schemas.openxmlformats.org/officeDocument/2006/relationships/image" Target="../media/image656.png"/><Relationship Id="rId7" Type="http://schemas.openxmlformats.org/officeDocument/2006/relationships/image" Target="../media/image66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59.png"/><Relationship Id="rId5" Type="http://schemas.openxmlformats.org/officeDocument/2006/relationships/image" Target="../media/image658.png"/><Relationship Id="rId4" Type="http://schemas.openxmlformats.org/officeDocument/2006/relationships/image" Target="../media/image657.png"/></Relationships>
</file>

<file path=ppt/slides/_rels/slide166.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8" Type="http://schemas.openxmlformats.org/officeDocument/2006/relationships/image" Target="../media/image668.png"/><Relationship Id="rId3" Type="http://schemas.openxmlformats.org/officeDocument/2006/relationships/image" Target="../media/image663.png"/><Relationship Id="rId7" Type="http://schemas.openxmlformats.org/officeDocument/2006/relationships/image" Target="../media/image66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62.png"/><Relationship Id="rId5" Type="http://schemas.openxmlformats.org/officeDocument/2006/relationships/image" Target="../media/image665.png"/><Relationship Id="rId10" Type="http://schemas.openxmlformats.org/officeDocument/2006/relationships/image" Target="../media/image670.png"/><Relationship Id="rId4" Type="http://schemas.openxmlformats.org/officeDocument/2006/relationships/image" Target="../media/image664.png"/><Relationship Id="rId9" Type="http://schemas.openxmlformats.org/officeDocument/2006/relationships/image" Target="../media/image669.png"/></Relationships>
</file>

<file path=ppt/slides/_rels/slide168.xml.rels><?xml version="1.0" encoding="UTF-8" standalone="yes"?>
<Relationships xmlns="http://schemas.openxmlformats.org/package/2006/relationships"><Relationship Id="rId8" Type="http://schemas.openxmlformats.org/officeDocument/2006/relationships/image" Target="../media/image676.png"/><Relationship Id="rId3" Type="http://schemas.openxmlformats.org/officeDocument/2006/relationships/image" Target="../media/image381.png"/><Relationship Id="rId7" Type="http://schemas.openxmlformats.org/officeDocument/2006/relationships/image" Target="../media/image67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74.png"/><Relationship Id="rId5" Type="http://schemas.openxmlformats.org/officeDocument/2006/relationships/image" Target="../media/image673.png"/><Relationship Id="rId4" Type="http://schemas.openxmlformats.org/officeDocument/2006/relationships/image" Target="../media/image672.png"/></Relationships>
</file>

<file path=ppt/slides/_rels/slide169.xml.rels><?xml version="1.0" encoding="UTF-8" standalone="yes"?>
<Relationships xmlns="http://schemas.openxmlformats.org/package/2006/relationships"><Relationship Id="rId8" Type="http://schemas.openxmlformats.org/officeDocument/2006/relationships/image" Target="../media/image682.png"/><Relationship Id="rId3" Type="http://schemas.openxmlformats.org/officeDocument/2006/relationships/image" Target="../media/image677.png"/><Relationship Id="rId7" Type="http://schemas.openxmlformats.org/officeDocument/2006/relationships/image" Target="../media/image68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80.png"/><Relationship Id="rId5" Type="http://schemas.openxmlformats.org/officeDocument/2006/relationships/image" Target="../media/image679.png"/><Relationship Id="rId4" Type="http://schemas.openxmlformats.org/officeDocument/2006/relationships/image" Target="../media/image678.png"/><Relationship Id="rId9" Type="http://schemas.openxmlformats.org/officeDocument/2006/relationships/image" Target="../media/image683.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70.xml.rels><?xml version="1.0" encoding="UTF-8" standalone="yes"?>
<Relationships xmlns="http://schemas.openxmlformats.org/package/2006/relationships"><Relationship Id="rId8" Type="http://schemas.openxmlformats.org/officeDocument/2006/relationships/image" Target="../media/image689.png"/><Relationship Id="rId3" Type="http://schemas.openxmlformats.org/officeDocument/2006/relationships/image" Target="../media/image684.png"/><Relationship Id="rId7" Type="http://schemas.openxmlformats.org/officeDocument/2006/relationships/image" Target="../media/image688.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87.png"/><Relationship Id="rId5" Type="http://schemas.openxmlformats.org/officeDocument/2006/relationships/image" Target="../media/image686.png"/><Relationship Id="rId4" Type="http://schemas.openxmlformats.org/officeDocument/2006/relationships/image" Target="../media/image685.png"/><Relationship Id="rId9" Type="http://schemas.openxmlformats.org/officeDocument/2006/relationships/image" Target="../media/image690.png"/></Relationships>
</file>

<file path=ppt/slides/_rels/slide171.xml.rels><?xml version="1.0" encoding="UTF-8" standalone="yes"?>
<Relationships xmlns="http://schemas.openxmlformats.org/package/2006/relationships"><Relationship Id="rId8" Type="http://schemas.openxmlformats.org/officeDocument/2006/relationships/image" Target="../media/image694.png"/><Relationship Id="rId3" Type="http://schemas.openxmlformats.org/officeDocument/2006/relationships/image" Target="../media/image685.png"/><Relationship Id="rId7" Type="http://schemas.openxmlformats.org/officeDocument/2006/relationships/image" Target="../media/image69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92.png"/><Relationship Id="rId5" Type="http://schemas.openxmlformats.org/officeDocument/2006/relationships/image" Target="../media/image691.png"/><Relationship Id="rId4" Type="http://schemas.openxmlformats.org/officeDocument/2006/relationships/image" Target="../media/image686.png"/><Relationship Id="rId9" Type="http://schemas.openxmlformats.org/officeDocument/2006/relationships/image" Target="../media/image695.png"/></Relationships>
</file>

<file path=ppt/slides/_rels/slide172.xml.rels><?xml version="1.0" encoding="UTF-8" standalone="yes"?>
<Relationships xmlns="http://schemas.openxmlformats.org/package/2006/relationships"><Relationship Id="rId8" Type="http://schemas.openxmlformats.org/officeDocument/2006/relationships/image" Target="../media/image701.png"/><Relationship Id="rId3" Type="http://schemas.openxmlformats.org/officeDocument/2006/relationships/image" Target="../media/image696.png"/><Relationship Id="rId7" Type="http://schemas.openxmlformats.org/officeDocument/2006/relationships/image" Target="../media/image70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99.png"/><Relationship Id="rId5" Type="http://schemas.openxmlformats.org/officeDocument/2006/relationships/image" Target="../media/image698.png"/><Relationship Id="rId4" Type="http://schemas.openxmlformats.org/officeDocument/2006/relationships/image" Target="../media/image697.png"/><Relationship Id="rId9" Type="http://schemas.openxmlformats.org/officeDocument/2006/relationships/image" Target="../media/image702.png"/></Relationships>
</file>

<file path=ppt/slides/_rels/slide173.xml.rels><?xml version="1.0" encoding="UTF-8" standalone="yes"?>
<Relationships xmlns="http://schemas.openxmlformats.org/package/2006/relationships"><Relationship Id="rId8" Type="http://schemas.openxmlformats.org/officeDocument/2006/relationships/image" Target="../media/image707.png"/><Relationship Id="rId13" Type="http://schemas.openxmlformats.org/officeDocument/2006/relationships/image" Target="../media/image711.png"/><Relationship Id="rId3" Type="http://schemas.openxmlformats.org/officeDocument/2006/relationships/image" Target="../media/image703.png"/><Relationship Id="rId7" Type="http://schemas.openxmlformats.org/officeDocument/2006/relationships/image" Target="../media/image382.wmf"/><Relationship Id="rId12" Type="http://schemas.openxmlformats.org/officeDocument/2006/relationships/image" Target="../media/image71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oleObject" Target="../embeddings/oleObject47.bin"/><Relationship Id="rId11" Type="http://schemas.openxmlformats.org/officeDocument/2006/relationships/image" Target="../media/image383.wmf"/><Relationship Id="rId5" Type="http://schemas.openxmlformats.org/officeDocument/2006/relationships/image" Target="../media/image705.png"/><Relationship Id="rId10" Type="http://schemas.openxmlformats.org/officeDocument/2006/relationships/oleObject" Target="../embeddings/oleObject48.bin"/><Relationship Id="rId4" Type="http://schemas.openxmlformats.org/officeDocument/2006/relationships/image" Target="../media/image704.png"/><Relationship Id="rId9" Type="http://schemas.openxmlformats.org/officeDocument/2006/relationships/image" Target="../media/image708.png"/><Relationship Id="rId14" Type="http://schemas.openxmlformats.org/officeDocument/2006/relationships/image" Target="../media/image696.png"/></Relationships>
</file>

<file path=ppt/slides/_rels/slide174.xml.rels><?xml version="1.0" encoding="UTF-8" standalone="yes"?>
<Relationships xmlns="http://schemas.openxmlformats.org/package/2006/relationships"><Relationship Id="rId8" Type="http://schemas.openxmlformats.org/officeDocument/2006/relationships/image" Target="../media/image715.png"/><Relationship Id="rId13" Type="http://schemas.openxmlformats.org/officeDocument/2006/relationships/image" Target="../media/image387.wmf"/><Relationship Id="rId3" Type="http://schemas.openxmlformats.org/officeDocument/2006/relationships/image" Target="../media/image712.png"/><Relationship Id="rId7" Type="http://schemas.openxmlformats.org/officeDocument/2006/relationships/image" Target="../media/image385.wmf"/><Relationship Id="rId12" Type="http://schemas.openxmlformats.org/officeDocument/2006/relationships/oleObject" Target="../embeddings/oleObject52.bin"/><Relationship Id="rId2" Type="http://schemas.openxmlformats.org/officeDocument/2006/relationships/notesSlide" Target="../notesSlides/notesSlide19.xml"/><Relationship Id="rId16" Type="http://schemas.openxmlformats.org/officeDocument/2006/relationships/image" Target="../media/image696.png"/><Relationship Id="rId1" Type="http://schemas.openxmlformats.org/officeDocument/2006/relationships/slideLayout" Target="../slideLayouts/slideLayout7.xml"/><Relationship Id="rId6" Type="http://schemas.openxmlformats.org/officeDocument/2006/relationships/oleObject" Target="../embeddings/oleObject50.bin"/><Relationship Id="rId11" Type="http://schemas.openxmlformats.org/officeDocument/2006/relationships/image" Target="../media/image386.wmf"/><Relationship Id="rId5" Type="http://schemas.openxmlformats.org/officeDocument/2006/relationships/image" Target="../media/image384.wmf"/><Relationship Id="rId15" Type="http://schemas.openxmlformats.org/officeDocument/2006/relationships/image" Target="../media/image720.png"/><Relationship Id="rId10" Type="http://schemas.openxmlformats.org/officeDocument/2006/relationships/oleObject" Target="../embeddings/oleObject51.bin"/><Relationship Id="rId4" Type="http://schemas.openxmlformats.org/officeDocument/2006/relationships/oleObject" Target="../embeddings/oleObject49.bin"/><Relationship Id="rId9" Type="http://schemas.openxmlformats.org/officeDocument/2006/relationships/image" Target="../media/image716.png"/><Relationship Id="rId14" Type="http://schemas.openxmlformats.org/officeDocument/2006/relationships/image" Target="../media/image719.png"/></Relationships>
</file>

<file path=ppt/slides/_rels/slide175.xml.rels><?xml version="1.0" encoding="UTF-8" standalone="yes"?>
<Relationships xmlns="http://schemas.openxmlformats.org/package/2006/relationships"><Relationship Id="rId3" Type="http://schemas.openxmlformats.org/officeDocument/2006/relationships/image" Target="../media/image721.png"/><Relationship Id="rId7" Type="http://schemas.openxmlformats.org/officeDocument/2006/relationships/image" Target="../media/image72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22.png"/><Relationship Id="rId5" Type="http://schemas.openxmlformats.org/officeDocument/2006/relationships/image" Target="../media/image668.png"/><Relationship Id="rId4" Type="http://schemas.openxmlformats.org/officeDocument/2006/relationships/image" Target="../media/image667.png"/></Relationships>
</file>

<file path=ppt/slides/_rels/slide176.xml.rels><?xml version="1.0" encoding="UTF-8" standalone="yes"?>
<Relationships xmlns="http://schemas.openxmlformats.org/package/2006/relationships"><Relationship Id="rId3" Type="http://schemas.openxmlformats.org/officeDocument/2006/relationships/image" Target="../media/image725.png"/><Relationship Id="rId2" Type="http://schemas.openxmlformats.org/officeDocument/2006/relationships/image" Target="../media/image724.png"/><Relationship Id="rId1" Type="http://schemas.openxmlformats.org/officeDocument/2006/relationships/slideLayout" Target="../slideLayouts/slideLayout7.xml"/><Relationship Id="rId4" Type="http://schemas.openxmlformats.org/officeDocument/2006/relationships/image" Target="../media/image696.png"/></Relationships>
</file>

<file path=ppt/slides/_rels/slide177.xml.rels><?xml version="1.0" encoding="UTF-8" standalone="yes"?>
<Relationships xmlns="http://schemas.openxmlformats.org/package/2006/relationships"><Relationship Id="rId8" Type="http://schemas.openxmlformats.org/officeDocument/2006/relationships/image" Target="../media/image731.png"/><Relationship Id="rId3" Type="http://schemas.openxmlformats.org/officeDocument/2006/relationships/image" Target="../media/image726.png"/><Relationship Id="rId7" Type="http://schemas.openxmlformats.org/officeDocument/2006/relationships/image" Target="../media/image730.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729.png"/><Relationship Id="rId5" Type="http://schemas.openxmlformats.org/officeDocument/2006/relationships/image" Target="../media/image728.png"/><Relationship Id="rId10" Type="http://schemas.openxmlformats.org/officeDocument/2006/relationships/image" Target="../media/image733.png"/><Relationship Id="rId4" Type="http://schemas.openxmlformats.org/officeDocument/2006/relationships/image" Target="../media/image727.png"/><Relationship Id="rId9" Type="http://schemas.openxmlformats.org/officeDocument/2006/relationships/image" Target="../media/image732.png"/></Relationships>
</file>

<file path=ppt/slides/_rels/slide178.xml.rels><?xml version="1.0" encoding="UTF-8" standalone="yes"?>
<Relationships xmlns="http://schemas.openxmlformats.org/package/2006/relationships"><Relationship Id="rId3" Type="http://schemas.openxmlformats.org/officeDocument/2006/relationships/image" Target="../media/image734.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736.png"/><Relationship Id="rId4" Type="http://schemas.openxmlformats.org/officeDocument/2006/relationships/image" Target="../media/image735.png"/></Relationships>
</file>

<file path=ppt/slides/_rels/slide179.xml.rels><?xml version="1.0" encoding="UTF-8" standalone="yes"?>
<Relationships xmlns="http://schemas.openxmlformats.org/package/2006/relationships"><Relationship Id="rId3" Type="http://schemas.openxmlformats.org/officeDocument/2006/relationships/image" Target="../media/image737.png"/><Relationship Id="rId7" Type="http://schemas.openxmlformats.org/officeDocument/2006/relationships/image" Target="../media/image74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740.png"/><Relationship Id="rId5" Type="http://schemas.openxmlformats.org/officeDocument/2006/relationships/image" Target="../media/image739.png"/><Relationship Id="rId4" Type="http://schemas.openxmlformats.org/officeDocument/2006/relationships/image" Target="../media/image738.png"/></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2.png"/></Relationships>
</file>

<file path=ppt/slides/_rels/slide180.xml.rels><?xml version="1.0" encoding="UTF-8" standalone="yes"?>
<Relationships xmlns="http://schemas.openxmlformats.org/package/2006/relationships"><Relationship Id="rId3" Type="http://schemas.openxmlformats.org/officeDocument/2006/relationships/image" Target="../media/image74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745.png"/><Relationship Id="rId5" Type="http://schemas.openxmlformats.org/officeDocument/2006/relationships/image" Target="../media/image744.png"/><Relationship Id="rId4" Type="http://schemas.openxmlformats.org/officeDocument/2006/relationships/image" Target="../media/image743.png"/></Relationships>
</file>

<file path=ppt/slides/_rels/slide181.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747.png"/><Relationship Id="rId7" Type="http://schemas.openxmlformats.org/officeDocument/2006/relationships/image" Target="../media/image75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750.png"/><Relationship Id="rId5" Type="http://schemas.openxmlformats.org/officeDocument/2006/relationships/image" Target="../media/image749.png"/><Relationship Id="rId4" Type="http://schemas.openxmlformats.org/officeDocument/2006/relationships/image" Target="../media/image748.png"/></Relationships>
</file>

<file path=ppt/slides/_rels/slide183.xml.rels><?xml version="1.0" encoding="UTF-8" standalone="yes"?>
<Relationships xmlns="http://schemas.openxmlformats.org/package/2006/relationships"><Relationship Id="rId3" Type="http://schemas.openxmlformats.org/officeDocument/2006/relationships/image" Target="../media/image75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754.png"/><Relationship Id="rId4" Type="http://schemas.openxmlformats.org/officeDocument/2006/relationships/image" Target="../media/image753.png"/></Relationships>
</file>

<file path=ppt/slides/_rels/slide1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422.emf"/><Relationship Id="rId2" Type="http://schemas.openxmlformats.org/officeDocument/2006/relationships/image" Target="../media/image755.png"/><Relationship Id="rId1" Type="http://schemas.openxmlformats.org/officeDocument/2006/relationships/slideLayout" Target="../slideLayouts/slideLayout7.xml"/><Relationship Id="rId4" Type="http://schemas.openxmlformats.org/officeDocument/2006/relationships/image" Target="../media/image423.emf"/></Relationships>
</file>

<file path=ppt/slides/_rels/slide187.xml.rels><?xml version="1.0" encoding="UTF-8" standalone="yes"?>
<Relationships xmlns="http://schemas.openxmlformats.org/package/2006/relationships"><Relationship Id="rId3" Type="http://schemas.openxmlformats.org/officeDocument/2006/relationships/image" Target="../media/image759.png"/><Relationship Id="rId2" Type="http://schemas.openxmlformats.org/officeDocument/2006/relationships/image" Target="../media/image424.emf"/><Relationship Id="rId1" Type="http://schemas.openxmlformats.org/officeDocument/2006/relationships/slideLayout" Target="../slideLayouts/slideLayout7.xml"/><Relationship Id="rId4" Type="http://schemas.openxmlformats.org/officeDocument/2006/relationships/image" Target="../media/image760.png"/></Relationships>
</file>

<file path=ppt/slides/_rels/slide188.xml.rels><?xml version="1.0" encoding="UTF-8" standalone="yes"?>
<Relationships xmlns="http://schemas.openxmlformats.org/package/2006/relationships"><Relationship Id="rId3" Type="http://schemas.openxmlformats.org/officeDocument/2006/relationships/image" Target="../media/image762.png"/><Relationship Id="rId2" Type="http://schemas.openxmlformats.org/officeDocument/2006/relationships/image" Target="../media/image425.emf"/><Relationship Id="rId1" Type="http://schemas.openxmlformats.org/officeDocument/2006/relationships/slideLayout" Target="../slideLayouts/slideLayout7.xml"/><Relationship Id="rId5" Type="http://schemas.openxmlformats.org/officeDocument/2006/relationships/image" Target="../media/image764.png"/><Relationship Id="rId4" Type="http://schemas.openxmlformats.org/officeDocument/2006/relationships/image" Target="../media/image763.png"/></Relationships>
</file>

<file path=ppt/slides/_rels/slide189.xml.rels><?xml version="1.0" encoding="UTF-8" standalone="yes"?>
<Relationships xmlns="http://schemas.openxmlformats.org/package/2006/relationships"><Relationship Id="rId3" Type="http://schemas.openxmlformats.org/officeDocument/2006/relationships/image" Target="../media/image766.png"/><Relationship Id="rId2" Type="http://schemas.openxmlformats.org/officeDocument/2006/relationships/image" Target="../media/image765.png"/><Relationship Id="rId1" Type="http://schemas.openxmlformats.org/officeDocument/2006/relationships/slideLayout" Target="../slideLayouts/slideLayout7.xml"/><Relationship Id="rId6" Type="http://schemas.openxmlformats.org/officeDocument/2006/relationships/image" Target="../media/image426.emf"/><Relationship Id="rId5" Type="http://schemas.openxmlformats.org/officeDocument/2006/relationships/image" Target="../media/image768.png"/><Relationship Id="rId4" Type="http://schemas.openxmlformats.org/officeDocument/2006/relationships/image" Target="../media/image767.png"/></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190.xml.rels><?xml version="1.0" encoding="UTF-8" standalone="yes"?>
<Relationships xmlns="http://schemas.openxmlformats.org/package/2006/relationships"><Relationship Id="rId3" Type="http://schemas.openxmlformats.org/officeDocument/2006/relationships/image" Target="../media/image771.png"/><Relationship Id="rId2" Type="http://schemas.openxmlformats.org/officeDocument/2006/relationships/image" Target="../media/image770.png"/><Relationship Id="rId1" Type="http://schemas.openxmlformats.org/officeDocument/2006/relationships/slideLayout" Target="../slideLayouts/slideLayout7.xml"/><Relationship Id="rId6" Type="http://schemas.openxmlformats.org/officeDocument/2006/relationships/image" Target="../media/image427.emf"/><Relationship Id="rId5" Type="http://schemas.openxmlformats.org/officeDocument/2006/relationships/image" Target="../media/image773.png"/><Relationship Id="rId4" Type="http://schemas.openxmlformats.org/officeDocument/2006/relationships/image" Target="../media/image772.png"/></Relationships>
</file>

<file path=ppt/slides/_rels/slide191.xml.rels><?xml version="1.0" encoding="UTF-8" standalone="yes"?>
<Relationships xmlns="http://schemas.openxmlformats.org/package/2006/relationships"><Relationship Id="rId3" Type="http://schemas.openxmlformats.org/officeDocument/2006/relationships/image" Target="../media/image775.png"/><Relationship Id="rId2" Type="http://schemas.openxmlformats.org/officeDocument/2006/relationships/image" Target="../media/image770.png"/><Relationship Id="rId1" Type="http://schemas.openxmlformats.org/officeDocument/2006/relationships/slideLayout" Target="../slideLayouts/slideLayout7.xml"/><Relationship Id="rId5" Type="http://schemas.openxmlformats.org/officeDocument/2006/relationships/image" Target="../media/image428.emf"/><Relationship Id="rId4" Type="http://schemas.openxmlformats.org/officeDocument/2006/relationships/image" Target="../media/image776.png"/></Relationships>
</file>

<file path=ppt/slides/_rels/slide192.xml.rels><?xml version="1.0" encoding="UTF-8" standalone="yes"?>
<Relationships xmlns="http://schemas.openxmlformats.org/package/2006/relationships"><Relationship Id="rId8" Type="http://schemas.openxmlformats.org/officeDocument/2006/relationships/image" Target="../media/image780.png"/><Relationship Id="rId3" Type="http://schemas.openxmlformats.org/officeDocument/2006/relationships/image" Target="../media/image426.emf"/><Relationship Id="rId7" Type="http://schemas.openxmlformats.org/officeDocument/2006/relationships/image" Target="../media/image779.png"/><Relationship Id="rId2" Type="http://schemas.openxmlformats.org/officeDocument/2006/relationships/image" Target="../media/image425.emf"/><Relationship Id="rId1" Type="http://schemas.openxmlformats.org/officeDocument/2006/relationships/slideLayout" Target="../slideLayouts/slideLayout7.xml"/><Relationship Id="rId6" Type="http://schemas.openxmlformats.org/officeDocument/2006/relationships/image" Target="../media/image778.png"/><Relationship Id="rId5" Type="http://schemas.openxmlformats.org/officeDocument/2006/relationships/image" Target="../media/image428.emf"/><Relationship Id="rId4" Type="http://schemas.openxmlformats.org/officeDocument/2006/relationships/image" Target="../media/image427.emf"/><Relationship Id="rId9" Type="http://schemas.openxmlformats.org/officeDocument/2006/relationships/image" Target="../media/image781.png"/></Relationships>
</file>

<file path=ppt/slides/_rels/slide193.xml.rels><?xml version="1.0" encoding="UTF-8" standalone="yes"?>
<Relationships xmlns="http://schemas.openxmlformats.org/package/2006/relationships"><Relationship Id="rId3" Type="http://schemas.openxmlformats.org/officeDocument/2006/relationships/image" Target="../media/image783.png"/><Relationship Id="rId2" Type="http://schemas.openxmlformats.org/officeDocument/2006/relationships/image" Target="../media/image429.png"/><Relationship Id="rId1" Type="http://schemas.openxmlformats.org/officeDocument/2006/relationships/slideLayout" Target="../slideLayouts/slideLayout7.xml"/><Relationship Id="rId4" Type="http://schemas.openxmlformats.org/officeDocument/2006/relationships/image" Target="../media/image784.png"/></Relationships>
</file>

<file path=ppt/slides/_rels/slide194.xml.rels><?xml version="1.0" encoding="UTF-8" standalone="yes"?>
<Relationships xmlns="http://schemas.openxmlformats.org/package/2006/relationships"><Relationship Id="rId3" Type="http://schemas.openxmlformats.org/officeDocument/2006/relationships/image" Target="../media/image786.png"/><Relationship Id="rId2" Type="http://schemas.openxmlformats.org/officeDocument/2006/relationships/image" Target="../media/image430.png"/><Relationship Id="rId1" Type="http://schemas.openxmlformats.org/officeDocument/2006/relationships/slideLayout" Target="../slideLayouts/slideLayout7.xml"/><Relationship Id="rId6" Type="http://schemas.openxmlformats.org/officeDocument/2006/relationships/image" Target="../media/image432.png"/><Relationship Id="rId5" Type="http://schemas.openxmlformats.org/officeDocument/2006/relationships/image" Target="../media/image431.png"/><Relationship Id="rId4" Type="http://schemas.openxmlformats.org/officeDocument/2006/relationships/image" Target="../media/image787.png"/></Relationships>
</file>

<file path=ppt/slides/_rels/slide195.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image" Target="../media/image790.png"/><Relationship Id="rId1" Type="http://schemas.openxmlformats.org/officeDocument/2006/relationships/slideLayout" Target="../slideLayouts/slideLayout7.xml"/><Relationship Id="rId5" Type="http://schemas.openxmlformats.org/officeDocument/2006/relationships/image" Target="../media/image441.png"/><Relationship Id="rId4" Type="http://schemas.openxmlformats.org/officeDocument/2006/relationships/image" Target="../media/image435.png"/></Relationships>
</file>

<file path=ppt/slides/_rels/slide196.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image" Target="../media/image794.png"/><Relationship Id="rId1" Type="http://schemas.openxmlformats.org/officeDocument/2006/relationships/slideLayout" Target="../slideLayouts/slideLayout7.xml"/><Relationship Id="rId4" Type="http://schemas.openxmlformats.org/officeDocument/2006/relationships/image" Target="../media/image456.png"/></Relationships>
</file>

<file path=ppt/slides/_rels/slide197.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797.png"/><Relationship Id="rId1" Type="http://schemas.openxmlformats.org/officeDocument/2006/relationships/slideLayout" Target="../slideLayouts/slideLayout7.xml"/><Relationship Id="rId6" Type="http://schemas.openxmlformats.org/officeDocument/2006/relationships/image" Target="../media/image800.png"/><Relationship Id="rId5" Type="http://schemas.openxmlformats.org/officeDocument/2006/relationships/image" Target="../media/image460.wmf"/><Relationship Id="rId4" Type="http://schemas.openxmlformats.org/officeDocument/2006/relationships/oleObject" Target="../embeddings/oleObject53.bin"/></Relationships>
</file>

<file path=ppt/slides/_rels/slide198.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481.png"/><Relationship Id="rId1" Type="http://schemas.openxmlformats.org/officeDocument/2006/relationships/slideLayout" Target="../slideLayouts/slideLayout7.xml"/><Relationship Id="rId4" Type="http://schemas.openxmlformats.org/officeDocument/2006/relationships/image" Target="../media/image48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486.wmf"/><Relationship Id="rId2" Type="http://schemas.openxmlformats.org/officeDocument/2006/relationships/oleObject" Target="../embeddings/oleObject54.bin"/><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487.wmf"/><Relationship Id="rId2" Type="http://schemas.openxmlformats.org/officeDocument/2006/relationships/oleObject" Target="../embeddings/oleObject55.bin"/><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807.png"/><Relationship Id="rId4" Type="http://schemas.openxmlformats.org/officeDocument/2006/relationships/image" Target="../media/image488.wmf"/></Relationships>
</file>

<file path=ppt/slides/_rels/slide203.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image" Target="../media/image493.png"/><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image" Target="../media/image494.jpeg"/><Relationship Id="rId1" Type="http://schemas.openxmlformats.org/officeDocument/2006/relationships/slideLayout" Target="../slideLayouts/slideLayout7.xml"/><Relationship Id="rId6" Type="http://schemas.openxmlformats.org/officeDocument/2006/relationships/image" Target="../media/image496.wmf"/><Relationship Id="rId5" Type="http://schemas.openxmlformats.org/officeDocument/2006/relationships/oleObject" Target="../embeddings/oleObject58.bin"/><Relationship Id="rId4" Type="http://schemas.openxmlformats.org/officeDocument/2006/relationships/image" Target="../media/image495.wmf"/></Relationships>
</file>

<file path=ppt/slides/_rels/slide206.xml.rels><?xml version="1.0" encoding="UTF-8" standalone="yes"?>
<Relationships xmlns="http://schemas.openxmlformats.org/package/2006/relationships"><Relationship Id="rId3" Type="http://schemas.openxmlformats.org/officeDocument/2006/relationships/image" Target="../media/image497.png"/><Relationship Id="rId2" Type="http://schemas.openxmlformats.org/officeDocument/2006/relationships/image" Target="../media/image813.png"/><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816.png"/><Relationship Id="rId2" Type="http://schemas.openxmlformats.org/officeDocument/2006/relationships/image" Target="../media/image815.png"/><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8" Type="http://schemas.openxmlformats.org/officeDocument/2006/relationships/image" Target="../media/image500.wmf"/><Relationship Id="rId3" Type="http://schemas.openxmlformats.org/officeDocument/2006/relationships/oleObject" Target="../embeddings/oleObject59.bin"/><Relationship Id="rId7" Type="http://schemas.openxmlformats.org/officeDocument/2006/relationships/oleObject" Target="../embeddings/oleObject61.bin"/><Relationship Id="rId12" Type="http://schemas.openxmlformats.org/officeDocument/2006/relationships/image" Target="../media/image502.wmf"/><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99.wmf"/><Relationship Id="rId11" Type="http://schemas.openxmlformats.org/officeDocument/2006/relationships/oleObject" Target="../embeddings/oleObject63.bin"/><Relationship Id="rId5" Type="http://schemas.openxmlformats.org/officeDocument/2006/relationships/oleObject" Target="../embeddings/oleObject60.bin"/><Relationship Id="rId10" Type="http://schemas.openxmlformats.org/officeDocument/2006/relationships/image" Target="../media/image501.wmf"/><Relationship Id="rId4" Type="http://schemas.openxmlformats.org/officeDocument/2006/relationships/image" Target="../media/image498.wmf"/><Relationship Id="rId9" Type="http://schemas.openxmlformats.org/officeDocument/2006/relationships/oleObject" Target="../embeddings/oleObject62.bin"/></Relationships>
</file>

<file path=ppt/slides/_rels/slide209.xml.rels><?xml version="1.0" encoding="UTF-8" standalone="yes"?>
<Relationships xmlns="http://schemas.openxmlformats.org/package/2006/relationships"><Relationship Id="rId8" Type="http://schemas.openxmlformats.org/officeDocument/2006/relationships/image" Target="../media/image505.wmf"/><Relationship Id="rId3" Type="http://schemas.openxmlformats.org/officeDocument/2006/relationships/oleObject" Target="../embeddings/oleObject64.bin"/><Relationship Id="rId7" Type="http://schemas.openxmlformats.org/officeDocument/2006/relationships/oleObject" Target="../embeddings/oleObject66.bin"/><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04.wmf"/><Relationship Id="rId5" Type="http://schemas.openxmlformats.org/officeDocument/2006/relationships/oleObject" Target="../embeddings/oleObject65.bin"/><Relationship Id="rId4" Type="http://schemas.openxmlformats.org/officeDocument/2006/relationships/image" Target="../media/image503.wmf"/></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10.xml.rels><?xml version="1.0" encoding="UTF-8" standalone="yes"?>
<Relationships xmlns="http://schemas.openxmlformats.org/package/2006/relationships"><Relationship Id="rId8" Type="http://schemas.openxmlformats.org/officeDocument/2006/relationships/image" Target="../media/image507.wmf"/><Relationship Id="rId3" Type="http://schemas.openxmlformats.org/officeDocument/2006/relationships/image" Target="../media/image825.png"/><Relationship Id="rId7" Type="http://schemas.openxmlformats.org/officeDocument/2006/relationships/oleObject" Target="../embeddings/oleObject68.bin"/><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506.wmf"/><Relationship Id="rId5" Type="http://schemas.openxmlformats.org/officeDocument/2006/relationships/oleObject" Target="../embeddings/oleObject67.bin"/><Relationship Id="rId4" Type="http://schemas.openxmlformats.org/officeDocument/2006/relationships/image" Target="../media/image826.png"/></Relationships>
</file>

<file path=ppt/slides/_rels/slide211.xml.rels><?xml version="1.0" encoding="UTF-8" standalone="yes"?>
<Relationships xmlns="http://schemas.openxmlformats.org/package/2006/relationships"><Relationship Id="rId3" Type="http://schemas.openxmlformats.org/officeDocument/2006/relationships/image" Target="../media/image829.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831.png"/><Relationship Id="rId4" Type="http://schemas.openxmlformats.org/officeDocument/2006/relationships/image" Target="../media/image830.png"/></Relationships>
</file>

<file path=ppt/slides/_rels/slide212.xml.rels><?xml version="1.0" encoding="UTF-8" standalone="yes"?>
<Relationships xmlns="http://schemas.openxmlformats.org/package/2006/relationships"><Relationship Id="rId2" Type="http://schemas.openxmlformats.org/officeDocument/2006/relationships/image" Target="../media/image532.png"/><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533.wmf"/><Relationship Id="rId2" Type="http://schemas.openxmlformats.org/officeDocument/2006/relationships/oleObject" Target="../embeddings/oleObject69.bin"/><Relationship Id="rId1" Type="http://schemas.openxmlformats.org/officeDocument/2006/relationships/slideLayout" Target="../slideLayouts/slideLayout7.xml"/><Relationship Id="rId5" Type="http://schemas.openxmlformats.org/officeDocument/2006/relationships/image" Target="../media/image534.wmf"/><Relationship Id="rId4" Type="http://schemas.openxmlformats.org/officeDocument/2006/relationships/oleObject" Target="../embeddings/oleObject70.bin"/></Relationships>
</file>

<file path=ppt/slides/_rels/slide214.xml.rels><?xml version="1.0" encoding="UTF-8" standalone="yes"?>
<Relationships xmlns="http://schemas.openxmlformats.org/package/2006/relationships"><Relationship Id="rId3" Type="http://schemas.openxmlformats.org/officeDocument/2006/relationships/image" Target="../media/image835.png"/><Relationship Id="rId7" Type="http://schemas.openxmlformats.org/officeDocument/2006/relationships/image" Target="../media/image537.wmf"/><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oleObject" Target="../embeddings/oleObject71.bin"/><Relationship Id="rId5" Type="http://schemas.openxmlformats.org/officeDocument/2006/relationships/image" Target="../media/image837.png"/><Relationship Id="rId4" Type="http://schemas.openxmlformats.org/officeDocument/2006/relationships/image" Target="../media/image536.png"/></Relationships>
</file>

<file path=ppt/slides/_rels/slide215.xml.rels><?xml version="1.0" encoding="UTF-8" standalone="yes"?>
<Relationships xmlns="http://schemas.openxmlformats.org/package/2006/relationships"><Relationship Id="rId8" Type="http://schemas.openxmlformats.org/officeDocument/2006/relationships/image" Target="../media/image540.wmf"/><Relationship Id="rId3" Type="http://schemas.openxmlformats.org/officeDocument/2006/relationships/oleObject" Target="../embeddings/oleObject72.bin"/><Relationship Id="rId7" Type="http://schemas.openxmlformats.org/officeDocument/2006/relationships/oleObject" Target="../embeddings/oleObject74.bin"/><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539.wmf"/><Relationship Id="rId5" Type="http://schemas.openxmlformats.org/officeDocument/2006/relationships/oleObject" Target="../embeddings/oleObject73.bin"/><Relationship Id="rId4" Type="http://schemas.openxmlformats.org/officeDocument/2006/relationships/image" Target="../media/image538.wmf"/></Relationships>
</file>

<file path=ppt/slides/_rels/slide216.xml.rels><?xml version="1.0" encoding="UTF-8" standalone="yes"?>
<Relationships xmlns="http://schemas.openxmlformats.org/package/2006/relationships"><Relationship Id="rId8" Type="http://schemas.openxmlformats.org/officeDocument/2006/relationships/oleObject" Target="../embeddings/oleObject78.bin"/><Relationship Id="rId13" Type="http://schemas.openxmlformats.org/officeDocument/2006/relationships/image" Target="../media/image546.wmf"/><Relationship Id="rId3" Type="http://schemas.openxmlformats.org/officeDocument/2006/relationships/image" Target="../media/image541.wmf"/><Relationship Id="rId7" Type="http://schemas.openxmlformats.org/officeDocument/2006/relationships/image" Target="../media/image543.wmf"/><Relationship Id="rId12" Type="http://schemas.openxmlformats.org/officeDocument/2006/relationships/oleObject" Target="../embeddings/oleObject80.bin"/><Relationship Id="rId17" Type="http://schemas.openxmlformats.org/officeDocument/2006/relationships/image" Target="../media/image548.wmf"/><Relationship Id="rId2" Type="http://schemas.openxmlformats.org/officeDocument/2006/relationships/oleObject" Target="../embeddings/oleObject75.bin"/><Relationship Id="rId16" Type="http://schemas.openxmlformats.org/officeDocument/2006/relationships/oleObject" Target="../embeddings/oleObject82.bin"/><Relationship Id="rId1" Type="http://schemas.openxmlformats.org/officeDocument/2006/relationships/slideLayout" Target="../slideLayouts/slideLayout7.xml"/><Relationship Id="rId6" Type="http://schemas.openxmlformats.org/officeDocument/2006/relationships/oleObject" Target="../embeddings/oleObject77.bin"/><Relationship Id="rId11" Type="http://schemas.openxmlformats.org/officeDocument/2006/relationships/image" Target="../media/image545.wmf"/><Relationship Id="rId5" Type="http://schemas.openxmlformats.org/officeDocument/2006/relationships/image" Target="../media/image542.wmf"/><Relationship Id="rId15" Type="http://schemas.openxmlformats.org/officeDocument/2006/relationships/image" Target="../media/image547.wmf"/><Relationship Id="rId10" Type="http://schemas.openxmlformats.org/officeDocument/2006/relationships/oleObject" Target="../embeddings/oleObject79.bin"/><Relationship Id="rId4" Type="http://schemas.openxmlformats.org/officeDocument/2006/relationships/oleObject" Target="../embeddings/oleObject76.bin"/><Relationship Id="rId9" Type="http://schemas.openxmlformats.org/officeDocument/2006/relationships/image" Target="../media/image544.wmf"/><Relationship Id="rId14" Type="http://schemas.openxmlformats.org/officeDocument/2006/relationships/oleObject" Target="../embeddings/oleObject81.bin"/></Relationships>
</file>

<file path=ppt/slides/_rels/slide217.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image" Target="../media/image551.png"/><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553.png"/><Relationship Id="rId2" Type="http://schemas.openxmlformats.org/officeDocument/2006/relationships/image" Target="../media/image55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20.xml.rels><?xml version="1.0" encoding="UTF-8" standalone="yes"?>
<Relationships xmlns="http://schemas.openxmlformats.org/package/2006/relationships"><Relationship Id="rId3" Type="http://schemas.openxmlformats.org/officeDocument/2006/relationships/image" Target="../media/image554.wmf"/><Relationship Id="rId2" Type="http://schemas.openxmlformats.org/officeDocument/2006/relationships/oleObject" Target="../embeddings/oleObject83.bin"/><Relationship Id="rId1" Type="http://schemas.openxmlformats.org/officeDocument/2006/relationships/slideLayout" Target="../slideLayouts/slideLayout7.xml"/><Relationship Id="rId5" Type="http://schemas.openxmlformats.org/officeDocument/2006/relationships/image" Target="../media/image555.wmf"/><Relationship Id="rId4" Type="http://schemas.openxmlformats.org/officeDocument/2006/relationships/oleObject" Target="../embeddings/oleObject84.bin"/></Relationships>
</file>

<file path=ppt/slides/_rels/slide221.xml.rels><?xml version="1.0" encoding="UTF-8" standalone="yes"?>
<Relationships xmlns="http://schemas.openxmlformats.org/package/2006/relationships"><Relationship Id="rId3" Type="http://schemas.openxmlformats.org/officeDocument/2006/relationships/image" Target="../media/image556.wmf"/><Relationship Id="rId2" Type="http://schemas.openxmlformats.org/officeDocument/2006/relationships/oleObject" Target="../embeddings/oleObject85.bin"/><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8" Type="http://schemas.openxmlformats.org/officeDocument/2006/relationships/image" Target="../media/image559.wmf"/><Relationship Id="rId3" Type="http://schemas.openxmlformats.org/officeDocument/2006/relationships/oleObject" Target="../embeddings/oleObject86.bin"/><Relationship Id="rId7" Type="http://schemas.openxmlformats.org/officeDocument/2006/relationships/oleObject" Target="../embeddings/oleObject88.bin"/><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558.wmf"/><Relationship Id="rId5" Type="http://schemas.openxmlformats.org/officeDocument/2006/relationships/oleObject" Target="../embeddings/oleObject87.bin"/><Relationship Id="rId4" Type="http://schemas.openxmlformats.org/officeDocument/2006/relationships/image" Target="../media/image557.wmf"/></Relationships>
</file>

<file path=ppt/slides/_rels/slide223.xml.rels><?xml version="1.0" encoding="UTF-8" standalone="yes"?>
<Relationships xmlns="http://schemas.openxmlformats.org/package/2006/relationships"><Relationship Id="rId2" Type="http://schemas.openxmlformats.org/officeDocument/2006/relationships/image" Target="../media/image639.png"/><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image" Target="../media/image666.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226.xml.rels><?xml version="1.0" encoding="UTF-8" standalone="yes"?>
<Relationships xmlns="http://schemas.openxmlformats.org/package/2006/relationships"><Relationship Id="rId3" Type="http://schemas.openxmlformats.org/officeDocument/2006/relationships/image" Target="../media/image667.wmf"/><Relationship Id="rId2" Type="http://schemas.openxmlformats.org/officeDocument/2006/relationships/oleObject" Target="../embeddings/oleObject89.bin"/><Relationship Id="rId1" Type="http://schemas.openxmlformats.org/officeDocument/2006/relationships/slideLayout" Target="../slideLayouts/slideLayout7.xml"/><Relationship Id="rId6" Type="http://schemas.openxmlformats.org/officeDocument/2006/relationships/image" Target="../media/image672.wmf"/><Relationship Id="rId5" Type="http://schemas.openxmlformats.org/officeDocument/2006/relationships/oleObject" Target="../embeddings/oleObject90.bin"/><Relationship Id="rId4" Type="http://schemas.openxmlformats.org/officeDocument/2006/relationships/image" Target="../media/image671.png"/></Relationships>
</file>

<file path=ppt/slides/_rels/slide227.xml.rels><?xml version="1.0" encoding="UTF-8" standalone="yes"?>
<Relationships xmlns="http://schemas.openxmlformats.org/package/2006/relationships"><Relationship Id="rId3" Type="http://schemas.openxmlformats.org/officeDocument/2006/relationships/image" Target="../media/image706.png"/><Relationship Id="rId2" Type="http://schemas.openxmlformats.org/officeDocument/2006/relationships/image" Target="../media/image866.png"/><Relationship Id="rId1" Type="http://schemas.openxmlformats.org/officeDocument/2006/relationships/slideLayout" Target="../slideLayouts/slideLayout7.xml"/></Relationships>
</file>

<file path=ppt/slides/_rels/slide228.xml.rels><?xml version="1.0" encoding="UTF-8" standalone="yes"?>
<Relationships xmlns="http://schemas.openxmlformats.org/package/2006/relationships"><Relationship Id="rId3" Type="http://schemas.openxmlformats.org/officeDocument/2006/relationships/image" Target="../media/image709.png"/><Relationship Id="rId2" Type="http://schemas.openxmlformats.org/officeDocument/2006/relationships/image" Target="../media/image866.png"/><Relationship Id="rId1" Type="http://schemas.openxmlformats.org/officeDocument/2006/relationships/slideLayout" Target="../slideLayouts/slideLayout7.xml"/></Relationships>
</file>

<file path=ppt/slides/_rels/slide2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png"/></Relationships>
</file>

<file path=ppt/slides/_rels/slide2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image" Target="../media/image869.png"/><Relationship Id="rId1" Type="http://schemas.openxmlformats.org/officeDocument/2006/relationships/slideLayout" Target="../slideLayouts/slideLayout7.xml"/><Relationship Id="rId6" Type="http://schemas.openxmlformats.org/officeDocument/2006/relationships/image" Target="../media/image872.png"/><Relationship Id="rId5" Type="http://schemas.openxmlformats.org/officeDocument/2006/relationships/image" Target="../media/image713.png"/><Relationship Id="rId4" Type="http://schemas.openxmlformats.org/officeDocument/2006/relationships/image" Target="../media/image710.wmf"/></Relationships>
</file>

<file path=ppt/slides/_rels/slide232.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image" Target="../media/image873.png"/><Relationship Id="rId1" Type="http://schemas.openxmlformats.org/officeDocument/2006/relationships/slideLayout" Target="../slideLayouts/slideLayout7.xml"/><Relationship Id="rId5" Type="http://schemas.openxmlformats.org/officeDocument/2006/relationships/image" Target="../media/image717.png"/><Relationship Id="rId4" Type="http://schemas.openxmlformats.org/officeDocument/2006/relationships/image" Target="../media/image714.wmf"/></Relationships>
</file>

<file path=ppt/slides/_rels/slide233.xml.rels><?xml version="1.0" encoding="UTF-8" standalone="yes"?>
<Relationships xmlns="http://schemas.openxmlformats.org/package/2006/relationships"><Relationship Id="rId3" Type="http://schemas.openxmlformats.org/officeDocument/2006/relationships/image" Target="../media/image877.png"/><Relationship Id="rId2" Type="http://schemas.openxmlformats.org/officeDocument/2006/relationships/image" Target="../media/image718.png"/><Relationship Id="rId1" Type="http://schemas.openxmlformats.org/officeDocument/2006/relationships/slideLayout" Target="../slideLayouts/slideLayout7.xml"/><Relationship Id="rId5" Type="http://schemas.openxmlformats.org/officeDocument/2006/relationships/image" Target="../media/image879.png"/><Relationship Id="rId4" Type="http://schemas.openxmlformats.org/officeDocument/2006/relationships/image" Target="../media/image878.png"/></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image" Target="../media/image718.png"/><Relationship Id="rId1" Type="http://schemas.openxmlformats.org/officeDocument/2006/relationships/slideLayout" Target="../slideLayouts/slideLayout7.xml"/><Relationship Id="rId4" Type="http://schemas.openxmlformats.org/officeDocument/2006/relationships/image" Target="../media/image719.wmf"/></Relationships>
</file>

<file path=ppt/slides/_rels/slide235.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image" Target="../media/image746.png"/><Relationship Id="rId1" Type="http://schemas.openxmlformats.org/officeDocument/2006/relationships/slideLayout" Target="../slideLayouts/slideLayout7.xml"/><Relationship Id="rId4" Type="http://schemas.openxmlformats.org/officeDocument/2006/relationships/image" Target="../media/image747.wmf"/></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image" Target="../media/image756.png"/><Relationship Id="rId1" Type="http://schemas.openxmlformats.org/officeDocument/2006/relationships/slideLayout" Target="../slideLayouts/slideLayout7.xml"/><Relationship Id="rId4" Type="http://schemas.openxmlformats.org/officeDocument/2006/relationships/image" Target="../media/image757.wmf"/></Relationships>
</file>

<file path=ppt/slides/_rels/slide237.xml.rels><?xml version="1.0" encoding="UTF-8" standalone="yes"?>
<Relationships xmlns="http://schemas.openxmlformats.org/package/2006/relationships"><Relationship Id="rId2" Type="http://schemas.openxmlformats.org/officeDocument/2006/relationships/image" Target="../media/image758.png"/><Relationship Id="rId1" Type="http://schemas.openxmlformats.org/officeDocument/2006/relationships/slideLayout" Target="../slideLayouts/slideLayout7.xml"/></Relationships>
</file>

<file path=ppt/slides/_rels/slide238.xml.rels><?xml version="1.0" encoding="UTF-8" standalone="yes"?>
<Relationships xmlns="http://schemas.openxmlformats.org/package/2006/relationships"><Relationship Id="rId2" Type="http://schemas.openxmlformats.org/officeDocument/2006/relationships/image" Target="../media/image758.png"/><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887.png"/><Relationship Id="rId2" Type="http://schemas.openxmlformats.org/officeDocument/2006/relationships/image" Target="../media/image886.png"/><Relationship Id="rId1" Type="http://schemas.openxmlformats.org/officeDocument/2006/relationships/slideLayout" Target="../slideLayouts/slideLayout7.xml"/><Relationship Id="rId4" Type="http://schemas.openxmlformats.org/officeDocument/2006/relationships/image" Target="../media/image888.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2.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91.png"/><Relationship Id="rId4" Type="http://schemas.openxmlformats.org/officeDocument/2006/relationships/image" Target="../media/image64.png"/></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image" Target="../media/image761.png"/><Relationship Id="rId1" Type="http://schemas.openxmlformats.org/officeDocument/2006/relationships/slideLayout" Target="../slideLayouts/slideLayout7.xml"/><Relationship Id="rId4" Type="http://schemas.openxmlformats.org/officeDocument/2006/relationships/image" Target="../media/image762.wmf"/></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97.bin"/><Relationship Id="rId2" Type="http://schemas.openxmlformats.org/officeDocument/2006/relationships/image" Target="../media/image769.png"/><Relationship Id="rId1" Type="http://schemas.openxmlformats.org/officeDocument/2006/relationships/slideLayout" Target="../slideLayouts/slideLayout7.xml"/><Relationship Id="rId6" Type="http://schemas.openxmlformats.org/officeDocument/2006/relationships/image" Target="../media/image771.wmf"/><Relationship Id="rId5" Type="http://schemas.openxmlformats.org/officeDocument/2006/relationships/oleObject" Target="../embeddings/oleObject98.bin"/><Relationship Id="rId4" Type="http://schemas.openxmlformats.org/officeDocument/2006/relationships/image" Target="../media/image770.wmf"/></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99.bin"/><Relationship Id="rId2" Type="http://schemas.openxmlformats.org/officeDocument/2006/relationships/image" Target="../media/image774.png"/><Relationship Id="rId1" Type="http://schemas.openxmlformats.org/officeDocument/2006/relationships/slideLayout" Target="../slideLayouts/slideLayout7.xml"/><Relationship Id="rId6" Type="http://schemas.openxmlformats.org/officeDocument/2006/relationships/image" Target="../media/image776.wmf"/><Relationship Id="rId5" Type="http://schemas.openxmlformats.org/officeDocument/2006/relationships/oleObject" Target="../embeddings/oleObject100.bin"/><Relationship Id="rId4" Type="http://schemas.openxmlformats.org/officeDocument/2006/relationships/image" Target="../media/image775.wmf"/></Relationships>
</file>

<file path=ppt/slides/_rels/slide243.xml.rels><?xml version="1.0" encoding="UTF-8" standalone="yes"?>
<Relationships xmlns="http://schemas.openxmlformats.org/package/2006/relationships"><Relationship Id="rId2" Type="http://schemas.openxmlformats.org/officeDocument/2006/relationships/image" Target="../media/image774.png"/><Relationship Id="rId1" Type="http://schemas.openxmlformats.org/officeDocument/2006/relationships/slideLayout" Target="../slideLayouts/slideLayout7.xml"/></Relationships>
</file>

<file path=ppt/slides/_rels/slide244.xml.rels><?xml version="1.0" encoding="UTF-8" standalone="yes"?>
<Relationships xmlns="http://schemas.openxmlformats.org/package/2006/relationships"><Relationship Id="rId3" Type="http://schemas.openxmlformats.org/officeDocument/2006/relationships/image" Target="../media/image898.png"/><Relationship Id="rId2" Type="http://schemas.openxmlformats.org/officeDocument/2006/relationships/image" Target="../media/image897.png"/><Relationship Id="rId1" Type="http://schemas.openxmlformats.org/officeDocument/2006/relationships/slideLayout" Target="../slideLayouts/slideLayout7.xml"/><Relationship Id="rId5" Type="http://schemas.openxmlformats.org/officeDocument/2006/relationships/image" Target="../media/image900.png"/><Relationship Id="rId4" Type="http://schemas.openxmlformats.org/officeDocument/2006/relationships/image" Target="../media/image899.png"/></Relationships>
</file>

<file path=ppt/slides/_rels/slide245.xml.rels><?xml version="1.0" encoding="UTF-8" standalone="yes"?>
<Relationships xmlns="http://schemas.openxmlformats.org/package/2006/relationships"><Relationship Id="rId8" Type="http://schemas.openxmlformats.org/officeDocument/2006/relationships/oleObject" Target="../embeddings/oleObject102.bin"/><Relationship Id="rId3" Type="http://schemas.openxmlformats.org/officeDocument/2006/relationships/oleObject" Target="../embeddings/oleObject101.bin"/><Relationship Id="rId7" Type="http://schemas.openxmlformats.org/officeDocument/2006/relationships/image" Target="../media/image905.png"/><Relationship Id="rId2" Type="http://schemas.openxmlformats.org/officeDocument/2006/relationships/image" Target="../media/image777.png"/><Relationship Id="rId1" Type="http://schemas.openxmlformats.org/officeDocument/2006/relationships/slideLayout" Target="../slideLayouts/slideLayout7.xml"/><Relationship Id="rId6" Type="http://schemas.openxmlformats.org/officeDocument/2006/relationships/image" Target="../media/image904.png"/><Relationship Id="rId11" Type="http://schemas.openxmlformats.org/officeDocument/2006/relationships/image" Target="../media/image780.wmf"/><Relationship Id="rId5" Type="http://schemas.openxmlformats.org/officeDocument/2006/relationships/image" Target="../media/image903.png"/><Relationship Id="rId10" Type="http://schemas.openxmlformats.org/officeDocument/2006/relationships/oleObject" Target="../embeddings/oleObject103.bin"/><Relationship Id="rId4" Type="http://schemas.openxmlformats.org/officeDocument/2006/relationships/image" Target="../media/image778.wmf"/><Relationship Id="rId9" Type="http://schemas.openxmlformats.org/officeDocument/2006/relationships/image" Target="../media/image779.wmf"/></Relationships>
</file>

<file path=ppt/slides/_rels/slide246.xml.rels><?xml version="1.0" encoding="UTF-8" standalone="yes"?>
<Relationships xmlns="http://schemas.openxmlformats.org/package/2006/relationships"><Relationship Id="rId8" Type="http://schemas.openxmlformats.org/officeDocument/2006/relationships/oleObject" Target="../embeddings/oleObject105.bin"/><Relationship Id="rId3" Type="http://schemas.openxmlformats.org/officeDocument/2006/relationships/oleObject" Target="../embeddings/oleObject103.bin"/><Relationship Id="rId7" Type="http://schemas.openxmlformats.org/officeDocument/2006/relationships/image" Target="../media/image783.wmf"/><Relationship Id="rId2" Type="http://schemas.openxmlformats.org/officeDocument/2006/relationships/image" Target="../media/image908.png"/><Relationship Id="rId1" Type="http://schemas.openxmlformats.org/officeDocument/2006/relationships/slideLayout" Target="../slideLayouts/slideLayout7.xml"/><Relationship Id="rId6" Type="http://schemas.openxmlformats.org/officeDocument/2006/relationships/oleObject" Target="../embeddings/oleObject104.bin"/><Relationship Id="rId5" Type="http://schemas.openxmlformats.org/officeDocument/2006/relationships/image" Target="../media/image782.png"/><Relationship Id="rId4" Type="http://schemas.openxmlformats.org/officeDocument/2006/relationships/image" Target="../media/image780.wmf"/><Relationship Id="rId9" Type="http://schemas.openxmlformats.org/officeDocument/2006/relationships/image" Target="../media/image784.wmf"/></Relationships>
</file>

<file path=ppt/slides/_rels/slide247.xml.rels><?xml version="1.0" encoding="UTF-8" standalone="yes"?>
<Relationships xmlns="http://schemas.openxmlformats.org/package/2006/relationships"><Relationship Id="rId3" Type="http://schemas.openxmlformats.org/officeDocument/2006/relationships/image" Target="../media/image780.wmf"/><Relationship Id="rId2" Type="http://schemas.openxmlformats.org/officeDocument/2006/relationships/oleObject" Target="../embeddings/oleObject103.bin"/><Relationship Id="rId1" Type="http://schemas.openxmlformats.org/officeDocument/2006/relationships/slideLayout" Target="../slideLayouts/slideLayout7.xml"/><Relationship Id="rId5" Type="http://schemas.openxmlformats.org/officeDocument/2006/relationships/image" Target="../media/image785.png"/><Relationship Id="rId4" Type="http://schemas.openxmlformats.org/officeDocument/2006/relationships/image" Target="../media/image912.png"/></Relationships>
</file>

<file path=ppt/slides/_rels/slide248.xml.rels><?xml version="1.0" encoding="UTF-8" standalone="yes"?>
<Relationships xmlns="http://schemas.openxmlformats.org/package/2006/relationships"><Relationship Id="rId3" Type="http://schemas.openxmlformats.org/officeDocument/2006/relationships/image" Target="../media/image780.wmf"/><Relationship Id="rId2" Type="http://schemas.openxmlformats.org/officeDocument/2006/relationships/oleObject" Target="../embeddings/oleObject103.bin"/><Relationship Id="rId1" Type="http://schemas.openxmlformats.org/officeDocument/2006/relationships/slideLayout" Target="../slideLayouts/slideLayout7.xml"/><Relationship Id="rId5" Type="http://schemas.openxmlformats.org/officeDocument/2006/relationships/image" Target="../media/image785.png"/><Relationship Id="rId4" Type="http://schemas.openxmlformats.org/officeDocument/2006/relationships/image" Target="../media/image788.png"/></Relationships>
</file>

<file path=ppt/slides/_rels/slide249.xml.rels><?xml version="1.0" encoding="UTF-8" standalone="yes"?>
<Relationships xmlns="http://schemas.openxmlformats.org/package/2006/relationships"><Relationship Id="rId3" Type="http://schemas.openxmlformats.org/officeDocument/2006/relationships/image" Target="../media/image785.png"/><Relationship Id="rId2" Type="http://schemas.openxmlformats.org/officeDocument/2006/relationships/image" Target="../media/image9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image" Target="../media/image96.png"/><Relationship Id="rId7" Type="http://schemas.openxmlformats.org/officeDocument/2006/relationships/oleObject" Target="../embeddings/oleObject6.bin"/><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98.png"/><Relationship Id="rId4" Type="http://schemas.openxmlformats.org/officeDocument/2006/relationships/image" Target="../media/image72.png"/></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image" Target="../media/image789.png"/><Relationship Id="rId1" Type="http://schemas.openxmlformats.org/officeDocument/2006/relationships/slideLayout" Target="../slideLayouts/slideLayout7.xml"/><Relationship Id="rId4" Type="http://schemas.openxmlformats.org/officeDocument/2006/relationships/image" Target="../media/image790.wmf"/></Relationships>
</file>

<file path=ppt/slides/_rels/slide251.xml.rels><?xml version="1.0" encoding="UTF-8" standalone="yes"?>
<Relationships xmlns="http://schemas.openxmlformats.org/package/2006/relationships"><Relationship Id="rId3" Type="http://schemas.openxmlformats.org/officeDocument/2006/relationships/oleObject" Target="../embeddings/oleObject106.bin"/><Relationship Id="rId2" Type="http://schemas.openxmlformats.org/officeDocument/2006/relationships/image" Target="../media/image792.png"/><Relationship Id="rId1" Type="http://schemas.openxmlformats.org/officeDocument/2006/relationships/slideLayout" Target="../slideLayouts/slideLayout7.xml"/><Relationship Id="rId4" Type="http://schemas.openxmlformats.org/officeDocument/2006/relationships/image" Target="../media/image790.wmf"/></Relationships>
</file>

<file path=ppt/slides/_rels/slide252.xml.rels><?xml version="1.0" encoding="UTF-8" standalone="yes"?>
<Relationships xmlns="http://schemas.openxmlformats.org/package/2006/relationships"><Relationship Id="rId3" Type="http://schemas.openxmlformats.org/officeDocument/2006/relationships/image" Target="../media/image793.wmf"/><Relationship Id="rId2" Type="http://schemas.openxmlformats.org/officeDocument/2006/relationships/oleObject" Target="../embeddings/oleObject107.bin"/><Relationship Id="rId1" Type="http://schemas.openxmlformats.org/officeDocument/2006/relationships/slideLayout" Target="../slideLayouts/slideLayout7.xml"/></Relationships>
</file>

<file path=ppt/slides/_rels/slide253.xml.rels><?xml version="1.0" encoding="UTF-8" standalone="yes"?>
<Relationships xmlns="http://schemas.openxmlformats.org/package/2006/relationships"><Relationship Id="rId3" Type="http://schemas.openxmlformats.org/officeDocument/2006/relationships/image" Target="../media/image795.png"/><Relationship Id="rId7" Type="http://schemas.openxmlformats.org/officeDocument/2006/relationships/image" Target="../media/image798.png"/><Relationship Id="rId2" Type="http://schemas.openxmlformats.org/officeDocument/2006/relationships/oleObject" Target="../embeddings/oleObject108.bin"/><Relationship Id="rId1" Type="http://schemas.openxmlformats.org/officeDocument/2006/relationships/slideLayout" Target="../slideLayouts/slideLayout7.xml"/><Relationship Id="rId6" Type="http://schemas.openxmlformats.org/officeDocument/2006/relationships/oleObject" Target="../embeddings/oleObject110.bin"/><Relationship Id="rId5" Type="http://schemas.openxmlformats.org/officeDocument/2006/relationships/image" Target="../media/image796.png"/><Relationship Id="rId4" Type="http://schemas.openxmlformats.org/officeDocument/2006/relationships/oleObject" Target="../embeddings/oleObject109.bin"/></Relationships>
</file>

<file path=ppt/slides/_rels/slide254.xml.rels><?xml version="1.0" encoding="UTF-8" standalone="yes"?>
<Relationships xmlns="http://schemas.openxmlformats.org/package/2006/relationships"><Relationship Id="rId3" Type="http://schemas.openxmlformats.org/officeDocument/2006/relationships/image" Target="../media/image924.png"/><Relationship Id="rId2" Type="http://schemas.openxmlformats.org/officeDocument/2006/relationships/image" Target="../media/image799.png"/><Relationship Id="rId1" Type="http://schemas.openxmlformats.org/officeDocument/2006/relationships/slideLayout" Target="../slideLayouts/slideLayout7.xml"/><Relationship Id="rId5" Type="http://schemas.openxmlformats.org/officeDocument/2006/relationships/image" Target="../media/image800.wmf"/><Relationship Id="rId4" Type="http://schemas.openxmlformats.org/officeDocument/2006/relationships/oleObject" Target="../embeddings/oleObject111.bin"/></Relationships>
</file>

<file path=ppt/slides/_rels/slide255.xml.rels><?xml version="1.0" encoding="UTF-8" standalone="yes"?>
<Relationships xmlns="http://schemas.openxmlformats.org/package/2006/relationships"><Relationship Id="rId3" Type="http://schemas.openxmlformats.org/officeDocument/2006/relationships/oleObject" Target="../embeddings/oleObject112.bin"/><Relationship Id="rId2" Type="http://schemas.openxmlformats.org/officeDocument/2006/relationships/image" Target="../media/image926.png"/><Relationship Id="rId1" Type="http://schemas.openxmlformats.org/officeDocument/2006/relationships/slideLayout" Target="../slideLayouts/slideLayout7.xml"/><Relationship Id="rId5" Type="http://schemas.openxmlformats.org/officeDocument/2006/relationships/image" Target="../media/image802.png"/><Relationship Id="rId4" Type="http://schemas.openxmlformats.org/officeDocument/2006/relationships/image" Target="../media/image801.wmf"/></Relationships>
</file>

<file path=ppt/slides/_rels/slide256.xml.rels><?xml version="1.0" encoding="UTF-8" standalone="yes"?>
<Relationships xmlns="http://schemas.openxmlformats.org/package/2006/relationships"><Relationship Id="rId3" Type="http://schemas.openxmlformats.org/officeDocument/2006/relationships/image" Target="../media/image930.png"/><Relationship Id="rId7" Type="http://schemas.openxmlformats.org/officeDocument/2006/relationships/image" Target="../media/image805.wmf"/><Relationship Id="rId2" Type="http://schemas.openxmlformats.org/officeDocument/2006/relationships/image" Target="../media/image803.png"/><Relationship Id="rId1" Type="http://schemas.openxmlformats.org/officeDocument/2006/relationships/slideLayout" Target="../slideLayouts/slideLayout7.xml"/><Relationship Id="rId6" Type="http://schemas.openxmlformats.org/officeDocument/2006/relationships/oleObject" Target="../embeddings/oleObject114.bin"/><Relationship Id="rId5" Type="http://schemas.openxmlformats.org/officeDocument/2006/relationships/image" Target="../media/image804.wmf"/><Relationship Id="rId4" Type="http://schemas.openxmlformats.org/officeDocument/2006/relationships/oleObject" Target="../embeddings/oleObject113.bin"/></Relationships>
</file>

<file path=ppt/slides/_rels/slide257.xml.rels><?xml version="1.0" encoding="UTF-8" standalone="yes"?>
<Relationships xmlns="http://schemas.openxmlformats.org/package/2006/relationships"><Relationship Id="rId3" Type="http://schemas.openxmlformats.org/officeDocument/2006/relationships/image" Target="../media/image806.png"/><Relationship Id="rId2" Type="http://schemas.openxmlformats.org/officeDocument/2006/relationships/image" Target="../media/image933.png"/><Relationship Id="rId1" Type="http://schemas.openxmlformats.org/officeDocument/2006/relationships/slideLayout" Target="../slideLayouts/slideLayout7.xml"/><Relationship Id="rId5" Type="http://schemas.openxmlformats.org/officeDocument/2006/relationships/image" Target="../media/image807.wmf"/><Relationship Id="rId4" Type="http://schemas.openxmlformats.org/officeDocument/2006/relationships/oleObject" Target="../embeddings/oleObject115.bin"/></Relationships>
</file>

<file path=ppt/slides/_rels/slide258.xml.rels><?xml version="1.0" encoding="UTF-8" standalone="yes"?>
<Relationships xmlns="http://schemas.openxmlformats.org/package/2006/relationships"><Relationship Id="rId3" Type="http://schemas.openxmlformats.org/officeDocument/2006/relationships/image" Target="../media/image808.png"/><Relationship Id="rId2" Type="http://schemas.openxmlformats.org/officeDocument/2006/relationships/image" Target="../media/image936.png"/><Relationship Id="rId1" Type="http://schemas.openxmlformats.org/officeDocument/2006/relationships/slideLayout" Target="../slideLayouts/slideLayout7.xml"/><Relationship Id="rId5" Type="http://schemas.openxmlformats.org/officeDocument/2006/relationships/image" Target="../media/image809.wmf"/><Relationship Id="rId4" Type="http://schemas.openxmlformats.org/officeDocument/2006/relationships/oleObject" Target="../embeddings/oleObject116.bin"/></Relationships>
</file>

<file path=ppt/slides/_rels/slide259.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image" Target="../media/image939.png"/><Relationship Id="rId1" Type="http://schemas.openxmlformats.org/officeDocument/2006/relationships/slideLayout" Target="../slideLayouts/slideLayout7.xml"/><Relationship Id="rId5" Type="http://schemas.openxmlformats.org/officeDocument/2006/relationships/image" Target="../media/image811.wmf"/><Relationship Id="rId4" Type="http://schemas.openxmlformats.org/officeDocument/2006/relationships/oleObject" Target="../embeddings/oleObject117.bin"/></Relationships>
</file>

<file path=ppt/slides/_rels/slide26.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oleObject" Target="../embeddings/oleObject7.bin"/><Relationship Id="rId1" Type="http://schemas.openxmlformats.org/officeDocument/2006/relationships/slideLayout" Target="../slideLayouts/slideLayout7.xml"/><Relationship Id="rId5" Type="http://schemas.openxmlformats.org/officeDocument/2006/relationships/image" Target="../media/image77.jpeg"/><Relationship Id="rId4" Type="http://schemas.openxmlformats.org/officeDocument/2006/relationships/image" Target="../media/image76.emf"/></Relationships>
</file>

<file path=ppt/slides/_rels/slide260.xml.rels><?xml version="1.0" encoding="UTF-8" standalone="yes"?>
<Relationships xmlns="http://schemas.openxmlformats.org/package/2006/relationships"><Relationship Id="rId3" Type="http://schemas.openxmlformats.org/officeDocument/2006/relationships/image" Target="../media/image812.png"/><Relationship Id="rId2" Type="http://schemas.openxmlformats.org/officeDocument/2006/relationships/image" Target="../media/image942.png"/><Relationship Id="rId1" Type="http://schemas.openxmlformats.org/officeDocument/2006/relationships/slideLayout" Target="../slideLayouts/slideLayout7.xml"/><Relationship Id="rId5" Type="http://schemas.openxmlformats.org/officeDocument/2006/relationships/image" Target="../media/image813.wmf"/><Relationship Id="rId4" Type="http://schemas.openxmlformats.org/officeDocument/2006/relationships/oleObject" Target="../embeddings/oleObject118.bin"/></Relationships>
</file>

<file path=ppt/slides/_rels/slide261.xml.rels><?xml version="1.0" encoding="UTF-8" standalone="yes"?>
<Relationships xmlns="http://schemas.openxmlformats.org/package/2006/relationships"><Relationship Id="rId3" Type="http://schemas.openxmlformats.org/officeDocument/2006/relationships/image" Target="../media/image814.png"/><Relationship Id="rId2" Type="http://schemas.openxmlformats.org/officeDocument/2006/relationships/image" Target="../media/image945.png"/><Relationship Id="rId1" Type="http://schemas.openxmlformats.org/officeDocument/2006/relationships/slideLayout" Target="../slideLayouts/slideLayout7.xml"/><Relationship Id="rId5" Type="http://schemas.openxmlformats.org/officeDocument/2006/relationships/image" Target="../media/image815.wmf"/><Relationship Id="rId4" Type="http://schemas.openxmlformats.org/officeDocument/2006/relationships/oleObject" Target="../embeddings/oleObject119.bin"/></Relationships>
</file>

<file path=ppt/slides/_rels/slide262.xml.rels><?xml version="1.0" encoding="UTF-8" standalone="yes"?>
<Relationships xmlns="http://schemas.openxmlformats.org/package/2006/relationships"><Relationship Id="rId3" Type="http://schemas.openxmlformats.org/officeDocument/2006/relationships/image" Target="../media/image817.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oleObject" Target="../embeddings/oleObject120.bin"/><Relationship Id="rId7" Type="http://schemas.openxmlformats.org/officeDocument/2006/relationships/image" Target="../media/image820.png"/><Relationship Id="rId2" Type="http://schemas.openxmlformats.org/officeDocument/2006/relationships/image" Target="../media/image817.png"/><Relationship Id="rId1" Type="http://schemas.openxmlformats.org/officeDocument/2006/relationships/slideLayout" Target="../slideLayouts/slideLayout7.xml"/><Relationship Id="rId6" Type="http://schemas.openxmlformats.org/officeDocument/2006/relationships/image" Target="../media/image819.wmf"/><Relationship Id="rId5" Type="http://schemas.openxmlformats.org/officeDocument/2006/relationships/oleObject" Target="../embeddings/oleObject121.bin"/><Relationship Id="rId4" Type="http://schemas.openxmlformats.org/officeDocument/2006/relationships/image" Target="../media/image818.wmf"/></Relationships>
</file>

<file path=ppt/slides/_rels/slide264.xml.rels><?xml version="1.0" encoding="UTF-8" standalone="yes"?>
<Relationships xmlns="http://schemas.openxmlformats.org/package/2006/relationships"><Relationship Id="rId3" Type="http://schemas.openxmlformats.org/officeDocument/2006/relationships/image" Target="../media/image821.png"/><Relationship Id="rId2" Type="http://schemas.openxmlformats.org/officeDocument/2006/relationships/image" Target="../media/image952.png"/><Relationship Id="rId1" Type="http://schemas.openxmlformats.org/officeDocument/2006/relationships/slideLayout" Target="../slideLayouts/slideLayout7.xml"/><Relationship Id="rId5" Type="http://schemas.openxmlformats.org/officeDocument/2006/relationships/image" Target="../media/image822.wmf"/><Relationship Id="rId4" Type="http://schemas.openxmlformats.org/officeDocument/2006/relationships/oleObject" Target="../embeddings/oleObject122.bin"/></Relationships>
</file>

<file path=ppt/slides/_rels/slide265.xml.rels><?xml version="1.0" encoding="UTF-8" standalone="yes"?>
<Relationships xmlns="http://schemas.openxmlformats.org/package/2006/relationships"><Relationship Id="rId3" Type="http://schemas.openxmlformats.org/officeDocument/2006/relationships/image" Target="../media/image823.png"/><Relationship Id="rId2" Type="http://schemas.openxmlformats.org/officeDocument/2006/relationships/image" Target="../media/image952.png"/><Relationship Id="rId1" Type="http://schemas.openxmlformats.org/officeDocument/2006/relationships/slideLayout" Target="../slideLayouts/slideLayout7.xml"/><Relationship Id="rId5" Type="http://schemas.openxmlformats.org/officeDocument/2006/relationships/image" Target="../media/image824.wmf"/><Relationship Id="rId4" Type="http://schemas.openxmlformats.org/officeDocument/2006/relationships/oleObject" Target="../embeddings/oleObject123.bin"/></Relationships>
</file>

<file path=ppt/slides/_rels/slide266.xml.rels><?xml version="1.0" encoding="UTF-8" standalone="yes"?>
<Relationships xmlns="http://schemas.openxmlformats.org/package/2006/relationships"><Relationship Id="rId3" Type="http://schemas.openxmlformats.org/officeDocument/2006/relationships/oleObject" Target="../embeddings/oleObject124.bin"/><Relationship Id="rId7" Type="http://schemas.openxmlformats.org/officeDocument/2006/relationships/image" Target="../media/image826.wmf"/><Relationship Id="rId2" Type="http://schemas.openxmlformats.org/officeDocument/2006/relationships/image" Target="../media/image957.png"/><Relationship Id="rId1" Type="http://schemas.openxmlformats.org/officeDocument/2006/relationships/slideLayout" Target="../slideLayouts/slideLayout7.xml"/><Relationship Id="rId6" Type="http://schemas.openxmlformats.org/officeDocument/2006/relationships/oleObject" Target="../embeddings/oleObject125.bin"/><Relationship Id="rId5" Type="http://schemas.openxmlformats.org/officeDocument/2006/relationships/image" Target="../media/image959.png"/><Relationship Id="rId4" Type="http://schemas.openxmlformats.org/officeDocument/2006/relationships/image" Target="../media/image825.wmf"/></Relationships>
</file>

<file path=ppt/slides/_rels/slide267.xml.rels><?xml version="1.0" encoding="UTF-8" standalone="yes"?>
<Relationships xmlns="http://schemas.openxmlformats.org/package/2006/relationships"><Relationship Id="rId2" Type="http://schemas.openxmlformats.org/officeDocument/2006/relationships/image" Target="../media/image827.png"/><Relationship Id="rId1" Type="http://schemas.openxmlformats.org/officeDocument/2006/relationships/slideLayout" Target="../slideLayouts/slideLayout7.xml"/></Relationships>
</file>

<file path=ppt/slides/_rels/slide268.xml.rels><?xml version="1.0" encoding="UTF-8" standalone="yes"?>
<Relationships xmlns="http://schemas.openxmlformats.org/package/2006/relationships"><Relationship Id="rId3" Type="http://schemas.openxmlformats.org/officeDocument/2006/relationships/image" Target="../media/image963.png"/><Relationship Id="rId2" Type="http://schemas.openxmlformats.org/officeDocument/2006/relationships/image" Target="../media/image962.png"/><Relationship Id="rId1" Type="http://schemas.openxmlformats.org/officeDocument/2006/relationships/slideLayout" Target="../slideLayouts/slideLayout7.xml"/><Relationship Id="rId4" Type="http://schemas.openxmlformats.org/officeDocument/2006/relationships/image" Target="../media/image964.png"/></Relationships>
</file>

<file path=ppt/slides/_rels/slide269.xml.rels><?xml version="1.0" encoding="UTF-8" standalone="yes"?>
<Relationships xmlns="http://schemas.openxmlformats.org/package/2006/relationships"><Relationship Id="rId2" Type="http://schemas.openxmlformats.org/officeDocument/2006/relationships/image" Target="../media/image96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3" Type="http://schemas.openxmlformats.org/officeDocument/2006/relationships/image" Target="../media/image828.wmf"/><Relationship Id="rId7" Type="http://schemas.openxmlformats.org/officeDocument/2006/relationships/image" Target="../media/image830.wmf"/><Relationship Id="rId2" Type="http://schemas.openxmlformats.org/officeDocument/2006/relationships/oleObject" Target="../embeddings/oleObject126.bin"/><Relationship Id="rId1" Type="http://schemas.openxmlformats.org/officeDocument/2006/relationships/slideLayout" Target="../slideLayouts/slideLayout7.xml"/><Relationship Id="rId6" Type="http://schemas.openxmlformats.org/officeDocument/2006/relationships/oleObject" Target="../embeddings/oleObject128.bin"/><Relationship Id="rId5" Type="http://schemas.openxmlformats.org/officeDocument/2006/relationships/image" Target="../media/image829.wmf"/><Relationship Id="rId4" Type="http://schemas.openxmlformats.org/officeDocument/2006/relationships/oleObject" Target="../embeddings/oleObject127.bin"/></Relationships>
</file>

<file path=ppt/slides/_rels/slide271.xml.rels><?xml version="1.0" encoding="UTF-8" standalone="yes"?>
<Relationships xmlns="http://schemas.openxmlformats.org/package/2006/relationships"><Relationship Id="rId3" Type="http://schemas.openxmlformats.org/officeDocument/2006/relationships/image" Target="../media/image831.wmf"/><Relationship Id="rId2" Type="http://schemas.openxmlformats.org/officeDocument/2006/relationships/oleObject" Target="../embeddings/oleObject129.bin"/><Relationship Id="rId1" Type="http://schemas.openxmlformats.org/officeDocument/2006/relationships/slideLayout" Target="../slideLayouts/slideLayout7.xml"/><Relationship Id="rId4" Type="http://schemas.openxmlformats.org/officeDocument/2006/relationships/image" Target="../media/image832.png"/></Relationships>
</file>

<file path=ppt/slides/_rels/slide272.xml.rels><?xml version="1.0" encoding="UTF-8" standalone="yes"?>
<Relationships xmlns="http://schemas.openxmlformats.org/package/2006/relationships"><Relationship Id="rId3" Type="http://schemas.openxmlformats.org/officeDocument/2006/relationships/image" Target="../media/image833.wmf"/><Relationship Id="rId2" Type="http://schemas.openxmlformats.org/officeDocument/2006/relationships/oleObject" Target="../embeddings/oleObject130.bin"/><Relationship Id="rId1" Type="http://schemas.openxmlformats.org/officeDocument/2006/relationships/slideLayout" Target="../slideLayouts/slideLayout7.xml"/><Relationship Id="rId5" Type="http://schemas.openxmlformats.org/officeDocument/2006/relationships/image" Target="../media/image834.wmf"/><Relationship Id="rId4" Type="http://schemas.openxmlformats.org/officeDocument/2006/relationships/oleObject" Target="../embeddings/oleObject131.bin"/></Relationships>
</file>

<file path=ppt/slides/_rels/slide273.xml.rels><?xml version="1.0" encoding="UTF-8" standalone="yes"?>
<Relationships xmlns="http://schemas.openxmlformats.org/package/2006/relationships"><Relationship Id="rId3" Type="http://schemas.openxmlformats.org/officeDocument/2006/relationships/image" Target="../media/image835.wmf"/><Relationship Id="rId2" Type="http://schemas.openxmlformats.org/officeDocument/2006/relationships/oleObject" Target="../embeddings/oleObject132.bin"/><Relationship Id="rId1" Type="http://schemas.openxmlformats.org/officeDocument/2006/relationships/slideLayout" Target="../slideLayouts/slideLayout7.xml"/><Relationship Id="rId6" Type="http://schemas.openxmlformats.org/officeDocument/2006/relationships/image" Target="../media/image836.png"/><Relationship Id="rId5" Type="http://schemas.openxmlformats.org/officeDocument/2006/relationships/image" Target="../media/image834.wmf"/><Relationship Id="rId4" Type="http://schemas.openxmlformats.org/officeDocument/2006/relationships/oleObject" Target="../embeddings/oleObject131.bin"/></Relationships>
</file>

<file path=ppt/slides/_rels/slide274.xml.rels><?xml version="1.0" encoding="UTF-8" standalone="yes"?>
<Relationships xmlns="http://schemas.openxmlformats.org/package/2006/relationships"><Relationship Id="rId3" Type="http://schemas.openxmlformats.org/officeDocument/2006/relationships/image" Target="../media/image831.wmf"/><Relationship Id="rId2" Type="http://schemas.openxmlformats.org/officeDocument/2006/relationships/oleObject" Target="../embeddings/oleObject129.bin"/><Relationship Id="rId1" Type="http://schemas.openxmlformats.org/officeDocument/2006/relationships/slideLayout" Target="../slideLayouts/slideLayout7.xml"/><Relationship Id="rId4" Type="http://schemas.openxmlformats.org/officeDocument/2006/relationships/image" Target="../media/image832.png"/></Relationships>
</file>

<file path=ppt/slides/_rels/slide275.xml.rels><?xml version="1.0" encoding="UTF-8" standalone="yes"?>
<Relationships xmlns="http://schemas.openxmlformats.org/package/2006/relationships"><Relationship Id="rId3" Type="http://schemas.openxmlformats.org/officeDocument/2006/relationships/image" Target="../media/image837.wmf"/><Relationship Id="rId2" Type="http://schemas.openxmlformats.org/officeDocument/2006/relationships/oleObject" Target="../embeddings/oleObject133.bin"/><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2" Type="http://schemas.openxmlformats.org/officeDocument/2006/relationships/image" Target="../media/image838.png"/><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3" Type="http://schemas.openxmlformats.org/officeDocument/2006/relationships/image" Target="../media/image839.wmf"/><Relationship Id="rId2" Type="http://schemas.openxmlformats.org/officeDocument/2006/relationships/oleObject" Target="../embeddings/oleObject134.bin"/><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8" Type="http://schemas.openxmlformats.org/officeDocument/2006/relationships/oleObject" Target="../embeddings/oleObject138.bin"/><Relationship Id="rId13" Type="http://schemas.openxmlformats.org/officeDocument/2006/relationships/image" Target="../media/image845.wmf"/><Relationship Id="rId3" Type="http://schemas.openxmlformats.org/officeDocument/2006/relationships/image" Target="../media/image840.wmf"/><Relationship Id="rId7" Type="http://schemas.openxmlformats.org/officeDocument/2006/relationships/image" Target="../media/image842.wmf"/><Relationship Id="rId12" Type="http://schemas.openxmlformats.org/officeDocument/2006/relationships/oleObject" Target="../embeddings/oleObject140.bin"/><Relationship Id="rId2" Type="http://schemas.openxmlformats.org/officeDocument/2006/relationships/oleObject" Target="../embeddings/oleObject135.bin"/><Relationship Id="rId1" Type="http://schemas.openxmlformats.org/officeDocument/2006/relationships/slideLayout" Target="../slideLayouts/slideLayout7.xml"/><Relationship Id="rId6" Type="http://schemas.openxmlformats.org/officeDocument/2006/relationships/oleObject" Target="../embeddings/oleObject137.bin"/><Relationship Id="rId11" Type="http://schemas.openxmlformats.org/officeDocument/2006/relationships/image" Target="../media/image844.wmf"/><Relationship Id="rId5" Type="http://schemas.openxmlformats.org/officeDocument/2006/relationships/image" Target="../media/image841.wmf"/><Relationship Id="rId10" Type="http://schemas.openxmlformats.org/officeDocument/2006/relationships/oleObject" Target="../embeddings/oleObject139.bin"/><Relationship Id="rId4" Type="http://schemas.openxmlformats.org/officeDocument/2006/relationships/oleObject" Target="../embeddings/oleObject136.bin"/><Relationship Id="rId9" Type="http://schemas.openxmlformats.org/officeDocument/2006/relationships/image" Target="../media/image843.wmf"/></Relationships>
</file>

<file path=ppt/slides/_rels/slide279.xml.rels><?xml version="1.0" encoding="UTF-8" standalone="yes"?>
<Relationships xmlns="http://schemas.openxmlformats.org/package/2006/relationships"><Relationship Id="rId8" Type="http://schemas.openxmlformats.org/officeDocument/2006/relationships/oleObject" Target="../embeddings/oleObject144.bin"/><Relationship Id="rId3" Type="http://schemas.openxmlformats.org/officeDocument/2006/relationships/image" Target="../media/image846.wmf"/><Relationship Id="rId7" Type="http://schemas.openxmlformats.org/officeDocument/2006/relationships/image" Target="../media/image848.wmf"/><Relationship Id="rId12" Type="http://schemas.openxmlformats.org/officeDocument/2006/relationships/image" Target="../media/image851.wmf"/><Relationship Id="rId2" Type="http://schemas.openxmlformats.org/officeDocument/2006/relationships/oleObject" Target="../embeddings/oleObject141.bin"/><Relationship Id="rId1" Type="http://schemas.openxmlformats.org/officeDocument/2006/relationships/slideLayout" Target="../slideLayouts/slideLayout7.xml"/><Relationship Id="rId6" Type="http://schemas.openxmlformats.org/officeDocument/2006/relationships/oleObject" Target="../embeddings/oleObject143.bin"/><Relationship Id="rId11" Type="http://schemas.openxmlformats.org/officeDocument/2006/relationships/oleObject" Target="../embeddings/oleObject145.bin"/><Relationship Id="rId5" Type="http://schemas.openxmlformats.org/officeDocument/2006/relationships/image" Target="../media/image847.wmf"/><Relationship Id="rId10" Type="http://schemas.openxmlformats.org/officeDocument/2006/relationships/image" Target="../media/image850.png"/><Relationship Id="rId4" Type="http://schemas.openxmlformats.org/officeDocument/2006/relationships/oleObject" Target="../embeddings/oleObject142.bin"/><Relationship Id="rId9" Type="http://schemas.openxmlformats.org/officeDocument/2006/relationships/image" Target="../media/image849.wmf"/></Relationships>
</file>

<file path=ppt/slides/_rels/slide28.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8" Type="http://schemas.openxmlformats.org/officeDocument/2006/relationships/image" Target="../media/image851.wmf"/><Relationship Id="rId3" Type="http://schemas.openxmlformats.org/officeDocument/2006/relationships/oleObject" Target="../embeddings/oleObject135.bin"/><Relationship Id="rId7" Type="http://schemas.openxmlformats.org/officeDocument/2006/relationships/oleObject" Target="../embeddings/oleObject145.bin"/><Relationship Id="rId2" Type="http://schemas.openxmlformats.org/officeDocument/2006/relationships/image" Target="../media/image852.png"/><Relationship Id="rId1" Type="http://schemas.openxmlformats.org/officeDocument/2006/relationships/slideLayout" Target="../slideLayouts/slideLayout7.xml"/><Relationship Id="rId6" Type="http://schemas.openxmlformats.org/officeDocument/2006/relationships/image" Target="../media/image849.wmf"/><Relationship Id="rId5" Type="http://schemas.openxmlformats.org/officeDocument/2006/relationships/oleObject" Target="../embeddings/oleObject144.bin"/><Relationship Id="rId4" Type="http://schemas.openxmlformats.org/officeDocument/2006/relationships/image" Target="../media/image840.wmf"/></Relationships>
</file>

<file path=ppt/slides/_rels/slide281.xml.rels><?xml version="1.0" encoding="UTF-8" standalone="yes"?>
<Relationships xmlns="http://schemas.openxmlformats.org/package/2006/relationships"><Relationship Id="rId3" Type="http://schemas.openxmlformats.org/officeDocument/2006/relationships/image" Target="../media/image854.png"/><Relationship Id="rId2" Type="http://schemas.openxmlformats.org/officeDocument/2006/relationships/image" Target="../media/image853.png"/><Relationship Id="rId1" Type="http://schemas.openxmlformats.org/officeDocument/2006/relationships/slideLayout" Target="../slideLayouts/slideLayout7.xml"/><Relationship Id="rId4" Type="http://schemas.openxmlformats.org/officeDocument/2006/relationships/image" Target="../media/image855.png"/></Relationships>
</file>

<file path=ppt/slides/_rels/slide282.xml.rels><?xml version="1.0" encoding="UTF-8" standalone="yes"?>
<Relationships xmlns="http://schemas.openxmlformats.org/package/2006/relationships"><Relationship Id="rId3" Type="http://schemas.openxmlformats.org/officeDocument/2006/relationships/image" Target="../media/image857.png"/><Relationship Id="rId2" Type="http://schemas.openxmlformats.org/officeDocument/2006/relationships/image" Target="../media/image856.png"/><Relationship Id="rId1" Type="http://schemas.openxmlformats.org/officeDocument/2006/relationships/slideLayout" Target="../slideLayouts/slideLayout7.xml"/><Relationship Id="rId4" Type="http://schemas.openxmlformats.org/officeDocument/2006/relationships/image" Target="../media/image858.png"/></Relationships>
</file>

<file path=ppt/slides/_rels/slide283.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image" Target="../media/image859.png"/><Relationship Id="rId1" Type="http://schemas.openxmlformats.org/officeDocument/2006/relationships/slideLayout" Target="../slideLayouts/slideLayout7.xml"/></Relationships>
</file>

<file path=ppt/slides/_rels/slide2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6.xml.rels><?xml version="1.0" encoding="UTF-8" standalone="yes"?>
<Relationships xmlns="http://schemas.openxmlformats.org/package/2006/relationships"><Relationship Id="rId3" Type="http://schemas.openxmlformats.org/officeDocument/2006/relationships/image" Target="../media/image861.wmf"/><Relationship Id="rId7" Type="http://schemas.openxmlformats.org/officeDocument/2006/relationships/image" Target="../media/image863.wmf"/><Relationship Id="rId2" Type="http://schemas.openxmlformats.org/officeDocument/2006/relationships/oleObject" Target="../embeddings/oleObject146.bin"/><Relationship Id="rId1" Type="http://schemas.openxmlformats.org/officeDocument/2006/relationships/slideLayout" Target="../slideLayouts/slideLayout7.xml"/><Relationship Id="rId6" Type="http://schemas.openxmlformats.org/officeDocument/2006/relationships/oleObject" Target="../embeddings/oleObject148.bin"/><Relationship Id="rId5" Type="http://schemas.openxmlformats.org/officeDocument/2006/relationships/image" Target="../media/image862.wmf"/><Relationship Id="rId4" Type="http://schemas.openxmlformats.org/officeDocument/2006/relationships/oleObject" Target="../embeddings/oleObject147.bin"/></Relationships>
</file>

<file path=ppt/slides/_rels/slide287.xml.rels><?xml version="1.0" encoding="UTF-8" standalone="yes"?>
<Relationships xmlns="http://schemas.openxmlformats.org/package/2006/relationships"><Relationship Id="rId3" Type="http://schemas.openxmlformats.org/officeDocument/2006/relationships/image" Target="../media/image861.wmf"/><Relationship Id="rId2" Type="http://schemas.openxmlformats.org/officeDocument/2006/relationships/oleObject" Target="../embeddings/oleObject146.bin"/><Relationship Id="rId1" Type="http://schemas.openxmlformats.org/officeDocument/2006/relationships/slideLayout" Target="../slideLayouts/slideLayout7.xml"/><Relationship Id="rId5" Type="http://schemas.openxmlformats.org/officeDocument/2006/relationships/image" Target="../media/image864.wmf"/><Relationship Id="rId4" Type="http://schemas.openxmlformats.org/officeDocument/2006/relationships/oleObject" Target="../embeddings/oleObject149.bin"/></Relationships>
</file>

<file path=ppt/slides/_rels/slide288.xml.rels><?xml version="1.0" encoding="UTF-8" standalone="yes"?>
<Relationships xmlns="http://schemas.openxmlformats.org/package/2006/relationships"><Relationship Id="rId8" Type="http://schemas.openxmlformats.org/officeDocument/2006/relationships/oleObject" Target="../embeddings/oleObject153.bin"/><Relationship Id="rId3" Type="http://schemas.openxmlformats.org/officeDocument/2006/relationships/image" Target="../media/image865.wmf"/><Relationship Id="rId7" Type="http://schemas.openxmlformats.org/officeDocument/2006/relationships/image" Target="../media/image867.wmf"/><Relationship Id="rId2" Type="http://schemas.openxmlformats.org/officeDocument/2006/relationships/oleObject" Target="../embeddings/oleObject150.bin"/><Relationship Id="rId1" Type="http://schemas.openxmlformats.org/officeDocument/2006/relationships/slideLayout" Target="../slideLayouts/slideLayout7.xml"/><Relationship Id="rId6" Type="http://schemas.openxmlformats.org/officeDocument/2006/relationships/oleObject" Target="../embeddings/oleObject152.bin"/><Relationship Id="rId11" Type="http://schemas.openxmlformats.org/officeDocument/2006/relationships/image" Target="../media/image869.wmf"/><Relationship Id="rId5" Type="http://schemas.openxmlformats.org/officeDocument/2006/relationships/image" Target="../media/image866.wmf"/><Relationship Id="rId10" Type="http://schemas.openxmlformats.org/officeDocument/2006/relationships/oleObject" Target="../embeddings/oleObject154.bin"/><Relationship Id="rId4" Type="http://schemas.openxmlformats.org/officeDocument/2006/relationships/oleObject" Target="../embeddings/oleObject151.bin"/><Relationship Id="rId9" Type="http://schemas.openxmlformats.org/officeDocument/2006/relationships/image" Target="../media/image868.wmf"/></Relationships>
</file>

<file path=ppt/slides/_rels/slide289.xml.rels><?xml version="1.0" encoding="UTF-8" standalone="yes"?>
<Relationships xmlns="http://schemas.openxmlformats.org/package/2006/relationships"><Relationship Id="rId8" Type="http://schemas.openxmlformats.org/officeDocument/2006/relationships/oleObject" Target="../embeddings/oleObject158.bin"/><Relationship Id="rId13" Type="http://schemas.openxmlformats.org/officeDocument/2006/relationships/image" Target="../media/image875.wmf"/><Relationship Id="rId3" Type="http://schemas.openxmlformats.org/officeDocument/2006/relationships/image" Target="../media/image870.emf"/><Relationship Id="rId7" Type="http://schemas.openxmlformats.org/officeDocument/2006/relationships/image" Target="../media/image872.emf"/><Relationship Id="rId12" Type="http://schemas.openxmlformats.org/officeDocument/2006/relationships/oleObject" Target="../embeddings/oleObject160.bin"/><Relationship Id="rId2" Type="http://schemas.openxmlformats.org/officeDocument/2006/relationships/oleObject" Target="../embeddings/oleObject155.bin"/><Relationship Id="rId1" Type="http://schemas.openxmlformats.org/officeDocument/2006/relationships/slideLayout" Target="../slideLayouts/slideLayout7.xml"/><Relationship Id="rId6" Type="http://schemas.openxmlformats.org/officeDocument/2006/relationships/oleObject" Target="../embeddings/oleObject157.bin"/><Relationship Id="rId11" Type="http://schemas.openxmlformats.org/officeDocument/2006/relationships/image" Target="../media/image874.wmf"/><Relationship Id="rId5" Type="http://schemas.openxmlformats.org/officeDocument/2006/relationships/image" Target="../media/image871.emf"/><Relationship Id="rId10" Type="http://schemas.openxmlformats.org/officeDocument/2006/relationships/oleObject" Target="../embeddings/oleObject159.bin"/><Relationship Id="rId4" Type="http://schemas.openxmlformats.org/officeDocument/2006/relationships/oleObject" Target="../embeddings/oleObject156.bin"/><Relationship Id="rId9" Type="http://schemas.openxmlformats.org/officeDocument/2006/relationships/image" Target="../media/image873.wmf"/></Relationships>
</file>

<file path=ppt/slides/_rels/slide2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80.emf"/><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290.xml.rels><?xml version="1.0" encoding="UTF-8" standalone="yes"?>
<Relationships xmlns="http://schemas.openxmlformats.org/package/2006/relationships"><Relationship Id="rId8" Type="http://schemas.openxmlformats.org/officeDocument/2006/relationships/image" Target="../media/image878.emf"/><Relationship Id="rId13" Type="http://schemas.openxmlformats.org/officeDocument/2006/relationships/oleObject" Target="../embeddings/oleObject166.bin"/><Relationship Id="rId18" Type="http://schemas.openxmlformats.org/officeDocument/2006/relationships/image" Target="../media/image883.emf"/><Relationship Id="rId3" Type="http://schemas.openxmlformats.org/officeDocument/2006/relationships/oleObject" Target="../embeddings/oleObject161.bin"/><Relationship Id="rId7" Type="http://schemas.openxmlformats.org/officeDocument/2006/relationships/oleObject" Target="../embeddings/oleObject163.bin"/><Relationship Id="rId12" Type="http://schemas.openxmlformats.org/officeDocument/2006/relationships/image" Target="../media/image880.emf"/><Relationship Id="rId17" Type="http://schemas.openxmlformats.org/officeDocument/2006/relationships/oleObject" Target="../embeddings/oleObject168.bin"/><Relationship Id="rId2" Type="http://schemas.openxmlformats.org/officeDocument/2006/relationships/notesSlide" Target="../notesSlides/notesSlide39.xml"/><Relationship Id="rId16" Type="http://schemas.openxmlformats.org/officeDocument/2006/relationships/image" Target="../media/image882.emf"/><Relationship Id="rId1" Type="http://schemas.openxmlformats.org/officeDocument/2006/relationships/slideLayout" Target="../slideLayouts/slideLayout7.xml"/><Relationship Id="rId6" Type="http://schemas.openxmlformats.org/officeDocument/2006/relationships/image" Target="../media/image877.emf"/><Relationship Id="rId11" Type="http://schemas.openxmlformats.org/officeDocument/2006/relationships/oleObject" Target="../embeddings/oleObject165.bin"/><Relationship Id="rId5" Type="http://schemas.openxmlformats.org/officeDocument/2006/relationships/oleObject" Target="../embeddings/oleObject162.bin"/><Relationship Id="rId15" Type="http://schemas.openxmlformats.org/officeDocument/2006/relationships/oleObject" Target="../embeddings/oleObject167.bin"/><Relationship Id="rId10" Type="http://schemas.openxmlformats.org/officeDocument/2006/relationships/image" Target="../media/image879.emf"/><Relationship Id="rId4" Type="http://schemas.openxmlformats.org/officeDocument/2006/relationships/image" Target="../media/image876.emf"/><Relationship Id="rId9" Type="http://schemas.openxmlformats.org/officeDocument/2006/relationships/oleObject" Target="../embeddings/oleObject164.bin"/><Relationship Id="rId14" Type="http://schemas.openxmlformats.org/officeDocument/2006/relationships/image" Target="../media/image881.wmf"/></Relationships>
</file>

<file path=ppt/slides/_rels/slide291.xml.rels><?xml version="1.0" encoding="UTF-8" standalone="yes"?>
<Relationships xmlns="http://schemas.openxmlformats.org/package/2006/relationships"><Relationship Id="rId8" Type="http://schemas.openxmlformats.org/officeDocument/2006/relationships/image" Target="../media/image878.emf"/><Relationship Id="rId13" Type="http://schemas.openxmlformats.org/officeDocument/2006/relationships/oleObject" Target="../embeddings/oleObject174.bin"/><Relationship Id="rId3" Type="http://schemas.openxmlformats.org/officeDocument/2006/relationships/oleObject" Target="../embeddings/oleObject169.bin"/><Relationship Id="rId7" Type="http://schemas.openxmlformats.org/officeDocument/2006/relationships/oleObject" Target="../embeddings/oleObject171.bin"/><Relationship Id="rId12" Type="http://schemas.openxmlformats.org/officeDocument/2006/relationships/image" Target="../media/image884.emf"/><Relationship Id="rId2" Type="http://schemas.openxmlformats.org/officeDocument/2006/relationships/notesSlide" Target="../notesSlides/notesSlide40.xml"/><Relationship Id="rId16" Type="http://schemas.openxmlformats.org/officeDocument/2006/relationships/image" Target="../media/image886.emf"/><Relationship Id="rId1" Type="http://schemas.openxmlformats.org/officeDocument/2006/relationships/slideLayout" Target="../slideLayouts/slideLayout7.xml"/><Relationship Id="rId6" Type="http://schemas.openxmlformats.org/officeDocument/2006/relationships/image" Target="../media/image877.emf"/><Relationship Id="rId11" Type="http://schemas.openxmlformats.org/officeDocument/2006/relationships/oleObject" Target="../embeddings/oleObject173.bin"/><Relationship Id="rId5" Type="http://schemas.openxmlformats.org/officeDocument/2006/relationships/oleObject" Target="../embeddings/oleObject170.bin"/><Relationship Id="rId15" Type="http://schemas.openxmlformats.org/officeDocument/2006/relationships/oleObject" Target="../embeddings/oleObject175.bin"/><Relationship Id="rId10" Type="http://schemas.openxmlformats.org/officeDocument/2006/relationships/image" Target="../media/image879.emf"/><Relationship Id="rId4" Type="http://schemas.openxmlformats.org/officeDocument/2006/relationships/image" Target="../media/image876.emf"/><Relationship Id="rId9" Type="http://schemas.openxmlformats.org/officeDocument/2006/relationships/oleObject" Target="../embeddings/oleObject172.bin"/><Relationship Id="rId14" Type="http://schemas.openxmlformats.org/officeDocument/2006/relationships/image" Target="../media/image885.emf"/></Relationships>
</file>

<file path=ppt/slides/_rels/slide292.xml.rels><?xml version="1.0" encoding="UTF-8" standalone="yes"?>
<Relationships xmlns="http://schemas.openxmlformats.org/package/2006/relationships"><Relationship Id="rId8" Type="http://schemas.openxmlformats.org/officeDocument/2006/relationships/image" Target="../media/image888.emf"/><Relationship Id="rId13" Type="http://schemas.openxmlformats.org/officeDocument/2006/relationships/oleObject" Target="../embeddings/oleObject180.bin"/><Relationship Id="rId18" Type="http://schemas.openxmlformats.org/officeDocument/2006/relationships/image" Target="../media/image893.emf"/><Relationship Id="rId3" Type="http://schemas.openxmlformats.org/officeDocument/2006/relationships/oleObject" Target="../embeddings/oleObject169.bin"/><Relationship Id="rId7" Type="http://schemas.openxmlformats.org/officeDocument/2006/relationships/oleObject" Target="../embeddings/oleObject177.bin"/><Relationship Id="rId12" Type="http://schemas.openxmlformats.org/officeDocument/2006/relationships/image" Target="../media/image890.emf"/><Relationship Id="rId17" Type="http://schemas.openxmlformats.org/officeDocument/2006/relationships/oleObject" Target="../embeddings/oleObject182.bin"/><Relationship Id="rId2" Type="http://schemas.openxmlformats.org/officeDocument/2006/relationships/notesSlide" Target="../notesSlides/notesSlide41.xml"/><Relationship Id="rId16" Type="http://schemas.openxmlformats.org/officeDocument/2006/relationships/image" Target="../media/image892.emf"/><Relationship Id="rId20" Type="http://schemas.openxmlformats.org/officeDocument/2006/relationships/image" Target="../media/image894.emf"/><Relationship Id="rId1" Type="http://schemas.openxmlformats.org/officeDocument/2006/relationships/slideLayout" Target="../slideLayouts/slideLayout7.xml"/><Relationship Id="rId6" Type="http://schemas.openxmlformats.org/officeDocument/2006/relationships/image" Target="../media/image887.emf"/><Relationship Id="rId11" Type="http://schemas.openxmlformats.org/officeDocument/2006/relationships/oleObject" Target="../embeddings/oleObject179.bin"/><Relationship Id="rId5" Type="http://schemas.openxmlformats.org/officeDocument/2006/relationships/oleObject" Target="../embeddings/oleObject176.bin"/><Relationship Id="rId15" Type="http://schemas.openxmlformats.org/officeDocument/2006/relationships/oleObject" Target="../embeddings/oleObject181.bin"/><Relationship Id="rId10" Type="http://schemas.openxmlformats.org/officeDocument/2006/relationships/image" Target="../media/image889.emf"/><Relationship Id="rId19" Type="http://schemas.openxmlformats.org/officeDocument/2006/relationships/oleObject" Target="../embeddings/oleObject183.bin"/><Relationship Id="rId4" Type="http://schemas.openxmlformats.org/officeDocument/2006/relationships/image" Target="../media/image876.emf"/><Relationship Id="rId9" Type="http://schemas.openxmlformats.org/officeDocument/2006/relationships/oleObject" Target="../embeddings/oleObject178.bin"/><Relationship Id="rId14" Type="http://schemas.openxmlformats.org/officeDocument/2006/relationships/image" Target="../media/image891.emf"/></Relationships>
</file>

<file path=ppt/slides/_rels/slide293.xml.rels><?xml version="1.0" encoding="UTF-8" standalone="yes"?>
<Relationships xmlns="http://schemas.openxmlformats.org/package/2006/relationships"><Relationship Id="rId8" Type="http://schemas.openxmlformats.org/officeDocument/2006/relationships/image" Target="../media/image896.emf"/><Relationship Id="rId3" Type="http://schemas.openxmlformats.org/officeDocument/2006/relationships/oleObject" Target="../embeddings/oleObject169.bin"/><Relationship Id="rId7" Type="http://schemas.openxmlformats.org/officeDocument/2006/relationships/oleObject" Target="../embeddings/oleObject185.bin"/><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895.emf"/><Relationship Id="rId5" Type="http://schemas.openxmlformats.org/officeDocument/2006/relationships/oleObject" Target="../embeddings/oleObject184.bin"/><Relationship Id="rId4" Type="http://schemas.openxmlformats.org/officeDocument/2006/relationships/image" Target="../media/image876.emf"/></Relationships>
</file>

<file path=ppt/slides/_rels/slide294.xml.rels><?xml version="1.0" encoding="UTF-8" standalone="yes"?>
<Relationships xmlns="http://schemas.openxmlformats.org/package/2006/relationships"><Relationship Id="rId8" Type="http://schemas.openxmlformats.org/officeDocument/2006/relationships/image" Target="../media/image899.wmf"/><Relationship Id="rId3" Type="http://schemas.openxmlformats.org/officeDocument/2006/relationships/oleObject" Target="../embeddings/oleObject186.bin"/><Relationship Id="rId7" Type="http://schemas.openxmlformats.org/officeDocument/2006/relationships/oleObject" Target="../embeddings/oleObject188.bin"/><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898.wmf"/><Relationship Id="rId5" Type="http://schemas.openxmlformats.org/officeDocument/2006/relationships/oleObject" Target="../embeddings/oleObject187.bin"/><Relationship Id="rId4" Type="http://schemas.openxmlformats.org/officeDocument/2006/relationships/image" Target="../media/image897.wmf"/></Relationships>
</file>

<file path=ppt/slides/_rels/slide295.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900.emf"/></Relationships>
</file>

<file path=ppt/slides/_rels/slide296.xml.rels><?xml version="1.0" encoding="UTF-8" standalone="yes"?>
<Relationships xmlns="http://schemas.openxmlformats.org/package/2006/relationships"><Relationship Id="rId2" Type="http://schemas.openxmlformats.org/officeDocument/2006/relationships/image" Target="../media/image901.png"/><Relationship Id="rId1" Type="http://schemas.openxmlformats.org/officeDocument/2006/relationships/slideLayout" Target="../slideLayouts/slideLayout7.xml"/></Relationships>
</file>

<file path=ppt/slides/_rels/slide297.xml.rels><?xml version="1.0" encoding="UTF-8" standalone="yes"?>
<Relationships xmlns="http://schemas.openxmlformats.org/package/2006/relationships"><Relationship Id="rId2" Type="http://schemas.openxmlformats.org/officeDocument/2006/relationships/image" Target="../media/image902.png"/><Relationship Id="rId1" Type="http://schemas.openxmlformats.org/officeDocument/2006/relationships/slideLayout" Target="../slideLayouts/slideLayout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9.xml.rels><?xml version="1.0" encoding="UTF-8" standalone="yes"?>
<Relationships xmlns="http://schemas.openxmlformats.org/package/2006/relationships"><Relationship Id="rId8" Type="http://schemas.openxmlformats.org/officeDocument/2006/relationships/image" Target="../media/image905.emf"/><Relationship Id="rId3" Type="http://schemas.openxmlformats.org/officeDocument/2006/relationships/image" Target="../media/image903.wmf"/><Relationship Id="rId7" Type="http://schemas.openxmlformats.org/officeDocument/2006/relationships/oleObject" Target="../embeddings/oleObject192.bin"/><Relationship Id="rId12" Type="http://schemas.openxmlformats.org/officeDocument/2006/relationships/image" Target="../media/image907.wmf"/><Relationship Id="rId2" Type="http://schemas.openxmlformats.org/officeDocument/2006/relationships/oleObject" Target="../embeddings/oleObject190.bin"/><Relationship Id="rId1" Type="http://schemas.openxmlformats.org/officeDocument/2006/relationships/slideLayout" Target="../slideLayouts/slideLayout7.xml"/><Relationship Id="rId6" Type="http://schemas.openxmlformats.org/officeDocument/2006/relationships/image" Target="../media/image1043.png"/><Relationship Id="rId11" Type="http://schemas.openxmlformats.org/officeDocument/2006/relationships/oleObject" Target="../embeddings/oleObject194.bin"/><Relationship Id="rId5" Type="http://schemas.openxmlformats.org/officeDocument/2006/relationships/image" Target="../media/image904.emf"/><Relationship Id="rId10" Type="http://schemas.openxmlformats.org/officeDocument/2006/relationships/image" Target="../media/image906.emf"/><Relationship Id="rId4" Type="http://schemas.openxmlformats.org/officeDocument/2006/relationships/oleObject" Target="../embeddings/oleObject191.bin"/><Relationship Id="rId9" Type="http://schemas.openxmlformats.org/officeDocument/2006/relationships/oleObject" Target="../embeddings/oleObject193.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8.png"/><Relationship Id="rId7" Type="http://schemas.openxmlformats.org/officeDocument/2006/relationships/image" Target="../media/image113.png"/><Relationship Id="rId2" Type="http://schemas.openxmlformats.org/officeDocument/2006/relationships/image" Target="../media/image80.emf"/><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00.xml.rels><?xml version="1.0" encoding="UTF-8" standalone="yes"?>
<Relationships xmlns="http://schemas.openxmlformats.org/package/2006/relationships"><Relationship Id="rId3" Type="http://schemas.openxmlformats.org/officeDocument/2006/relationships/image" Target="../media/image908.emf"/><Relationship Id="rId7" Type="http://schemas.openxmlformats.org/officeDocument/2006/relationships/image" Target="../media/image910.emf"/><Relationship Id="rId2" Type="http://schemas.openxmlformats.org/officeDocument/2006/relationships/oleObject" Target="../embeddings/oleObject195.bin"/><Relationship Id="rId1" Type="http://schemas.openxmlformats.org/officeDocument/2006/relationships/slideLayout" Target="../slideLayouts/slideLayout7.xml"/><Relationship Id="rId6" Type="http://schemas.openxmlformats.org/officeDocument/2006/relationships/oleObject" Target="../embeddings/oleObject197.bin"/><Relationship Id="rId5" Type="http://schemas.openxmlformats.org/officeDocument/2006/relationships/image" Target="../media/image909.emf"/><Relationship Id="rId4" Type="http://schemas.openxmlformats.org/officeDocument/2006/relationships/oleObject" Target="../embeddings/oleObject196.bin"/></Relationships>
</file>

<file path=ppt/slides/_rels/slide301.xml.rels><?xml version="1.0" encoding="UTF-8" standalone="yes"?>
<Relationships xmlns="http://schemas.openxmlformats.org/package/2006/relationships"><Relationship Id="rId3" Type="http://schemas.openxmlformats.org/officeDocument/2006/relationships/image" Target="../media/image911.emf"/><Relationship Id="rId2" Type="http://schemas.openxmlformats.org/officeDocument/2006/relationships/oleObject" Target="../embeddings/oleObject198.bin"/><Relationship Id="rId1" Type="http://schemas.openxmlformats.org/officeDocument/2006/relationships/slideLayout" Target="../slideLayouts/slideLayout7.xml"/><Relationship Id="rId5" Type="http://schemas.openxmlformats.org/officeDocument/2006/relationships/image" Target="../media/image912.emf"/><Relationship Id="rId4" Type="http://schemas.openxmlformats.org/officeDocument/2006/relationships/oleObject" Target="../embeddings/oleObject199.bin"/></Relationships>
</file>

<file path=ppt/slides/_rels/slide302.xml.rels><?xml version="1.0" encoding="UTF-8" standalone="yes"?>
<Relationships xmlns="http://schemas.openxmlformats.org/package/2006/relationships"><Relationship Id="rId8" Type="http://schemas.openxmlformats.org/officeDocument/2006/relationships/image" Target="../media/image914.wmf"/><Relationship Id="rId3" Type="http://schemas.openxmlformats.org/officeDocument/2006/relationships/image" Target="../media/image1053.png"/><Relationship Id="rId7" Type="http://schemas.openxmlformats.org/officeDocument/2006/relationships/oleObject" Target="../embeddings/oleObject201.bin"/><Relationship Id="rId2" Type="http://schemas.openxmlformats.org/officeDocument/2006/relationships/image" Target="../media/image1052.png"/><Relationship Id="rId1" Type="http://schemas.openxmlformats.org/officeDocument/2006/relationships/slideLayout" Target="../slideLayouts/slideLayout7.xml"/><Relationship Id="rId6" Type="http://schemas.openxmlformats.org/officeDocument/2006/relationships/image" Target="../media/image913.wmf"/><Relationship Id="rId5" Type="http://schemas.openxmlformats.org/officeDocument/2006/relationships/oleObject" Target="../embeddings/oleObject200.bin"/><Relationship Id="rId4" Type="http://schemas.openxmlformats.org/officeDocument/2006/relationships/image" Target="../media/image1054.png"/><Relationship Id="rId9" Type="http://schemas.openxmlformats.org/officeDocument/2006/relationships/image" Target="../media/image1057.png"/></Relationships>
</file>

<file path=ppt/slides/_rels/slide303.xml.rels><?xml version="1.0" encoding="UTF-8" standalone="yes"?>
<Relationships xmlns="http://schemas.openxmlformats.org/package/2006/relationships"><Relationship Id="rId3" Type="http://schemas.openxmlformats.org/officeDocument/2006/relationships/image" Target="../media/image915.wmf"/><Relationship Id="rId2" Type="http://schemas.openxmlformats.org/officeDocument/2006/relationships/oleObject" Target="../embeddings/oleObject202.bin"/><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916.png"/></Relationships>
</file>

<file path=ppt/slides/_rels/slide304.xml.rels><?xml version="1.0" encoding="UTF-8" standalone="yes"?>
<Relationships xmlns="http://schemas.openxmlformats.org/package/2006/relationships"><Relationship Id="rId3" Type="http://schemas.openxmlformats.org/officeDocument/2006/relationships/image" Target="../media/image917.wmf"/><Relationship Id="rId7" Type="http://schemas.openxmlformats.org/officeDocument/2006/relationships/image" Target="../media/image918.wmf"/><Relationship Id="rId2" Type="http://schemas.openxmlformats.org/officeDocument/2006/relationships/oleObject" Target="../embeddings/oleObject203.bin"/><Relationship Id="rId1" Type="http://schemas.openxmlformats.org/officeDocument/2006/relationships/slideLayout" Target="../slideLayouts/slideLayout7.xml"/><Relationship Id="rId6" Type="http://schemas.openxmlformats.org/officeDocument/2006/relationships/oleObject" Target="../embeddings/oleObject204.bin"/><Relationship Id="rId5" Type="http://schemas.openxmlformats.org/officeDocument/2006/relationships/image" Target="../media/image1063.png"/><Relationship Id="rId4" Type="http://schemas.openxmlformats.org/officeDocument/2006/relationships/image" Target="../media/image1062.png"/></Relationships>
</file>

<file path=ppt/slides/_rels/slide305.xml.rels><?xml version="1.0" encoding="UTF-8" standalone="yes"?>
<Relationships xmlns="http://schemas.openxmlformats.org/package/2006/relationships"><Relationship Id="rId8" Type="http://schemas.openxmlformats.org/officeDocument/2006/relationships/oleObject" Target="../embeddings/oleObject208.bin"/><Relationship Id="rId3" Type="http://schemas.openxmlformats.org/officeDocument/2006/relationships/image" Target="../media/image919.wmf"/><Relationship Id="rId7" Type="http://schemas.openxmlformats.org/officeDocument/2006/relationships/image" Target="../media/image921.wmf"/><Relationship Id="rId12" Type="http://schemas.openxmlformats.org/officeDocument/2006/relationships/image" Target="../media/image925.png"/><Relationship Id="rId2" Type="http://schemas.openxmlformats.org/officeDocument/2006/relationships/oleObject" Target="../embeddings/oleObject205.bin"/><Relationship Id="rId1" Type="http://schemas.openxmlformats.org/officeDocument/2006/relationships/slideLayout" Target="../slideLayouts/slideLayout7.xml"/><Relationship Id="rId6" Type="http://schemas.openxmlformats.org/officeDocument/2006/relationships/oleObject" Target="../embeddings/oleObject207.bin"/><Relationship Id="rId11" Type="http://schemas.openxmlformats.org/officeDocument/2006/relationships/image" Target="../media/image923.wmf"/><Relationship Id="rId5" Type="http://schemas.openxmlformats.org/officeDocument/2006/relationships/image" Target="../media/image920.wmf"/><Relationship Id="rId10" Type="http://schemas.openxmlformats.org/officeDocument/2006/relationships/oleObject" Target="../embeddings/oleObject209.bin"/><Relationship Id="rId4" Type="http://schemas.openxmlformats.org/officeDocument/2006/relationships/oleObject" Target="../embeddings/oleObject206.bin"/><Relationship Id="rId9" Type="http://schemas.openxmlformats.org/officeDocument/2006/relationships/image" Target="../media/image922.wmf"/></Relationships>
</file>

<file path=ppt/slides/_rels/slide306.xml.rels><?xml version="1.0" encoding="UTF-8" standalone="yes"?>
<Relationships xmlns="http://schemas.openxmlformats.org/package/2006/relationships"><Relationship Id="rId2" Type="http://schemas.openxmlformats.org/officeDocument/2006/relationships/image" Target="../media/image927.png"/><Relationship Id="rId1" Type="http://schemas.openxmlformats.org/officeDocument/2006/relationships/slideLayout" Target="../slideLayouts/slideLayout7.xml"/></Relationships>
</file>

<file path=ppt/slides/_rels/slide307.xml.rels><?xml version="1.0" encoding="UTF-8" standalone="yes"?>
<Relationships xmlns="http://schemas.openxmlformats.org/package/2006/relationships"><Relationship Id="rId8" Type="http://schemas.openxmlformats.org/officeDocument/2006/relationships/oleObject" Target="../embeddings/oleObject208.bin"/><Relationship Id="rId3" Type="http://schemas.openxmlformats.org/officeDocument/2006/relationships/image" Target="../media/image919.wmf"/><Relationship Id="rId7" Type="http://schemas.openxmlformats.org/officeDocument/2006/relationships/image" Target="../media/image928.wmf"/><Relationship Id="rId2" Type="http://schemas.openxmlformats.org/officeDocument/2006/relationships/oleObject" Target="../embeddings/oleObject205.bin"/><Relationship Id="rId1" Type="http://schemas.openxmlformats.org/officeDocument/2006/relationships/slideLayout" Target="../slideLayouts/slideLayout7.xml"/><Relationship Id="rId6" Type="http://schemas.openxmlformats.org/officeDocument/2006/relationships/oleObject" Target="../embeddings/oleObject210.bin"/><Relationship Id="rId11" Type="http://schemas.openxmlformats.org/officeDocument/2006/relationships/image" Target="../media/image929.wmf"/><Relationship Id="rId5" Type="http://schemas.openxmlformats.org/officeDocument/2006/relationships/image" Target="../media/image920.wmf"/><Relationship Id="rId10" Type="http://schemas.openxmlformats.org/officeDocument/2006/relationships/oleObject" Target="../embeddings/oleObject211.bin"/><Relationship Id="rId4" Type="http://schemas.openxmlformats.org/officeDocument/2006/relationships/oleObject" Target="../embeddings/oleObject206.bin"/><Relationship Id="rId9" Type="http://schemas.openxmlformats.org/officeDocument/2006/relationships/image" Target="../media/image922.wmf"/></Relationships>
</file>

<file path=ppt/slides/_rels/slide308.xml.rels><?xml version="1.0" encoding="UTF-8" standalone="yes"?>
<Relationships xmlns="http://schemas.openxmlformats.org/package/2006/relationships"><Relationship Id="rId3" Type="http://schemas.openxmlformats.org/officeDocument/2006/relationships/image" Target="../media/image930.wmf"/><Relationship Id="rId2" Type="http://schemas.openxmlformats.org/officeDocument/2006/relationships/oleObject" Target="../embeddings/oleObject212.bin"/><Relationship Id="rId1" Type="http://schemas.openxmlformats.org/officeDocument/2006/relationships/slideLayout" Target="../slideLayouts/slideLayout7.xml"/><Relationship Id="rId5" Type="http://schemas.openxmlformats.org/officeDocument/2006/relationships/image" Target="../media/image931.wmf"/><Relationship Id="rId4" Type="http://schemas.openxmlformats.org/officeDocument/2006/relationships/oleObject" Target="../embeddings/oleObject213.bin"/></Relationships>
</file>

<file path=ppt/slides/_rels/slide309.xml.rels><?xml version="1.0" encoding="UTF-8" standalone="yes"?>
<Relationships xmlns="http://schemas.openxmlformats.org/package/2006/relationships"><Relationship Id="rId3" Type="http://schemas.openxmlformats.org/officeDocument/2006/relationships/image" Target="../media/image932.wmf"/><Relationship Id="rId7" Type="http://schemas.openxmlformats.org/officeDocument/2006/relationships/image" Target="../media/image934.wmf"/><Relationship Id="rId2" Type="http://schemas.openxmlformats.org/officeDocument/2006/relationships/oleObject" Target="../embeddings/oleObject214.bin"/><Relationship Id="rId1" Type="http://schemas.openxmlformats.org/officeDocument/2006/relationships/slideLayout" Target="../slideLayouts/slideLayout7.xml"/><Relationship Id="rId6" Type="http://schemas.openxmlformats.org/officeDocument/2006/relationships/oleObject" Target="../embeddings/oleObject216.bin"/><Relationship Id="rId5" Type="http://schemas.openxmlformats.org/officeDocument/2006/relationships/image" Target="../media/image933.wmf"/><Relationship Id="rId4" Type="http://schemas.openxmlformats.org/officeDocument/2006/relationships/oleObject" Target="../embeddings/oleObject215.bin"/></Relationships>
</file>

<file path=ppt/slides/_rels/slide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3" Type="http://schemas.openxmlformats.org/officeDocument/2006/relationships/image" Target="../media/image935.wmf"/><Relationship Id="rId7" Type="http://schemas.openxmlformats.org/officeDocument/2006/relationships/image" Target="../media/image937.wmf"/><Relationship Id="rId2" Type="http://schemas.openxmlformats.org/officeDocument/2006/relationships/oleObject" Target="../embeddings/oleObject217.bin"/><Relationship Id="rId1" Type="http://schemas.openxmlformats.org/officeDocument/2006/relationships/slideLayout" Target="../slideLayouts/slideLayout7.xml"/><Relationship Id="rId6" Type="http://schemas.openxmlformats.org/officeDocument/2006/relationships/oleObject" Target="../embeddings/oleObject219.bin"/><Relationship Id="rId5" Type="http://schemas.openxmlformats.org/officeDocument/2006/relationships/image" Target="../media/image936.wmf"/><Relationship Id="rId4" Type="http://schemas.openxmlformats.org/officeDocument/2006/relationships/oleObject" Target="../embeddings/oleObject218.bin"/></Relationships>
</file>

<file path=ppt/slides/_rels/slide311.xml.rels><?xml version="1.0" encoding="UTF-8" standalone="yes"?>
<Relationships xmlns="http://schemas.openxmlformats.org/package/2006/relationships"><Relationship Id="rId8" Type="http://schemas.openxmlformats.org/officeDocument/2006/relationships/image" Target="../media/image938.wmf"/><Relationship Id="rId3" Type="http://schemas.openxmlformats.org/officeDocument/2006/relationships/image" Target="../media/image919.wmf"/><Relationship Id="rId7" Type="http://schemas.openxmlformats.org/officeDocument/2006/relationships/oleObject" Target="../embeddings/oleObject220.bin"/><Relationship Id="rId2" Type="http://schemas.openxmlformats.org/officeDocument/2006/relationships/oleObject" Target="../embeddings/oleObject205.bin"/><Relationship Id="rId1" Type="http://schemas.openxmlformats.org/officeDocument/2006/relationships/slideLayout" Target="../slideLayouts/slideLayout7.xml"/><Relationship Id="rId6" Type="http://schemas.openxmlformats.org/officeDocument/2006/relationships/image" Target="../media/image922.wmf"/><Relationship Id="rId5" Type="http://schemas.openxmlformats.org/officeDocument/2006/relationships/oleObject" Target="../embeddings/oleObject208.bin"/><Relationship Id="rId4" Type="http://schemas.openxmlformats.org/officeDocument/2006/relationships/image" Target="../media/image1082.png"/></Relationships>
</file>

<file path=ppt/slides/_rels/slide312.xml.rels><?xml version="1.0" encoding="UTF-8" standalone="yes"?>
<Relationships xmlns="http://schemas.openxmlformats.org/package/2006/relationships"><Relationship Id="rId2" Type="http://schemas.openxmlformats.org/officeDocument/2006/relationships/image" Target="../media/image940.png"/><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3" Type="http://schemas.openxmlformats.org/officeDocument/2006/relationships/image" Target="../media/image941.wmf"/><Relationship Id="rId2" Type="http://schemas.openxmlformats.org/officeDocument/2006/relationships/oleObject" Target="../embeddings/oleObject221.bin"/><Relationship Id="rId1" Type="http://schemas.openxmlformats.org/officeDocument/2006/relationships/slideLayout" Target="../slideLayouts/slideLayout7.xml"/><Relationship Id="rId5" Type="http://schemas.openxmlformats.org/officeDocument/2006/relationships/image" Target="../media/image942.wmf"/><Relationship Id="rId4" Type="http://schemas.openxmlformats.org/officeDocument/2006/relationships/oleObject" Target="../embeddings/oleObject222.bin"/></Relationships>
</file>

<file path=ppt/slides/_rels/slide314.xml.rels><?xml version="1.0" encoding="UTF-8" standalone="yes"?>
<Relationships xmlns="http://schemas.openxmlformats.org/package/2006/relationships"><Relationship Id="rId8" Type="http://schemas.openxmlformats.org/officeDocument/2006/relationships/image" Target="../media/image943.wmf"/><Relationship Id="rId3" Type="http://schemas.openxmlformats.org/officeDocument/2006/relationships/image" Target="../media/image919.wmf"/><Relationship Id="rId7" Type="http://schemas.openxmlformats.org/officeDocument/2006/relationships/oleObject" Target="../embeddings/oleObject223.bin"/><Relationship Id="rId2" Type="http://schemas.openxmlformats.org/officeDocument/2006/relationships/oleObject" Target="../embeddings/oleObject205.bin"/><Relationship Id="rId1" Type="http://schemas.openxmlformats.org/officeDocument/2006/relationships/slideLayout" Target="../slideLayouts/slideLayout7.xml"/><Relationship Id="rId6" Type="http://schemas.openxmlformats.org/officeDocument/2006/relationships/image" Target="../media/image922.wmf"/><Relationship Id="rId5" Type="http://schemas.openxmlformats.org/officeDocument/2006/relationships/oleObject" Target="../embeddings/oleObject208.bin"/><Relationship Id="rId4" Type="http://schemas.openxmlformats.org/officeDocument/2006/relationships/image" Target="../media/image1082.png"/></Relationships>
</file>

<file path=ppt/slides/_rels/slide315.xml.rels><?xml version="1.0" encoding="UTF-8" standalone="yes"?>
<Relationships xmlns="http://schemas.openxmlformats.org/package/2006/relationships"><Relationship Id="rId3" Type="http://schemas.openxmlformats.org/officeDocument/2006/relationships/image" Target="../media/image944.wmf"/><Relationship Id="rId2" Type="http://schemas.openxmlformats.org/officeDocument/2006/relationships/oleObject" Target="../embeddings/oleObject224.bin"/><Relationship Id="rId1" Type="http://schemas.openxmlformats.org/officeDocument/2006/relationships/slideLayout" Target="../slideLayouts/slideLayout7.xml"/><Relationship Id="rId5" Type="http://schemas.openxmlformats.org/officeDocument/2006/relationships/image" Target="../media/image945.wmf"/><Relationship Id="rId4" Type="http://schemas.openxmlformats.org/officeDocument/2006/relationships/oleObject" Target="../embeddings/oleObject225.bin"/></Relationships>
</file>

<file path=ppt/slides/_rels/slide316.xml.rels><?xml version="1.0" encoding="UTF-8" standalone="yes"?>
<Relationships xmlns="http://schemas.openxmlformats.org/package/2006/relationships"><Relationship Id="rId3" Type="http://schemas.openxmlformats.org/officeDocument/2006/relationships/image" Target="../media/image946.wmf"/><Relationship Id="rId7" Type="http://schemas.openxmlformats.org/officeDocument/2006/relationships/image" Target="../media/image948.wmf"/><Relationship Id="rId2" Type="http://schemas.openxmlformats.org/officeDocument/2006/relationships/oleObject" Target="../embeddings/oleObject226.bin"/><Relationship Id="rId1" Type="http://schemas.openxmlformats.org/officeDocument/2006/relationships/slideLayout" Target="../slideLayouts/slideLayout7.xml"/><Relationship Id="rId6" Type="http://schemas.openxmlformats.org/officeDocument/2006/relationships/oleObject" Target="../embeddings/oleObject228.bin"/><Relationship Id="rId5" Type="http://schemas.openxmlformats.org/officeDocument/2006/relationships/image" Target="../media/image947.wmf"/><Relationship Id="rId4" Type="http://schemas.openxmlformats.org/officeDocument/2006/relationships/oleObject" Target="../embeddings/oleObject227.bin"/></Relationships>
</file>

<file path=ppt/slides/_rels/slide317.xml.rels><?xml version="1.0" encoding="UTF-8" standalone="yes"?>
<Relationships xmlns="http://schemas.openxmlformats.org/package/2006/relationships"><Relationship Id="rId3" Type="http://schemas.openxmlformats.org/officeDocument/2006/relationships/image" Target="../media/image1094.png"/><Relationship Id="rId2" Type="http://schemas.openxmlformats.org/officeDocument/2006/relationships/image" Target="../media/image949.png"/><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3" Type="http://schemas.openxmlformats.org/officeDocument/2006/relationships/image" Target="../media/image950.wmf"/><Relationship Id="rId7" Type="http://schemas.openxmlformats.org/officeDocument/2006/relationships/image" Target="../media/image952.wmf"/><Relationship Id="rId2" Type="http://schemas.openxmlformats.org/officeDocument/2006/relationships/oleObject" Target="../embeddings/oleObject229.bin"/><Relationship Id="rId1" Type="http://schemas.openxmlformats.org/officeDocument/2006/relationships/slideLayout" Target="../slideLayouts/slideLayout7.xml"/><Relationship Id="rId6" Type="http://schemas.openxmlformats.org/officeDocument/2006/relationships/oleObject" Target="../embeddings/oleObject231.bin"/><Relationship Id="rId5" Type="http://schemas.openxmlformats.org/officeDocument/2006/relationships/image" Target="../media/image951.wmf"/><Relationship Id="rId4" Type="http://schemas.openxmlformats.org/officeDocument/2006/relationships/oleObject" Target="../embeddings/oleObject230.bin"/></Relationships>
</file>

<file path=ppt/slides/_rels/slide319.xml.rels><?xml version="1.0" encoding="UTF-8" standalone="yes"?>
<Relationships xmlns="http://schemas.openxmlformats.org/package/2006/relationships"><Relationship Id="rId8" Type="http://schemas.openxmlformats.org/officeDocument/2006/relationships/oleObject" Target="../embeddings/oleObject235.bin"/><Relationship Id="rId3" Type="http://schemas.openxmlformats.org/officeDocument/2006/relationships/image" Target="../media/image953.wmf"/><Relationship Id="rId7" Type="http://schemas.openxmlformats.org/officeDocument/2006/relationships/image" Target="../media/image955.wmf"/><Relationship Id="rId2" Type="http://schemas.openxmlformats.org/officeDocument/2006/relationships/oleObject" Target="../embeddings/oleObject232.bin"/><Relationship Id="rId1" Type="http://schemas.openxmlformats.org/officeDocument/2006/relationships/slideLayout" Target="../slideLayouts/slideLayout7.xml"/><Relationship Id="rId6" Type="http://schemas.openxmlformats.org/officeDocument/2006/relationships/oleObject" Target="../embeddings/oleObject234.bin"/><Relationship Id="rId5" Type="http://schemas.openxmlformats.org/officeDocument/2006/relationships/image" Target="../media/image954.wmf"/><Relationship Id="rId4" Type="http://schemas.openxmlformats.org/officeDocument/2006/relationships/oleObject" Target="../embeddings/oleObject233.bin"/><Relationship Id="rId9" Type="http://schemas.openxmlformats.org/officeDocument/2006/relationships/image" Target="../media/image956.wmf"/></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1.emf"/><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320.xml.rels><?xml version="1.0" encoding="UTF-8" standalone="yes"?>
<Relationships xmlns="http://schemas.openxmlformats.org/package/2006/relationships"><Relationship Id="rId8" Type="http://schemas.openxmlformats.org/officeDocument/2006/relationships/oleObject" Target="../embeddings/oleObject239.bin"/><Relationship Id="rId3" Type="http://schemas.openxmlformats.org/officeDocument/2006/relationships/image" Target="../media/image957.wmf"/><Relationship Id="rId7" Type="http://schemas.openxmlformats.org/officeDocument/2006/relationships/image" Target="../media/image959.wmf"/><Relationship Id="rId2" Type="http://schemas.openxmlformats.org/officeDocument/2006/relationships/oleObject" Target="../embeddings/oleObject236.bin"/><Relationship Id="rId1" Type="http://schemas.openxmlformats.org/officeDocument/2006/relationships/slideLayout" Target="../slideLayouts/slideLayout7.xml"/><Relationship Id="rId6" Type="http://schemas.openxmlformats.org/officeDocument/2006/relationships/oleObject" Target="../embeddings/oleObject238.bin"/><Relationship Id="rId11" Type="http://schemas.openxmlformats.org/officeDocument/2006/relationships/image" Target="../media/image961.wmf"/><Relationship Id="rId5" Type="http://schemas.openxmlformats.org/officeDocument/2006/relationships/image" Target="../media/image958.wmf"/><Relationship Id="rId10" Type="http://schemas.openxmlformats.org/officeDocument/2006/relationships/oleObject" Target="../embeddings/oleObject240.bin"/><Relationship Id="rId4" Type="http://schemas.openxmlformats.org/officeDocument/2006/relationships/oleObject" Target="../embeddings/oleObject237.bin"/><Relationship Id="rId9" Type="http://schemas.openxmlformats.org/officeDocument/2006/relationships/image" Target="../media/image960.wmf"/></Relationships>
</file>

<file path=ppt/slides/_rels/slide32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oleObject" Target="../embeddings/oleObject241.bin"/><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107.png"/><Relationship Id="rId2" Type="http://schemas.openxmlformats.org/officeDocument/2006/relationships/tags" Target="../tags/tag3.xml"/><Relationship Id="rId16" Type="http://schemas.openxmlformats.org/officeDocument/2006/relationships/image" Target="../media/image919.wmf"/><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30.xml"/><Relationship Id="rId5" Type="http://schemas.openxmlformats.org/officeDocument/2006/relationships/tags" Target="../tags/tag6.xml"/><Relationship Id="rId15" Type="http://schemas.openxmlformats.org/officeDocument/2006/relationships/oleObject" Target="../embeddings/oleObject169.bin"/><Relationship Id="rId10" Type="http://schemas.openxmlformats.org/officeDocument/2006/relationships/slideLayout" Target="../slideLayouts/slideLayout7.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962.wmf"/></Relationships>
</file>

<file path=ppt/slides/_rels/slide322.xml.rels><?xml version="1.0" encoding="UTF-8" standalone="yes"?>
<Relationships xmlns="http://schemas.openxmlformats.org/package/2006/relationships"><Relationship Id="rId8" Type="http://schemas.openxmlformats.org/officeDocument/2006/relationships/image" Target="../media/image964.wmf"/><Relationship Id="rId3" Type="http://schemas.openxmlformats.org/officeDocument/2006/relationships/oleObject" Target="../embeddings/oleObject169.bin"/><Relationship Id="rId7" Type="http://schemas.openxmlformats.org/officeDocument/2006/relationships/oleObject" Target="../embeddings/oleObject243.bin"/><Relationship Id="rId2" Type="http://schemas.openxmlformats.org/officeDocument/2006/relationships/image" Target="../media/image1109.png"/><Relationship Id="rId1" Type="http://schemas.openxmlformats.org/officeDocument/2006/relationships/slideLayout" Target="../slideLayouts/slideLayout7.xml"/><Relationship Id="rId6" Type="http://schemas.openxmlformats.org/officeDocument/2006/relationships/image" Target="../media/image963.wmf"/><Relationship Id="rId5" Type="http://schemas.openxmlformats.org/officeDocument/2006/relationships/oleObject" Target="../embeddings/oleObject242.bin"/><Relationship Id="rId10" Type="http://schemas.openxmlformats.org/officeDocument/2006/relationships/image" Target="../media/image965.wmf"/><Relationship Id="rId4" Type="http://schemas.openxmlformats.org/officeDocument/2006/relationships/image" Target="../media/image922.wmf"/><Relationship Id="rId9" Type="http://schemas.openxmlformats.org/officeDocument/2006/relationships/oleObject" Target="../embeddings/oleObject244.bin"/></Relationships>
</file>

<file path=ppt/slides/_rels/slide323.xml.rels><?xml version="1.0" encoding="UTF-8" standalone="yes"?>
<Relationships xmlns="http://schemas.openxmlformats.org/package/2006/relationships"><Relationship Id="rId2" Type="http://schemas.openxmlformats.org/officeDocument/2006/relationships/image" Target="../media/image966.png"/><Relationship Id="rId1" Type="http://schemas.openxmlformats.org/officeDocument/2006/relationships/slideLayout" Target="../slideLayouts/slideLayout7.xml"/></Relationships>
</file>

<file path=ppt/slides/_rels/slide324.xml.rels><?xml version="1.0" encoding="UTF-8" standalone="yes"?>
<Relationships xmlns="http://schemas.openxmlformats.org/package/2006/relationships"><Relationship Id="rId8" Type="http://schemas.openxmlformats.org/officeDocument/2006/relationships/oleObject" Target="../embeddings/oleObject248.bin"/><Relationship Id="rId13" Type="http://schemas.openxmlformats.org/officeDocument/2006/relationships/image" Target="../media/image971.wmf"/><Relationship Id="rId3" Type="http://schemas.openxmlformats.org/officeDocument/2006/relationships/image" Target="../media/image967.wmf"/><Relationship Id="rId7" Type="http://schemas.openxmlformats.org/officeDocument/2006/relationships/image" Target="../media/image1116.png"/><Relationship Id="rId12" Type="http://schemas.openxmlformats.org/officeDocument/2006/relationships/oleObject" Target="../embeddings/oleObject250.bin"/><Relationship Id="rId2" Type="http://schemas.openxmlformats.org/officeDocument/2006/relationships/oleObject" Target="../embeddings/oleObject245.bin"/><Relationship Id="rId1" Type="http://schemas.openxmlformats.org/officeDocument/2006/relationships/slideLayout" Target="../slideLayouts/slideLayout7.xml"/><Relationship Id="rId6" Type="http://schemas.openxmlformats.org/officeDocument/2006/relationships/oleObject" Target="../embeddings/oleObject247.bin"/><Relationship Id="rId11" Type="http://schemas.openxmlformats.org/officeDocument/2006/relationships/image" Target="../media/image970.wmf"/><Relationship Id="rId5" Type="http://schemas.openxmlformats.org/officeDocument/2006/relationships/image" Target="../media/image968.wmf"/><Relationship Id="rId10" Type="http://schemas.openxmlformats.org/officeDocument/2006/relationships/oleObject" Target="../embeddings/oleObject249.bin"/><Relationship Id="rId4" Type="http://schemas.openxmlformats.org/officeDocument/2006/relationships/oleObject" Target="../embeddings/oleObject246.bin"/><Relationship Id="rId9" Type="http://schemas.openxmlformats.org/officeDocument/2006/relationships/image" Target="../media/image969.wmf"/></Relationships>
</file>

<file path=ppt/slides/_rels/slide325.xml.rels><?xml version="1.0" encoding="UTF-8" standalone="yes"?>
<Relationships xmlns="http://schemas.openxmlformats.org/package/2006/relationships"><Relationship Id="rId3" Type="http://schemas.openxmlformats.org/officeDocument/2006/relationships/image" Target="../media/image967.wmf"/><Relationship Id="rId7" Type="http://schemas.openxmlformats.org/officeDocument/2006/relationships/image" Target="../media/image1120.png"/><Relationship Id="rId2" Type="http://schemas.openxmlformats.org/officeDocument/2006/relationships/oleObject" Target="../embeddings/oleObject245.bin"/><Relationship Id="rId1" Type="http://schemas.openxmlformats.org/officeDocument/2006/relationships/slideLayout" Target="../slideLayouts/slideLayout7.xml"/><Relationship Id="rId6" Type="http://schemas.openxmlformats.org/officeDocument/2006/relationships/oleObject" Target="../embeddings/oleObject247.bin"/><Relationship Id="rId5" Type="http://schemas.openxmlformats.org/officeDocument/2006/relationships/image" Target="../media/image968.wmf"/><Relationship Id="rId4" Type="http://schemas.openxmlformats.org/officeDocument/2006/relationships/oleObject" Target="../embeddings/oleObject246.bin"/></Relationships>
</file>

<file path=ppt/slides/_rels/slide326.xml.rels><?xml version="1.0" encoding="UTF-8" standalone="yes"?>
<Relationships xmlns="http://schemas.openxmlformats.org/package/2006/relationships"><Relationship Id="rId2" Type="http://schemas.openxmlformats.org/officeDocument/2006/relationships/image" Target="../media/image972.png"/><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image" Target="../media/image967.wmf"/><Relationship Id="rId2" Type="http://schemas.openxmlformats.org/officeDocument/2006/relationships/oleObject" Target="../embeddings/oleObject245.bin"/><Relationship Id="rId1" Type="http://schemas.openxmlformats.org/officeDocument/2006/relationships/slideLayout" Target="../slideLayouts/slideLayout7.xml"/><Relationship Id="rId6" Type="http://schemas.openxmlformats.org/officeDocument/2006/relationships/oleObject" Target="../embeddings/oleObject247.bin"/><Relationship Id="rId5" Type="http://schemas.openxmlformats.org/officeDocument/2006/relationships/image" Target="../media/image968.wmf"/><Relationship Id="rId4" Type="http://schemas.openxmlformats.org/officeDocument/2006/relationships/oleObject" Target="../embeddings/oleObject246.bin"/></Relationships>
</file>

<file path=ppt/slides/_rels/slide328.xml.rels><?xml version="1.0" encoding="UTF-8" standalone="yes"?>
<Relationships xmlns="http://schemas.openxmlformats.org/package/2006/relationships"><Relationship Id="rId8" Type="http://schemas.openxmlformats.org/officeDocument/2006/relationships/image" Target="../media/image974.wmf"/><Relationship Id="rId3" Type="http://schemas.openxmlformats.org/officeDocument/2006/relationships/image" Target="../media/image973.wmf"/><Relationship Id="rId7" Type="http://schemas.openxmlformats.org/officeDocument/2006/relationships/oleObject" Target="../embeddings/oleObject252.bin"/><Relationship Id="rId2" Type="http://schemas.openxmlformats.org/officeDocument/2006/relationships/oleObject" Target="../embeddings/oleObject251.bin"/><Relationship Id="rId1" Type="http://schemas.openxmlformats.org/officeDocument/2006/relationships/slideLayout" Target="../slideLayouts/slideLayout7.xml"/><Relationship Id="rId6" Type="http://schemas.openxmlformats.org/officeDocument/2006/relationships/oleObject" Target="../embeddings/oleObject247.bin"/><Relationship Id="rId5" Type="http://schemas.openxmlformats.org/officeDocument/2006/relationships/image" Target="../media/image968.wmf"/><Relationship Id="rId10" Type="http://schemas.openxmlformats.org/officeDocument/2006/relationships/image" Target="../media/image975.wmf"/><Relationship Id="rId4" Type="http://schemas.openxmlformats.org/officeDocument/2006/relationships/oleObject" Target="../embeddings/oleObject246.bin"/><Relationship Id="rId9" Type="http://schemas.openxmlformats.org/officeDocument/2006/relationships/oleObject" Target="../embeddings/oleObject253.bin"/></Relationships>
</file>

<file path=ppt/slides/_rels/slide329.xml.rels><?xml version="1.0" encoding="UTF-8" standalone="yes"?>
<Relationships xmlns="http://schemas.openxmlformats.org/package/2006/relationships"><Relationship Id="rId8" Type="http://schemas.openxmlformats.org/officeDocument/2006/relationships/image" Target="../media/image976.wmf"/><Relationship Id="rId3" Type="http://schemas.openxmlformats.org/officeDocument/2006/relationships/image" Target="../media/image973.wmf"/><Relationship Id="rId7" Type="http://schemas.openxmlformats.org/officeDocument/2006/relationships/oleObject" Target="../embeddings/oleObject254.bin"/><Relationship Id="rId12" Type="http://schemas.openxmlformats.org/officeDocument/2006/relationships/image" Target="../media/image978.wmf"/><Relationship Id="rId2" Type="http://schemas.openxmlformats.org/officeDocument/2006/relationships/oleObject" Target="../embeddings/oleObject251.bin"/><Relationship Id="rId1" Type="http://schemas.openxmlformats.org/officeDocument/2006/relationships/slideLayout" Target="../slideLayouts/slideLayout7.xml"/><Relationship Id="rId6" Type="http://schemas.openxmlformats.org/officeDocument/2006/relationships/oleObject" Target="../embeddings/oleObject247.bin"/><Relationship Id="rId11" Type="http://schemas.openxmlformats.org/officeDocument/2006/relationships/oleObject" Target="../embeddings/oleObject256.bin"/><Relationship Id="rId5" Type="http://schemas.openxmlformats.org/officeDocument/2006/relationships/image" Target="../media/image968.wmf"/><Relationship Id="rId10" Type="http://schemas.openxmlformats.org/officeDocument/2006/relationships/image" Target="../media/image977.wmf"/><Relationship Id="rId4" Type="http://schemas.openxmlformats.org/officeDocument/2006/relationships/oleObject" Target="../embeddings/oleObject246.bin"/><Relationship Id="rId9" Type="http://schemas.openxmlformats.org/officeDocument/2006/relationships/oleObject" Target="../embeddings/oleObject255.bin"/></Relationships>
</file>

<file path=ppt/slides/_rels/slide33.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3" Type="http://schemas.openxmlformats.org/officeDocument/2006/relationships/image" Target="../media/image979.wmf"/><Relationship Id="rId7" Type="http://schemas.openxmlformats.org/officeDocument/2006/relationships/image" Target="../media/image975.wmf"/><Relationship Id="rId2" Type="http://schemas.openxmlformats.org/officeDocument/2006/relationships/oleObject" Target="../embeddings/oleObject257.bin"/><Relationship Id="rId1" Type="http://schemas.openxmlformats.org/officeDocument/2006/relationships/slideLayout" Target="../slideLayouts/slideLayout7.xml"/><Relationship Id="rId6" Type="http://schemas.openxmlformats.org/officeDocument/2006/relationships/oleObject" Target="../embeddings/oleObject253.bin"/><Relationship Id="rId5" Type="http://schemas.openxmlformats.org/officeDocument/2006/relationships/image" Target="../media/image980.wmf"/><Relationship Id="rId4" Type="http://schemas.openxmlformats.org/officeDocument/2006/relationships/oleObject" Target="../embeddings/oleObject258.bin"/></Relationships>
</file>

<file path=ppt/slides/_rels/slide331.xml.rels><?xml version="1.0" encoding="UTF-8" standalone="yes"?>
<Relationships xmlns="http://schemas.openxmlformats.org/package/2006/relationships"><Relationship Id="rId8" Type="http://schemas.openxmlformats.org/officeDocument/2006/relationships/image" Target="../media/image1133.png"/><Relationship Id="rId3" Type="http://schemas.openxmlformats.org/officeDocument/2006/relationships/image" Target="../media/image981.wmf"/><Relationship Id="rId7" Type="http://schemas.openxmlformats.org/officeDocument/2006/relationships/image" Target="../media/image983.wmf"/><Relationship Id="rId2" Type="http://schemas.openxmlformats.org/officeDocument/2006/relationships/oleObject" Target="../embeddings/oleObject259.bin"/><Relationship Id="rId1" Type="http://schemas.openxmlformats.org/officeDocument/2006/relationships/slideLayout" Target="../slideLayouts/slideLayout7.xml"/><Relationship Id="rId6" Type="http://schemas.openxmlformats.org/officeDocument/2006/relationships/oleObject" Target="../embeddings/oleObject261.bin"/><Relationship Id="rId5" Type="http://schemas.openxmlformats.org/officeDocument/2006/relationships/image" Target="../media/image982.wmf"/><Relationship Id="rId4" Type="http://schemas.openxmlformats.org/officeDocument/2006/relationships/oleObject" Target="../embeddings/oleObject260.bin"/></Relationships>
</file>

<file path=ppt/slides/_rels/slide332.xml.rels><?xml version="1.0" encoding="UTF-8" standalone="yes"?>
<Relationships xmlns="http://schemas.openxmlformats.org/package/2006/relationships"><Relationship Id="rId3" Type="http://schemas.openxmlformats.org/officeDocument/2006/relationships/image" Target="../media/image984.wmf"/><Relationship Id="rId2" Type="http://schemas.openxmlformats.org/officeDocument/2006/relationships/oleObject" Target="../embeddings/oleObject262.bin"/><Relationship Id="rId1" Type="http://schemas.openxmlformats.org/officeDocument/2006/relationships/slideLayout" Target="../slideLayouts/slideLayout7.xml"/></Relationships>
</file>

<file path=ppt/slides/_rels/slide333.xml.rels><?xml version="1.0" encoding="UTF-8" standalone="yes"?>
<Relationships xmlns="http://schemas.openxmlformats.org/package/2006/relationships"><Relationship Id="rId3" Type="http://schemas.openxmlformats.org/officeDocument/2006/relationships/image" Target="../media/image985.wmf"/><Relationship Id="rId2" Type="http://schemas.openxmlformats.org/officeDocument/2006/relationships/oleObject" Target="../embeddings/oleObject263.bin"/><Relationship Id="rId1" Type="http://schemas.openxmlformats.org/officeDocument/2006/relationships/slideLayout" Target="../slideLayouts/slideLayout7.xml"/><Relationship Id="rId5" Type="http://schemas.openxmlformats.org/officeDocument/2006/relationships/image" Target="../media/image1137.png"/><Relationship Id="rId4" Type="http://schemas.openxmlformats.org/officeDocument/2006/relationships/image" Target="../media/image1136.png"/></Relationships>
</file>

<file path=ppt/slides/_rels/slide334.xml.rels><?xml version="1.0" encoding="UTF-8" standalone="yes"?>
<Relationships xmlns="http://schemas.openxmlformats.org/package/2006/relationships"><Relationship Id="rId3" Type="http://schemas.openxmlformats.org/officeDocument/2006/relationships/image" Target="../media/image986.wmf"/><Relationship Id="rId2" Type="http://schemas.openxmlformats.org/officeDocument/2006/relationships/oleObject" Target="../embeddings/oleObject264.bin"/><Relationship Id="rId1" Type="http://schemas.openxmlformats.org/officeDocument/2006/relationships/slideLayout" Target="../slideLayouts/slideLayout7.xml"/><Relationship Id="rId5" Type="http://schemas.openxmlformats.org/officeDocument/2006/relationships/image" Target="../media/image987.wmf"/><Relationship Id="rId4" Type="http://schemas.openxmlformats.org/officeDocument/2006/relationships/oleObject" Target="../embeddings/oleObject265.bin"/></Relationships>
</file>

<file path=ppt/slides/_rels/slide335.xml.rels><?xml version="1.0" encoding="UTF-8" standalone="yes"?>
<Relationships xmlns="http://schemas.openxmlformats.org/package/2006/relationships"><Relationship Id="rId3" Type="http://schemas.openxmlformats.org/officeDocument/2006/relationships/image" Target="../media/image988.wmf"/><Relationship Id="rId7" Type="http://schemas.openxmlformats.org/officeDocument/2006/relationships/image" Target="../media/image990.wmf"/><Relationship Id="rId2" Type="http://schemas.openxmlformats.org/officeDocument/2006/relationships/oleObject" Target="../embeddings/oleObject266.bin"/><Relationship Id="rId1" Type="http://schemas.openxmlformats.org/officeDocument/2006/relationships/slideLayout" Target="../slideLayouts/slideLayout7.xml"/><Relationship Id="rId6" Type="http://schemas.openxmlformats.org/officeDocument/2006/relationships/oleObject" Target="../embeddings/oleObject268.bin"/><Relationship Id="rId5" Type="http://schemas.openxmlformats.org/officeDocument/2006/relationships/image" Target="../media/image989.wmf"/><Relationship Id="rId4" Type="http://schemas.openxmlformats.org/officeDocument/2006/relationships/oleObject" Target="../embeddings/oleObject267.bin"/></Relationships>
</file>

<file path=ppt/slides/_rels/slide336.xml.rels><?xml version="1.0" encoding="UTF-8" standalone="yes"?>
<Relationships xmlns="http://schemas.openxmlformats.org/package/2006/relationships"><Relationship Id="rId8" Type="http://schemas.openxmlformats.org/officeDocument/2006/relationships/oleObject" Target="../embeddings/oleObject271.bin"/><Relationship Id="rId3" Type="http://schemas.openxmlformats.org/officeDocument/2006/relationships/image" Target="../media/image990.wmf"/><Relationship Id="rId7" Type="http://schemas.openxmlformats.org/officeDocument/2006/relationships/image" Target="../media/image992.wmf"/><Relationship Id="rId2" Type="http://schemas.openxmlformats.org/officeDocument/2006/relationships/oleObject" Target="../embeddings/oleObject268.bin"/><Relationship Id="rId1" Type="http://schemas.openxmlformats.org/officeDocument/2006/relationships/slideLayout" Target="../slideLayouts/slideLayout7.xml"/><Relationship Id="rId6" Type="http://schemas.openxmlformats.org/officeDocument/2006/relationships/oleObject" Target="../embeddings/oleObject270.bin"/><Relationship Id="rId5" Type="http://schemas.openxmlformats.org/officeDocument/2006/relationships/image" Target="../media/image991.wmf"/><Relationship Id="rId4" Type="http://schemas.openxmlformats.org/officeDocument/2006/relationships/oleObject" Target="../embeddings/oleObject269.bin"/><Relationship Id="rId9" Type="http://schemas.openxmlformats.org/officeDocument/2006/relationships/image" Target="../media/image993.wmf"/></Relationships>
</file>

<file path=ppt/slides/_rels/slide337.xml.rels><?xml version="1.0" encoding="UTF-8" standalone="yes"?>
<Relationships xmlns="http://schemas.openxmlformats.org/package/2006/relationships"><Relationship Id="rId3" Type="http://schemas.openxmlformats.org/officeDocument/2006/relationships/image" Target="../media/image994.wmf"/><Relationship Id="rId2" Type="http://schemas.openxmlformats.org/officeDocument/2006/relationships/oleObject" Target="../embeddings/oleObject272.bin"/><Relationship Id="rId1" Type="http://schemas.openxmlformats.org/officeDocument/2006/relationships/slideLayout" Target="../slideLayouts/slideLayout7.xml"/><Relationship Id="rId4" Type="http://schemas.openxmlformats.org/officeDocument/2006/relationships/image" Target="../media/image995.png"/></Relationships>
</file>

<file path=ppt/slides/_rels/slide338.xml.rels><?xml version="1.0" encoding="UTF-8" standalone="yes"?>
<Relationships xmlns="http://schemas.openxmlformats.org/package/2006/relationships"><Relationship Id="rId2" Type="http://schemas.openxmlformats.org/officeDocument/2006/relationships/image" Target="../media/image996.png"/><Relationship Id="rId1" Type="http://schemas.openxmlformats.org/officeDocument/2006/relationships/slideLayout" Target="../slideLayouts/slideLayout7.xml"/></Relationships>
</file>

<file path=ppt/slides/_rels/slide339.xml.rels><?xml version="1.0" encoding="UTF-8" standalone="yes"?>
<Relationships xmlns="http://schemas.openxmlformats.org/package/2006/relationships"><Relationship Id="rId2" Type="http://schemas.openxmlformats.org/officeDocument/2006/relationships/image" Target="../media/image99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2" Type="http://schemas.openxmlformats.org/officeDocument/2006/relationships/image" Target="../media/image998.png"/><Relationship Id="rId1" Type="http://schemas.openxmlformats.org/officeDocument/2006/relationships/slideLayout" Target="../slideLayouts/slideLayout7.xml"/></Relationships>
</file>

<file path=ppt/slides/_rels/slide341.xml.rels><?xml version="1.0" encoding="UTF-8" standalone="yes"?>
<Relationships xmlns="http://schemas.openxmlformats.org/package/2006/relationships"><Relationship Id="rId8" Type="http://schemas.openxmlformats.org/officeDocument/2006/relationships/oleObject" Target="../embeddings/oleObject276.bin"/><Relationship Id="rId3" Type="http://schemas.openxmlformats.org/officeDocument/2006/relationships/image" Target="../media/image999.wmf"/><Relationship Id="rId7" Type="http://schemas.openxmlformats.org/officeDocument/2006/relationships/image" Target="../media/image1001.wmf"/><Relationship Id="rId2" Type="http://schemas.openxmlformats.org/officeDocument/2006/relationships/oleObject" Target="../embeddings/oleObject273.bin"/><Relationship Id="rId1" Type="http://schemas.openxmlformats.org/officeDocument/2006/relationships/slideLayout" Target="../slideLayouts/slideLayout7.xml"/><Relationship Id="rId6" Type="http://schemas.openxmlformats.org/officeDocument/2006/relationships/oleObject" Target="../embeddings/oleObject275.bin"/><Relationship Id="rId5" Type="http://schemas.openxmlformats.org/officeDocument/2006/relationships/image" Target="../media/image1000.wmf"/><Relationship Id="rId4" Type="http://schemas.openxmlformats.org/officeDocument/2006/relationships/oleObject" Target="../embeddings/oleObject274.bin"/><Relationship Id="rId9" Type="http://schemas.openxmlformats.org/officeDocument/2006/relationships/image" Target="../media/image1002.wmf"/></Relationships>
</file>

<file path=ppt/slides/_rels/slide342.xml.rels><?xml version="1.0" encoding="UTF-8" standalone="yes"?>
<Relationships xmlns="http://schemas.openxmlformats.org/package/2006/relationships"><Relationship Id="rId3" Type="http://schemas.openxmlformats.org/officeDocument/2006/relationships/image" Target="../media/image1003.wmf"/><Relationship Id="rId7" Type="http://schemas.openxmlformats.org/officeDocument/2006/relationships/image" Target="../media/image1005.wmf"/><Relationship Id="rId2" Type="http://schemas.openxmlformats.org/officeDocument/2006/relationships/oleObject" Target="../embeddings/oleObject277.bin"/><Relationship Id="rId1" Type="http://schemas.openxmlformats.org/officeDocument/2006/relationships/slideLayout" Target="../slideLayouts/slideLayout7.xml"/><Relationship Id="rId6" Type="http://schemas.openxmlformats.org/officeDocument/2006/relationships/oleObject" Target="../embeddings/oleObject279.bin"/><Relationship Id="rId5" Type="http://schemas.openxmlformats.org/officeDocument/2006/relationships/image" Target="../media/image1004.wmf"/><Relationship Id="rId4" Type="http://schemas.openxmlformats.org/officeDocument/2006/relationships/oleObject" Target="../embeddings/oleObject278.bin"/></Relationships>
</file>

<file path=ppt/slides/_rels/slide343.xml.rels><?xml version="1.0" encoding="UTF-8" standalone="yes"?>
<Relationships xmlns="http://schemas.openxmlformats.org/package/2006/relationships"><Relationship Id="rId3" Type="http://schemas.openxmlformats.org/officeDocument/2006/relationships/image" Target="../media/image1003.wmf"/><Relationship Id="rId7" Type="http://schemas.openxmlformats.org/officeDocument/2006/relationships/image" Target="../media/image1007.wmf"/><Relationship Id="rId2" Type="http://schemas.openxmlformats.org/officeDocument/2006/relationships/oleObject" Target="../embeddings/oleObject277.bin"/><Relationship Id="rId1" Type="http://schemas.openxmlformats.org/officeDocument/2006/relationships/slideLayout" Target="../slideLayouts/slideLayout7.xml"/><Relationship Id="rId6" Type="http://schemas.openxmlformats.org/officeDocument/2006/relationships/oleObject" Target="../embeddings/oleObject281.bin"/><Relationship Id="rId5" Type="http://schemas.openxmlformats.org/officeDocument/2006/relationships/image" Target="../media/image1006.wmf"/><Relationship Id="rId4" Type="http://schemas.openxmlformats.org/officeDocument/2006/relationships/oleObject" Target="../embeddings/oleObject280.bin"/></Relationships>
</file>

<file path=ppt/slides/_rels/slide344.xml.rels><?xml version="1.0" encoding="UTF-8" standalone="yes"?>
<Relationships xmlns="http://schemas.openxmlformats.org/package/2006/relationships"><Relationship Id="rId3" Type="http://schemas.openxmlformats.org/officeDocument/2006/relationships/image" Target="../media/image1003.wmf"/><Relationship Id="rId2" Type="http://schemas.openxmlformats.org/officeDocument/2006/relationships/oleObject" Target="../embeddings/oleObject277.bin"/><Relationship Id="rId1" Type="http://schemas.openxmlformats.org/officeDocument/2006/relationships/slideLayout" Target="../slideLayouts/slideLayout7.xml"/><Relationship Id="rId6" Type="http://schemas.openxmlformats.org/officeDocument/2006/relationships/image" Target="../media/image1009.png"/><Relationship Id="rId5" Type="http://schemas.openxmlformats.org/officeDocument/2006/relationships/image" Target="../media/image1008.wmf"/><Relationship Id="rId4" Type="http://schemas.openxmlformats.org/officeDocument/2006/relationships/oleObject" Target="../embeddings/oleObject282.bin"/></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31.png"/><Relationship Id="rId5" Type="http://schemas.openxmlformats.org/officeDocument/2006/relationships/image" Target="../media/image99.png"/><Relationship Id="rId4" Type="http://schemas.openxmlformats.org/officeDocument/2006/relationships/image" Target="../media/image97.png"/></Relationships>
</file>

<file path=ppt/slides/_rels/slide3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00.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0" Type="http://schemas.openxmlformats.org/officeDocument/2006/relationships/image" Target="../media/image140.png"/><Relationship Id="rId4" Type="http://schemas.microsoft.com/office/2007/relationships/hdphoto" Target="../media/hdphoto1.wdp"/><Relationship Id="rId9" Type="http://schemas.openxmlformats.org/officeDocument/2006/relationships/image" Target="../media/image1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7.png"/><Relationship Id="rId4" Type="http://schemas.openxmlformats.org/officeDocument/2006/relationships/image" Target="../media/image144.png"/></Relationships>
</file>

<file path=ppt/slides/_rels/slide41.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99.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148.png"/><Relationship Id="rId4" Type="http://schemas.openxmlformats.org/officeDocument/2006/relationships/image" Target="../media/image147.png"/></Relationships>
</file>

<file path=ppt/slides/_rels/slide42.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7.png"/><Relationship Id="rId3" Type="http://schemas.openxmlformats.org/officeDocument/2006/relationships/image" Target="../media/image149.png"/><Relationship Id="rId7" Type="http://schemas.openxmlformats.org/officeDocument/2006/relationships/image" Target="../media/image145.png"/><Relationship Id="rId12" Type="http://schemas.openxmlformats.org/officeDocument/2006/relationships/image" Target="../media/image156.png"/><Relationship Id="rId2" Type="http://schemas.openxmlformats.org/officeDocument/2006/relationships/notesSlide" Target="../notesSlides/notesSlide2.xml"/><Relationship Id="rId16"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52.png"/><Relationship Id="rId11" Type="http://schemas.openxmlformats.org/officeDocument/2006/relationships/image" Target="../media/image155.png"/><Relationship Id="rId5" Type="http://schemas.openxmlformats.org/officeDocument/2006/relationships/image" Target="../media/image151.png"/><Relationship Id="rId15" Type="http://schemas.openxmlformats.org/officeDocument/2006/relationships/image" Target="../media/image159.png"/><Relationship Id="rId10" Type="http://schemas.microsoft.com/office/2007/relationships/hdphoto" Target="../media/hdphoto2.wdp"/><Relationship Id="rId4" Type="http://schemas.openxmlformats.org/officeDocument/2006/relationships/image" Target="../media/image150.png"/><Relationship Id="rId9" Type="http://schemas.openxmlformats.org/officeDocument/2006/relationships/image" Target="../media/image101.png"/><Relationship Id="rId14" Type="http://schemas.openxmlformats.org/officeDocument/2006/relationships/image" Target="../media/image158.png"/></Relationships>
</file>

<file path=ppt/slides/_rels/slide4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2.png"/><Relationship Id="rId7" Type="http://schemas.openxmlformats.org/officeDocument/2006/relationships/image" Target="../media/image165.png"/><Relationship Id="rId2" Type="http://schemas.openxmlformats.org/officeDocument/2006/relationships/image" Target="../media/image161.png"/><Relationship Id="rId1" Type="http://schemas.openxmlformats.org/officeDocument/2006/relationships/slideLayout" Target="../slideLayouts/slideLayout7.xml"/><Relationship Id="rId6" Type="http://schemas.openxmlformats.org/officeDocument/2006/relationships/image" Target="../media/image164.png"/><Relationship Id="rId5" Type="http://schemas.openxmlformats.org/officeDocument/2006/relationships/image" Target="../media/image103.wmf"/><Relationship Id="rId4" Type="http://schemas.openxmlformats.org/officeDocument/2006/relationships/oleObject" Target="../embeddings/oleObject8.bin"/></Relationships>
</file>

<file path=ppt/slides/_rels/slide44.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image" Target="../media/image105.jpeg"/><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4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 Id="rId4" Type="http://schemas.openxmlformats.org/officeDocument/2006/relationships/image" Target="../media/image106.emf"/></Relationships>
</file>

<file path=ppt/slides/_rels/slide4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image" Target="../media/image179.png"/><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4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49.xml.rels><?xml version="1.0" encoding="UTF-8" standalone="yes"?>
<Relationships xmlns="http://schemas.openxmlformats.org/package/2006/relationships"><Relationship Id="rId8" Type="http://schemas.openxmlformats.org/officeDocument/2006/relationships/image" Target="../media/image118.wmf"/><Relationship Id="rId3" Type="http://schemas.openxmlformats.org/officeDocument/2006/relationships/image" Target="../media/image189.png"/><Relationship Id="rId7" Type="http://schemas.openxmlformats.org/officeDocument/2006/relationships/oleObject" Target="../embeddings/oleObject9.bin"/><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10" Type="http://schemas.openxmlformats.org/officeDocument/2006/relationships/image" Target="../media/image119.wmf"/><Relationship Id="rId4" Type="http://schemas.openxmlformats.org/officeDocument/2006/relationships/image" Target="../media/image190.png"/><Relationship Id="rId9" Type="http://schemas.openxmlformats.org/officeDocument/2006/relationships/oleObject" Target="../embeddings/oleObject10.bin"/></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97.png"/><Relationship Id="rId4" Type="http://schemas.openxmlformats.org/officeDocument/2006/relationships/image" Target="../media/image196.png"/></Relationships>
</file>

<file path=ppt/slides/_rels/slide51.x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oleObject" Target="../embeddings/oleObject16.bin"/><Relationship Id="rId18" Type="http://schemas.openxmlformats.org/officeDocument/2006/relationships/image" Target="../media/image127.wmf"/><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124.wmf"/><Relationship Id="rId17" Type="http://schemas.openxmlformats.org/officeDocument/2006/relationships/oleObject" Target="../embeddings/oleObject18.bin"/><Relationship Id="rId2" Type="http://schemas.openxmlformats.org/officeDocument/2006/relationships/notesSlide" Target="../notesSlides/notesSlide6.xml"/><Relationship Id="rId16" Type="http://schemas.openxmlformats.org/officeDocument/2006/relationships/image" Target="../media/image126.wmf"/><Relationship Id="rId1" Type="http://schemas.openxmlformats.org/officeDocument/2006/relationships/slideLayout" Target="../slideLayouts/slideLayout7.xml"/><Relationship Id="rId6" Type="http://schemas.openxmlformats.org/officeDocument/2006/relationships/image" Target="../media/image121.wmf"/><Relationship Id="rId11" Type="http://schemas.openxmlformats.org/officeDocument/2006/relationships/oleObject" Target="../embeddings/oleObject15.bin"/><Relationship Id="rId5" Type="http://schemas.openxmlformats.org/officeDocument/2006/relationships/oleObject" Target="../embeddings/oleObject12.bin"/><Relationship Id="rId15" Type="http://schemas.openxmlformats.org/officeDocument/2006/relationships/oleObject" Target="../embeddings/oleObject17.bin"/><Relationship Id="rId10" Type="http://schemas.openxmlformats.org/officeDocument/2006/relationships/image" Target="../media/image123.wmf"/><Relationship Id="rId4" Type="http://schemas.openxmlformats.org/officeDocument/2006/relationships/image" Target="../media/image120.wmf"/><Relationship Id="rId9" Type="http://schemas.openxmlformats.org/officeDocument/2006/relationships/oleObject" Target="../embeddings/oleObject14.bin"/><Relationship Id="rId14" Type="http://schemas.openxmlformats.org/officeDocument/2006/relationships/image" Target="../media/image125.wmf"/></Relationships>
</file>

<file path=ppt/slides/_rels/slide52.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oleObject" Target="../embeddings/oleObject19.bin"/><Relationship Id="rId7" Type="http://schemas.openxmlformats.org/officeDocument/2006/relationships/image" Target="../media/image208.png"/><Relationship Id="rId12" Type="http://schemas.openxmlformats.org/officeDocument/2006/relationships/image" Target="../media/image131.w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9.wmf"/><Relationship Id="rId11" Type="http://schemas.openxmlformats.org/officeDocument/2006/relationships/oleObject" Target="../embeddings/oleObject22.bin"/><Relationship Id="rId5" Type="http://schemas.openxmlformats.org/officeDocument/2006/relationships/oleObject" Target="../embeddings/oleObject20.bin"/><Relationship Id="rId10" Type="http://schemas.openxmlformats.org/officeDocument/2006/relationships/image" Target="../media/image130.wmf"/><Relationship Id="rId4" Type="http://schemas.openxmlformats.org/officeDocument/2006/relationships/image" Target="../media/image128.wmf"/><Relationship Id="rId9" Type="http://schemas.openxmlformats.org/officeDocument/2006/relationships/oleObject" Target="../embeddings/oleObject21.bin"/></Relationships>
</file>

<file path=ppt/slides/_rels/slide53.xml.rels><?xml version="1.0" encoding="UTF-8" standalone="yes"?>
<Relationships xmlns="http://schemas.openxmlformats.org/package/2006/relationships"><Relationship Id="rId8" Type="http://schemas.openxmlformats.org/officeDocument/2006/relationships/image" Target="../media/image218.png"/><Relationship Id="rId13" Type="http://schemas.openxmlformats.org/officeDocument/2006/relationships/image" Target="../media/image223.png"/><Relationship Id="rId3" Type="http://schemas.openxmlformats.org/officeDocument/2006/relationships/image" Target="../media/image213.png"/><Relationship Id="rId7" Type="http://schemas.openxmlformats.org/officeDocument/2006/relationships/image" Target="../media/image217.png"/><Relationship Id="rId12" Type="http://schemas.openxmlformats.org/officeDocument/2006/relationships/image" Target="../media/image222.png"/><Relationship Id="rId2" Type="http://schemas.openxmlformats.org/officeDocument/2006/relationships/image" Target="../media/image212.png"/><Relationship Id="rId16" Type="http://schemas.openxmlformats.org/officeDocument/2006/relationships/image" Target="../media/image226.png"/><Relationship Id="rId1" Type="http://schemas.openxmlformats.org/officeDocument/2006/relationships/slideLayout" Target="../slideLayouts/slideLayout7.xml"/><Relationship Id="rId6" Type="http://schemas.openxmlformats.org/officeDocument/2006/relationships/image" Target="../media/image216.png"/><Relationship Id="rId11" Type="http://schemas.openxmlformats.org/officeDocument/2006/relationships/image" Target="../media/image221.png"/><Relationship Id="rId5" Type="http://schemas.openxmlformats.org/officeDocument/2006/relationships/image" Target="../media/image215.png"/><Relationship Id="rId15" Type="http://schemas.openxmlformats.org/officeDocument/2006/relationships/image" Target="../media/image225.png"/><Relationship Id="rId10" Type="http://schemas.openxmlformats.org/officeDocument/2006/relationships/image" Target="../media/image220.png"/><Relationship Id="rId4" Type="http://schemas.openxmlformats.org/officeDocument/2006/relationships/image" Target="../media/image214.png"/><Relationship Id="rId9" Type="http://schemas.openxmlformats.org/officeDocument/2006/relationships/image" Target="../media/image219.png"/><Relationship Id="rId14" Type="http://schemas.openxmlformats.org/officeDocument/2006/relationships/image" Target="../media/image224.png"/></Relationships>
</file>

<file path=ppt/slides/_rels/slide54.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image" Target="../media/image133.emf"/><Relationship Id="rId1" Type="http://schemas.openxmlformats.org/officeDocument/2006/relationships/slideLayout" Target="../slideLayouts/slideLayout7.xml"/><Relationship Id="rId4" Type="http://schemas.openxmlformats.org/officeDocument/2006/relationships/image" Target="../media/image135.emf"/></Relationships>
</file>

<file path=ppt/slides/_rels/slide56.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238.png"/><Relationship Id="rId4" Type="http://schemas.openxmlformats.org/officeDocument/2006/relationships/image" Target="../media/image237.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165.wmf"/><Relationship Id="rId2" Type="http://schemas.openxmlformats.org/officeDocument/2006/relationships/image" Target="../media/image239.png"/><Relationship Id="rId1" Type="http://schemas.openxmlformats.org/officeDocument/2006/relationships/slideLayout" Target="../slideLayouts/slideLayout7.xml"/><Relationship Id="rId6" Type="http://schemas.openxmlformats.org/officeDocument/2006/relationships/oleObject" Target="../embeddings/oleObject24.bin"/><Relationship Id="rId5" Type="http://schemas.openxmlformats.org/officeDocument/2006/relationships/image" Target="../media/image241.png"/><Relationship Id="rId4" Type="http://schemas.openxmlformats.org/officeDocument/2006/relationships/image" Target="../media/image164.wmf"/></Relationships>
</file>

<file path=ppt/slides/_rels/slide6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39.png"/><Relationship Id="rId1" Type="http://schemas.openxmlformats.org/officeDocument/2006/relationships/slideLayout" Target="../slideLayouts/slideLayout7.xml"/><Relationship Id="rId5" Type="http://schemas.openxmlformats.org/officeDocument/2006/relationships/image" Target="../media/image244.png"/><Relationship Id="rId4" Type="http://schemas.openxmlformats.org/officeDocument/2006/relationships/image" Target="../media/image243.png"/></Relationships>
</file>

<file path=ppt/slides/_rels/slide6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47.png"/><Relationship Id="rId7" Type="http://schemas.openxmlformats.org/officeDocument/2006/relationships/image" Target="../media/image168.jpeg"/><Relationship Id="rId2" Type="http://schemas.openxmlformats.org/officeDocument/2006/relationships/image" Target="../media/image246.png"/><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97.png"/><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258.png"/><Relationship Id="rId3" Type="http://schemas.openxmlformats.org/officeDocument/2006/relationships/image" Target="../media/image253.png"/><Relationship Id="rId7" Type="http://schemas.openxmlformats.org/officeDocument/2006/relationships/image" Target="../media/image257.png"/><Relationship Id="rId2" Type="http://schemas.openxmlformats.org/officeDocument/2006/relationships/image" Target="../media/image252.png"/><Relationship Id="rId1" Type="http://schemas.openxmlformats.org/officeDocument/2006/relationships/slideLayout" Target="../slideLayouts/slideLayout7.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6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7.xml"/><Relationship Id="rId6" Type="http://schemas.openxmlformats.org/officeDocument/2006/relationships/image" Target="../media/image258.png"/><Relationship Id="rId5" Type="http://schemas.openxmlformats.org/officeDocument/2006/relationships/image" Target="../media/image257.png"/><Relationship Id="rId4" Type="http://schemas.openxmlformats.org/officeDocument/2006/relationships/image" Target="../media/image2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63.png"/><Relationship Id="rId7" Type="http://schemas.openxmlformats.org/officeDocument/2006/relationships/image" Target="../media/image194.png"/><Relationship Id="rId2" Type="http://schemas.openxmlformats.org/officeDocument/2006/relationships/image" Target="../media/image178.png"/><Relationship Id="rId1" Type="http://schemas.openxmlformats.org/officeDocument/2006/relationships/slideLayout" Target="../slideLayouts/slideLayout7.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193.png"/></Relationships>
</file>

<file path=ppt/slides/_rels/slide71.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7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69.png"/><Relationship Id="rId1" Type="http://schemas.openxmlformats.org/officeDocument/2006/relationships/slideLayout" Target="../slideLayouts/slideLayout7.xml"/><Relationship Id="rId5" Type="http://schemas.openxmlformats.org/officeDocument/2006/relationships/image" Target="../media/image198.png"/><Relationship Id="rId4" Type="http://schemas.openxmlformats.org/officeDocument/2006/relationships/image" Target="../media/image272.png"/></Relationships>
</file>

<file path=ppt/slides/_rels/slide73.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7.xml"/><Relationship Id="rId5" Type="http://schemas.openxmlformats.org/officeDocument/2006/relationships/image" Target="../media/image269.png"/><Relationship Id="rId4" Type="http://schemas.openxmlformats.org/officeDocument/2006/relationships/image" Target="../media/image199.png"/></Relationships>
</file>

<file path=ppt/slides/_rels/slide7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7.xml"/><Relationship Id="rId5" Type="http://schemas.openxmlformats.org/officeDocument/2006/relationships/image" Target="../media/image281.png"/><Relationship Id="rId4" Type="http://schemas.openxmlformats.org/officeDocument/2006/relationships/image" Target="../media/image280.png"/></Relationships>
</file>

<file path=ppt/slides/_rels/slide7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27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7.xml"/><Relationship Id="rId6" Type="http://schemas.openxmlformats.org/officeDocument/2006/relationships/image" Target="../media/image201.emf"/><Relationship Id="rId5" Type="http://schemas.openxmlformats.org/officeDocument/2006/relationships/image" Target="../media/image286.png"/><Relationship Id="rId4" Type="http://schemas.openxmlformats.org/officeDocument/2006/relationships/image" Target="../media/image285.png"/></Relationships>
</file>

<file path=ppt/slides/_rels/slide7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88.png"/><Relationship Id="rId1" Type="http://schemas.openxmlformats.org/officeDocument/2006/relationships/slideLayout" Target="../slideLayouts/slideLayout7.xml"/><Relationship Id="rId4" Type="http://schemas.microsoft.com/office/2007/relationships/hdphoto" Target="../media/hdphoto4.wdp"/></Relationships>
</file>

<file path=ppt/slides/_rels/slide79.xml.rels><?xml version="1.0" encoding="UTF-8" standalone="yes"?>
<Relationships xmlns="http://schemas.openxmlformats.org/package/2006/relationships"><Relationship Id="rId2" Type="http://schemas.openxmlformats.org/officeDocument/2006/relationships/image" Target="../media/image203.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jpe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6.jpe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93.png"/><Relationship Id="rId1" Type="http://schemas.openxmlformats.org/officeDocument/2006/relationships/slideLayout" Target="../slideLayouts/slideLayout7.xml"/><Relationship Id="rId4" Type="http://schemas.openxmlformats.org/officeDocument/2006/relationships/image" Target="../media/image295.png"/></Relationships>
</file>

<file path=ppt/slides/_rels/slide82.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8" Type="http://schemas.openxmlformats.org/officeDocument/2006/relationships/image" Target="../media/image304.png"/><Relationship Id="rId13" Type="http://schemas.openxmlformats.org/officeDocument/2006/relationships/image" Target="../media/image309.png"/><Relationship Id="rId3" Type="http://schemas.openxmlformats.org/officeDocument/2006/relationships/image" Target="../media/image299.png"/><Relationship Id="rId7" Type="http://schemas.openxmlformats.org/officeDocument/2006/relationships/image" Target="../media/image303.png"/><Relationship Id="rId12" Type="http://schemas.openxmlformats.org/officeDocument/2006/relationships/image" Target="../media/image308.png"/><Relationship Id="rId2" Type="http://schemas.openxmlformats.org/officeDocument/2006/relationships/image" Target="../media/image298.png"/><Relationship Id="rId1" Type="http://schemas.openxmlformats.org/officeDocument/2006/relationships/slideLayout" Target="../slideLayouts/slideLayout7.xml"/><Relationship Id="rId6" Type="http://schemas.openxmlformats.org/officeDocument/2006/relationships/image" Target="../media/image302.png"/><Relationship Id="rId11" Type="http://schemas.openxmlformats.org/officeDocument/2006/relationships/image" Target="../media/image307.png"/><Relationship Id="rId5" Type="http://schemas.openxmlformats.org/officeDocument/2006/relationships/image" Target="../media/image301.png"/><Relationship Id="rId10" Type="http://schemas.openxmlformats.org/officeDocument/2006/relationships/image" Target="../media/image306.png"/><Relationship Id="rId4" Type="http://schemas.openxmlformats.org/officeDocument/2006/relationships/image" Target="../media/image300.png"/><Relationship Id="rId9" Type="http://schemas.openxmlformats.org/officeDocument/2006/relationships/image" Target="../media/image305.png"/><Relationship Id="rId14" Type="http://schemas.openxmlformats.org/officeDocument/2006/relationships/image" Target="../media/image310.png"/></Relationships>
</file>

<file path=ppt/slides/_rels/slide84.xml.rels><?xml version="1.0" encoding="UTF-8" standalone="yes"?>
<Relationships xmlns="http://schemas.openxmlformats.org/package/2006/relationships"><Relationship Id="rId3" Type="http://schemas.openxmlformats.org/officeDocument/2006/relationships/image" Target="../media/image312.png"/><Relationship Id="rId7" Type="http://schemas.openxmlformats.org/officeDocument/2006/relationships/image" Target="../media/image207.emf"/><Relationship Id="rId2" Type="http://schemas.openxmlformats.org/officeDocument/2006/relationships/image" Target="../media/image311.png"/><Relationship Id="rId1" Type="http://schemas.openxmlformats.org/officeDocument/2006/relationships/slideLayout" Target="../slideLayouts/slideLayout7.xml"/><Relationship Id="rId6" Type="http://schemas.openxmlformats.org/officeDocument/2006/relationships/image" Target="../media/image206.emf"/><Relationship Id="rId5" Type="http://schemas.openxmlformats.org/officeDocument/2006/relationships/image" Target="../media/image314.png"/><Relationship Id="rId4" Type="http://schemas.openxmlformats.org/officeDocument/2006/relationships/image" Target="../media/image313.png"/></Relationships>
</file>

<file path=ppt/slides/_rels/slide85.xml.rels><?xml version="1.0" encoding="UTF-8" standalone="yes"?>
<Relationships xmlns="http://schemas.openxmlformats.org/package/2006/relationships"><Relationship Id="rId3" Type="http://schemas.openxmlformats.org/officeDocument/2006/relationships/image" Target="../media/image318.png"/><Relationship Id="rId2" Type="http://schemas.openxmlformats.org/officeDocument/2006/relationships/image" Target="../media/image317.png"/><Relationship Id="rId1" Type="http://schemas.openxmlformats.org/officeDocument/2006/relationships/slideLayout" Target="../slideLayouts/slideLayout7.xml"/><Relationship Id="rId5" Type="http://schemas.openxmlformats.org/officeDocument/2006/relationships/image" Target="../media/image320.png"/><Relationship Id="rId4" Type="http://schemas.openxmlformats.org/officeDocument/2006/relationships/image" Target="../media/image319.png"/></Relationships>
</file>

<file path=ppt/slides/_rels/slide86.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7.xml"/><Relationship Id="rId5" Type="http://schemas.openxmlformats.org/officeDocument/2006/relationships/image" Target="../media/image324.png"/><Relationship Id="rId4" Type="http://schemas.openxmlformats.org/officeDocument/2006/relationships/image" Target="../media/image323.png"/></Relationships>
</file>

<file path=ppt/slides/_rels/slide87.xml.rels><?xml version="1.0" encoding="UTF-8" standalone="yes"?>
<Relationships xmlns="http://schemas.openxmlformats.org/package/2006/relationships"><Relationship Id="rId8" Type="http://schemas.openxmlformats.org/officeDocument/2006/relationships/image" Target="../media/image331.png"/><Relationship Id="rId13" Type="http://schemas.openxmlformats.org/officeDocument/2006/relationships/image" Target="../media/image336.png"/><Relationship Id="rId3" Type="http://schemas.openxmlformats.org/officeDocument/2006/relationships/image" Target="../media/image326.png"/><Relationship Id="rId7" Type="http://schemas.openxmlformats.org/officeDocument/2006/relationships/image" Target="../media/image330.png"/><Relationship Id="rId12" Type="http://schemas.openxmlformats.org/officeDocument/2006/relationships/image" Target="../media/image335.png"/><Relationship Id="rId17" Type="http://schemas.openxmlformats.org/officeDocument/2006/relationships/image" Target="../media/image340.png"/><Relationship Id="rId2" Type="http://schemas.openxmlformats.org/officeDocument/2006/relationships/image" Target="../media/image325.png"/><Relationship Id="rId16" Type="http://schemas.openxmlformats.org/officeDocument/2006/relationships/image" Target="../media/image339.png"/><Relationship Id="rId1" Type="http://schemas.openxmlformats.org/officeDocument/2006/relationships/slideLayout" Target="../slideLayouts/slideLayout7.xml"/><Relationship Id="rId6" Type="http://schemas.openxmlformats.org/officeDocument/2006/relationships/image" Target="../media/image329.png"/><Relationship Id="rId11" Type="http://schemas.openxmlformats.org/officeDocument/2006/relationships/image" Target="../media/image334.png"/><Relationship Id="rId5" Type="http://schemas.openxmlformats.org/officeDocument/2006/relationships/image" Target="../media/image328.png"/><Relationship Id="rId15" Type="http://schemas.openxmlformats.org/officeDocument/2006/relationships/image" Target="../media/image338.png"/><Relationship Id="rId10" Type="http://schemas.openxmlformats.org/officeDocument/2006/relationships/image" Target="../media/image333.png"/><Relationship Id="rId4" Type="http://schemas.openxmlformats.org/officeDocument/2006/relationships/image" Target="../media/image327.png"/><Relationship Id="rId9" Type="http://schemas.openxmlformats.org/officeDocument/2006/relationships/image" Target="../media/image332.png"/><Relationship Id="rId14" Type="http://schemas.openxmlformats.org/officeDocument/2006/relationships/image" Target="../media/image337.png"/></Relationships>
</file>

<file path=ppt/slides/_rels/slide88.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image" Target="../media/image341.png"/><Relationship Id="rId1" Type="http://schemas.openxmlformats.org/officeDocument/2006/relationships/slideLayout" Target="../slideLayouts/slideLayout7.xml"/><Relationship Id="rId6" Type="http://schemas.openxmlformats.org/officeDocument/2006/relationships/image" Target="../media/image345.png"/><Relationship Id="rId5" Type="http://schemas.openxmlformats.org/officeDocument/2006/relationships/image" Target="../media/image344.png"/><Relationship Id="rId4" Type="http://schemas.openxmlformats.org/officeDocument/2006/relationships/image" Target="../media/image343.png"/></Relationships>
</file>

<file path=ppt/slides/_rels/slide89.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image" Target="../media/image346.png"/><Relationship Id="rId1" Type="http://schemas.openxmlformats.org/officeDocument/2006/relationships/slideLayout" Target="../slideLayouts/slideLayout7.xml"/><Relationship Id="rId5" Type="http://schemas.openxmlformats.org/officeDocument/2006/relationships/image" Target="../media/image349.png"/><Relationship Id="rId4" Type="http://schemas.openxmlformats.org/officeDocument/2006/relationships/image" Target="../media/image348.pn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7.xml"/><Relationship Id="rId6" Type="http://schemas.openxmlformats.org/officeDocument/2006/relationships/image" Target="../media/image354.png"/><Relationship Id="rId5" Type="http://schemas.openxmlformats.org/officeDocument/2006/relationships/image" Target="../media/image353.png"/><Relationship Id="rId4" Type="http://schemas.openxmlformats.org/officeDocument/2006/relationships/image" Target="../media/image352.png"/></Relationships>
</file>

<file path=ppt/slides/_rels/slide91.xml.rels><?xml version="1.0" encoding="UTF-8" standalone="yes"?>
<Relationships xmlns="http://schemas.openxmlformats.org/package/2006/relationships"><Relationship Id="rId3" Type="http://schemas.openxmlformats.org/officeDocument/2006/relationships/image" Target="../media/image211.png"/><Relationship Id="rId7" Type="http://schemas.openxmlformats.org/officeDocument/2006/relationships/image" Target="../media/image213.wmf"/><Relationship Id="rId2" Type="http://schemas.openxmlformats.org/officeDocument/2006/relationships/image" Target="../media/image210.png"/><Relationship Id="rId1" Type="http://schemas.openxmlformats.org/officeDocument/2006/relationships/slideLayout" Target="../slideLayouts/slideLayout7.xml"/><Relationship Id="rId6" Type="http://schemas.openxmlformats.org/officeDocument/2006/relationships/oleObject" Target="../embeddings/oleObject26.bin"/><Relationship Id="rId5" Type="http://schemas.openxmlformats.org/officeDocument/2006/relationships/image" Target="../media/image212.wmf"/><Relationship Id="rId4" Type="http://schemas.openxmlformats.org/officeDocument/2006/relationships/oleObject" Target="../embeddings/oleObject25.bin"/></Relationships>
</file>

<file path=ppt/slides/_rels/slide9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228.png"/><Relationship Id="rId1" Type="http://schemas.openxmlformats.org/officeDocument/2006/relationships/slideLayout" Target="../slideLayouts/slideLayout7.xml"/><Relationship Id="rId4" Type="http://schemas.openxmlformats.org/officeDocument/2006/relationships/image" Target="../media/image229.emf"/></Relationships>
</file>

<file path=ppt/slides/_rels/slide94.xml.rels><?xml version="1.0" encoding="UTF-8" standalone="yes"?>
<Relationships xmlns="http://schemas.openxmlformats.org/package/2006/relationships"><Relationship Id="rId3" Type="http://schemas.openxmlformats.org/officeDocument/2006/relationships/image" Target="../media/image363.png"/><Relationship Id="rId2" Type="http://schemas.openxmlformats.org/officeDocument/2006/relationships/image" Target="../media/image229.emf"/><Relationship Id="rId1" Type="http://schemas.openxmlformats.org/officeDocument/2006/relationships/slideLayout" Target="../slideLayouts/slideLayout7.xml"/><Relationship Id="rId6" Type="http://schemas.openxmlformats.org/officeDocument/2006/relationships/image" Target="../media/image366.png"/><Relationship Id="rId5" Type="http://schemas.openxmlformats.org/officeDocument/2006/relationships/image" Target="../media/image365.png"/><Relationship Id="rId4" Type="http://schemas.openxmlformats.org/officeDocument/2006/relationships/image" Target="../media/image364.png"/></Relationships>
</file>

<file path=ppt/slides/_rels/slide95.xml.rels><?xml version="1.0" encoding="UTF-8" standalone="yes"?>
<Relationships xmlns="http://schemas.openxmlformats.org/package/2006/relationships"><Relationship Id="rId3" Type="http://schemas.openxmlformats.org/officeDocument/2006/relationships/image" Target="../media/image368.png"/><Relationship Id="rId7" Type="http://schemas.openxmlformats.org/officeDocument/2006/relationships/image" Target="../media/image372.png"/><Relationship Id="rId2" Type="http://schemas.openxmlformats.org/officeDocument/2006/relationships/image" Target="../media/image367.png"/><Relationship Id="rId1" Type="http://schemas.openxmlformats.org/officeDocument/2006/relationships/slideLayout" Target="../slideLayouts/slideLayout7.xml"/><Relationship Id="rId6" Type="http://schemas.openxmlformats.org/officeDocument/2006/relationships/image" Target="../media/image371.png"/><Relationship Id="rId5" Type="http://schemas.openxmlformats.org/officeDocument/2006/relationships/image" Target="../media/image370.png"/><Relationship Id="rId4" Type="http://schemas.openxmlformats.org/officeDocument/2006/relationships/image" Target="../media/image369.png"/></Relationships>
</file>

<file path=ppt/slides/_rels/slide96.xml.rels><?xml version="1.0" encoding="UTF-8" standalone="yes"?>
<Relationships xmlns="http://schemas.openxmlformats.org/package/2006/relationships"><Relationship Id="rId8" Type="http://schemas.openxmlformats.org/officeDocument/2006/relationships/image" Target="../media/image379.png"/><Relationship Id="rId3" Type="http://schemas.openxmlformats.org/officeDocument/2006/relationships/image" Target="../media/image374.png"/><Relationship Id="rId7" Type="http://schemas.openxmlformats.org/officeDocument/2006/relationships/image" Target="../media/image378.png"/><Relationship Id="rId2" Type="http://schemas.openxmlformats.org/officeDocument/2006/relationships/image" Target="../media/image373.png"/><Relationship Id="rId1" Type="http://schemas.openxmlformats.org/officeDocument/2006/relationships/slideLayout" Target="../slideLayouts/slideLayout7.xml"/><Relationship Id="rId6" Type="http://schemas.openxmlformats.org/officeDocument/2006/relationships/image" Target="../media/image377.png"/><Relationship Id="rId5" Type="http://schemas.openxmlformats.org/officeDocument/2006/relationships/image" Target="../media/image376.png"/><Relationship Id="rId4" Type="http://schemas.openxmlformats.org/officeDocument/2006/relationships/image" Target="../media/image375.png"/><Relationship Id="rId9" Type="http://schemas.openxmlformats.org/officeDocument/2006/relationships/image" Target="../media/image380.png"/></Relationships>
</file>

<file path=ppt/slides/_rels/slide97.xml.rels><?xml version="1.0" encoding="UTF-8" standalone="yes"?>
<Relationships xmlns="http://schemas.openxmlformats.org/package/2006/relationships"><Relationship Id="rId2" Type="http://schemas.openxmlformats.org/officeDocument/2006/relationships/image" Target="../media/image230.emf"/><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231.emf"/><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8" Type="http://schemas.openxmlformats.org/officeDocument/2006/relationships/image" Target="../media/image389.png"/><Relationship Id="rId3" Type="http://schemas.openxmlformats.org/officeDocument/2006/relationships/image" Target="../media/image384.png"/><Relationship Id="rId7" Type="http://schemas.openxmlformats.org/officeDocument/2006/relationships/image" Target="../media/image388.png"/><Relationship Id="rId12" Type="http://schemas.openxmlformats.org/officeDocument/2006/relationships/image" Target="../media/image393.png"/><Relationship Id="rId2" Type="http://schemas.openxmlformats.org/officeDocument/2006/relationships/image" Target="../media/image383.png"/><Relationship Id="rId1" Type="http://schemas.openxmlformats.org/officeDocument/2006/relationships/slideLayout" Target="../slideLayouts/slideLayout7.xml"/><Relationship Id="rId6" Type="http://schemas.openxmlformats.org/officeDocument/2006/relationships/image" Target="../media/image387.png"/><Relationship Id="rId11" Type="http://schemas.openxmlformats.org/officeDocument/2006/relationships/image" Target="../media/image392.png"/><Relationship Id="rId5" Type="http://schemas.openxmlformats.org/officeDocument/2006/relationships/image" Target="../media/image386.png"/><Relationship Id="rId10" Type="http://schemas.openxmlformats.org/officeDocument/2006/relationships/image" Target="../media/image391.png"/><Relationship Id="rId4" Type="http://schemas.openxmlformats.org/officeDocument/2006/relationships/image" Target="../media/image385.png"/><Relationship Id="rId9" Type="http://schemas.openxmlformats.org/officeDocument/2006/relationships/image" Target="../media/image3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rotWithShape="1">
          <a:blip r:embed="rId2" cstate="screen">
            <a:extLst>
              <a:ext uri="{28A0092B-C50C-407E-A947-70E740481C1C}">
                <a14:useLocalDpi xmlns:a14="http://schemas.microsoft.com/office/drawing/2010/main" val="0"/>
              </a:ext>
            </a:extLst>
          </a:blip>
          <a:srcRect/>
          <a:stretch>
            <a:fillRect/>
          </a:stretch>
        </p:blipFill>
        <p:spPr>
          <a:xfrm>
            <a:off x="0" y="5523"/>
            <a:ext cx="12192000" cy="6885384"/>
          </a:xfrm>
          <a:prstGeom prst="rect">
            <a:avLst/>
          </a:prstGeom>
          <a:noFill/>
          <a:ln>
            <a:noFill/>
          </a:ln>
        </p:spPr>
      </p:pic>
      <p:sp>
        <p:nvSpPr>
          <p:cNvPr id="2" name="文本框 6"/>
          <p:cNvSpPr>
            <a:spLocks noChangeArrowheads="1"/>
          </p:cNvSpPr>
          <p:nvPr/>
        </p:nvSpPr>
        <p:spPr bwMode="auto">
          <a:xfrm>
            <a:off x="771207" y="2695561"/>
            <a:ext cx="4185762" cy="1308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a:spAutoFit/>
          </a:bodyPr>
          <a:lstStyle/>
          <a:p>
            <a:pPr algn="r">
              <a:lnSpc>
                <a:spcPct val="120000"/>
              </a:lnSpc>
            </a:pPr>
            <a:r>
              <a:rPr lang="en-US" altLang="zh-CN" sz="7200" b="1" dirty="0">
                <a:solidFill>
                  <a:prstClr val="black"/>
                </a:solidFill>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rPr>
              <a:t>AP</a:t>
            </a:r>
            <a:r>
              <a:rPr lang="zh-CN" altLang="en-US" sz="7200" b="1" dirty="0">
                <a:solidFill>
                  <a:prstClr val="black"/>
                </a:solidFill>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rPr>
              <a:t>微积分</a:t>
            </a:r>
            <a:endParaRPr lang="en-US" altLang="zh-CN" sz="7200" b="1" dirty="0">
              <a:latin typeface="方正北魏楷书简体" panose="03000509000000000000" pitchFamily="65" charset="-122"/>
              <a:ea typeface="方正北魏楷书简体" panose="03000509000000000000" pitchFamily="65" charset="-122"/>
              <a:sym typeface="微软雅黑" panose="020B0503020204020204" pitchFamily="34" charset="-122"/>
            </a:endParaRPr>
          </a:p>
        </p:txBody>
      </p:sp>
      <p:sp>
        <p:nvSpPr>
          <p:cNvPr id="7" name="文本框 6"/>
          <p:cNvSpPr txBox="1"/>
          <p:nvPr/>
        </p:nvSpPr>
        <p:spPr>
          <a:xfrm>
            <a:off x="819137" y="3850345"/>
            <a:ext cx="5121915" cy="646331"/>
          </a:xfrm>
          <a:prstGeom prst="rect">
            <a:avLst/>
          </a:prstGeom>
          <a:noFill/>
        </p:spPr>
        <p:txBody>
          <a:bodyPr wrap="none" rtlCol="0">
            <a:spAutoFit/>
          </a:bodyPr>
          <a:lstStyle/>
          <a:p>
            <a:r>
              <a:rPr lang="en-US" altLang="zh-CN" sz="3600" dirty="0">
                <a:solidFill>
                  <a:schemeClr val="bg1">
                    <a:lumMod val="75000"/>
                  </a:schemeClr>
                </a:solidFill>
              </a:rPr>
              <a:t>-----------------------------------</a:t>
            </a:r>
            <a:endParaRPr lang="zh-CN" altLang="en-US" sz="3600" dirty="0">
              <a:solidFill>
                <a:schemeClr val="bg1">
                  <a:lumMod val="7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783368" y="961502"/>
            <a:ext cx="2435282" cy="369332"/>
          </a:xfrm>
          <a:prstGeom prst="rect">
            <a:avLst/>
          </a:prstGeom>
        </p:spPr>
        <p:txBody>
          <a:bodyPr wrap="none">
            <a:spAutoFit/>
          </a:bodyPr>
          <a:lstStyle/>
          <a:p>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反函数</a:t>
            </a:r>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Inverse Function</a:t>
            </a:r>
            <a:endParaRPr lang="zh-CN" altLang="en-US" dirty="0"/>
          </a:p>
        </p:txBody>
      </p:sp>
      <p:sp>
        <p:nvSpPr>
          <p:cNvPr id="5" name="Rectangle 6"/>
          <p:cNvSpPr>
            <a:spLocks noChangeArrowheads="1"/>
          </p:cNvSpPr>
          <p:nvPr/>
        </p:nvSpPr>
        <p:spPr bwMode="auto">
          <a:xfrm>
            <a:off x="788486" y="2112095"/>
            <a:ext cx="213995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6" name="Freeform 10"/>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pic>
        <p:nvPicPr>
          <p:cNvPr id="8" name="图片 7" descr="屏幕剪辑"/>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9336" y="1540108"/>
            <a:ext cx="7560840" cy="3077928"/>
          </a:xfrm>
          <a:prstGeom prst="rect">
            <a:avLst/>
          </a:prstGeom>
        </p:spPr>
      </p:pic>
      <p:pic>
        <p:nvPicPr>
          <p:cNvPr id="9" name="图片 8"/>
          <p:cNvPicPr>
            <a:picLocks noChangeAspect="1"/>
          </p:cNvPicPr>
          <p:nvPr/>
        </p:nvPicPr>
        <p:blipFill>
          <a:blip r:embed="rId3"/>
          <a:stretch>
            <a:fillRect/>
          </a:stretch>
        </p:blipFill>
        <p:spPr>
          <a:xfrm>
            <a:off x="7824192" y="1540108"/>
            <a:ext cx="4297756" cy="2722727"/>
          </a:xfrm>
          <a:prstGeom prst="rect">
            <a:avLst/>
          </a:prstGeom>
        </p:spPr>
      </p:pic>
      <p:sp>
        <p:nvSpPr>
          <p:cNvPr id="10" name="矩形 9"/>
          <p:cNvSpPr/>
          <p:nvPr/>
        </p:nvSpPr>
        <p:spPr>
          <a:xfrm>
            <a:off x="73655" y="4771593"/>
            <a:ext cx="8200976" cy="1754326"/>
          </a:xfrm>
          <a:prstGeom prst="rect">
            <a:avLst/>
          </a:prstGeom>
        </p:spPr>
        <p:txBody>
          <a:bodyPr wrap="square">
            <a:spAutoFit/>
          </a:bodyPr>
          <a:lstStyle/>
          <a:p>
            <a:pPr indent="269240" algn="just">
              <a:lnSpc>
                <a:spcPct val="150000"/>
              </a:lnSpc>
              <a:spcAft>
                <a:spcPts val="0"/>
              </a:spcAft>
            </a:pPr>
            <a:r>
              <a:rPr lang="en-US" altLang="zh-CN" kern="100" dirty="0">
                <a:latin typeface="方正北魏楷书简体" panose="03000509000000000000" pitchFamily="65" charset="-122"/>
                <a:ea typeface="方正北魏楷书简体" panose="03000509000000000000" pitchFamily="65" charset="-122"/>
              </a:rPr>
              <a:t>1</a:t>
            </a:r>
            <a:r>
              <a:rPr lang="zh-CN" altLang="zh-CN" kern="100" dirty="0">
                <a:latin typeface="方正北魏楷书简体" panose="03000509000000000000" pitchFamily="65" charset="-122"/>
                <a:ea typeface="方正北魏楷书简体" panose="03000509000000000000" pitchFamily="65" charset="-122"/>
              </a:rPr>
              <a:t>）求反函数步骤：将原函数变形，用</a:t>
            </a:r>
            <a:r>
              <a:rPr lang="en-US" altLang="zh-CN" i="1" kern="100" dirty="0">
                <a:latin typeface="方正北魏楷书简体" panose="03000509000000000000" pitchFamily="65" charset="-122"/>
                <a:ea typeface="方正北魏楷书简体" panose="03000509000000000000" pitchFamily="65" charset="-122"/>
              </a:rPr>
              <a:t>y</a:t>
            </a:r>
            <a:r>
              <a:rPr lang="zh-CN" altLang="zh-CN" kern="100" dirty="0">
                <a:latin typeface="方正北魏楷书简体" panose="03000509000000000000" pitchFamily="65" charset="-122"/>
                <a:ea typeface="方正北魏楷书简体" panose="03000509000000000000" pitchFamily="65" charset="-122"/>
              </a:rPr>
              <a:t>表示</a:t>
            </a:r>
            <a:r>
              <a:rPr lang="en-US" altLang="zh-CN" i="1" kern="100" dirty="0">
                <a:latin typeface="方正北魏楷书简体" panose="03000509000000000000" pitchFamily="65" charset="-122"/>
                <a:ea typeface="方正北魏楷书简体" panose="03000509000000000000" pitchFamily="65" charset="-122"/>
              </a:rPr>
              <a:t>x</a:t>
            </a:r>
            <a:r>
              <a:rPr lang="zh-CN" altLang="zh-CN" kern="100" dirty="0">
                <a:latin typeface="方正北魏楷书简体" panose="03000509000000000000" pitchFamily="65" charset="-122"/>
                <a:ea typeface="方正北魏楷书简体" panose="03000509000000000000" pitchFamily="65" charset="-122"/>
              </a:rPr>
              <a:t>，将</a:t>
            </a:r>
            <a:r>
              <a:rPr lang="en-US" altLang="zh-CN" i="1" kern="100" dirty="0">
                <a:latin typeface="方正北魏楷书简体" panose="03000509000000000000" pitchFamily="65" charset="-122"/>
                <a:ea typeface="方正北魏楷书简体" panose="03000509000000000000" pitchFamily="65" charset="-122"/>
              </a:rPr>
              <a:t>x</a:t>
            </a:r>
            <a:r>
              <a:rPr lang="zh-CN" altLang="zh-CN" kern="100" dirty="0">
                <a:latin typeface="方正北魏楷书简体" panose="03000509000000000000" pitchFamily="65" charset="-122"/>
                <a:ea typeface="方正北魏楷书简体" panose="03000509000000000000" pitchFamily="65" charset="-122"/>
              </a:rPr>
              <a:t>与</a:t>
            </a:r>
            <a:r>
              <a:rPr lang="en-US" altLang="zh-CN" i="1" kern="100" dirty="0">
                <a:latin typeface="方正北魏楷书简体" panose="03000509000000000000" pitchFamily="65" charset="-122"/>
                <a:ea typeface="方正北魏楷书简体" panose="03000509000000000000" pitchFamily="65" charset="-122"/>
              </a:rPr>
              <a:t>y</a:t>
            </a:r>
            <a:r>
              <a:rPr lang="zh-CN" altLang="zh-CN" kern="100" dirty="0">
                <a:latin typeface="方正北魏楷书简体" panose="03000509000000000000" pitchFamily="65" charset="-122"/>
                <a:ea typeface="方正北魏楷书简体" panose="03000509000000000000" pitchFamily="65" charset="-122"/>
              </a:rPr>
              <a:t>互换，求出定义域；</a:t>
            </a:r>
          </a:p>
          <a:p>
            <a:pPr indent="269240" algn="just">
              <a:lnSpc>
                <a:spcPct val="150000"/>
              </a:lnSpc>
              <a:spcAft>
                <a:spcPts val="0"/>
              </a:spcAft>
            </a:pPr>
            <a:r>
              <a:rPr lang="en-US" altLang="zh-CN" kern="100" dirty="0">
                <a:latin typeface="方正北魏楷书简体" panose="03000509000000000000" pitchFamily="65" charset="-122"/>
                <a:ea typeface="方正北魏楷书简体" panose="03000509000000000000" pitchFamily="65" charset="-122"/>
              </a:rPr>
              <a:t>2</a:t>
            </a:r>
            <a:r>
              <a:rPr lang="zh-CN" altLang="zh-CN" kern="100" dirty="0">
                <a:latin typeface="方正北魏楷书简体" panose="03000509000000000000" pitchFamily="65" charset="-122"/>
                <a:ea typeface="方正北魏楷书简体" panose="03000509000000000000" pitchFamily="65" charset="-122"/>
              </a:rPr>
              <a:t>）反函数的定义域是原函数的值域，反函数的值域是原函数的定义域；</a:t>
            </a:r>
          </a:p>
          <a:p>
            <a:pPr indent="269240" algn="just">
              <a:lnSpc>
                <a:spcPct val="150000"/>
              </a:lnSpc>
              <a:spcAft>
                <a:spcPts val="0"/>
              </a:spcAft>
            </a:pPr>
            <a:r>
              <a:rPr lang="en-US" altLang="zh-CN" kern="100" dirty="0">
                <a:latin typeface="方正北魏楷书简体" panose="03000509000000000000" pitchFamily="65" charset="-122"/>
                <a:ea typeface="方正北魏楷书简体" panose="03000509000000000000" pitchFamily="65" charset="-122"/>
              </a:rPr>
              <a:t>3</a:t>
            </a:r>
            <a:r>
              <a:rPr lang="zh-CN" altLang="zh-CN" kern="100" dirty="0">
                <a:latin typeface="方正北魏楷书简体" panose="03000509000000000000" pitchFamily="65" charset="-122"/>
                <a:ea typeface="方正北魏楷书简体" panose="03000509000000000000" pitchFamily="65" charset="-122"/>
              </a:rPr>
              <a:t>）反函数图像与原函数图像关于</a:t>
            </a:r>
            <a:r>
              <a:rPr lang="en-US" altLang="zh-CN" i="1" kern="100" dirty="0">
                <a:latin typeface="方正北魏楷书简体" panose="03000509000000000000" pitchFamily="65" charset="-122"/>
                <a:ea typeface="方正北魏楷书简体" panose="03000509000000000000" pitchFamily="65" charset="-122"/>
              </a:rPr>
              <a:t>y</a:t>
            </a:r>
            <a:r>
              <a:rPr lang="zh-CN" altLang="zh-CN" kern="100" dirty="0">
                <a:latin typeface="方正北魏楷书简体" panose="03000509000000000000" pitchFamily="65" charset="-122"/>
                <a:ea typeface="方正北魏楷书简体" panose="03000509000000000000" pitchFamily="65" charset="-122"/>
              </a:rPr>
              <a:t>＝</a:t>
            </a:r>
            <a:r>
              <a:rPr lang="en-US" altLang="zh-CN" i="1" kern="100" dirty="0">
                <a:latin typeface="方正北魏楷书简体" panose="03000509000000000000" pitchFamily="65" charset="-122"/>
                <a:ea typeface="方正北魏楷书简体" panose="03000509000000000000" pitchFamily="65" charset="-122"/>
              </a:rPr>
              <a:t>x</a:t>
            </a:r>
            <a:r>
              <a:rPr lang="zh-CN" altLang="zh-CN" kern="100" dirty="0">
                <a:latin typeface="方正北魏楷书简体" panose="03000509000000000000" pitchFamily="65" charset="-122"/>
                <a:ea typeface="方正北魏楷书简体" panose="03000509000000000000" pitchFamily="65" charset="-122"/>
              </a:rPr>
              <a:t>对称；</a:t>
            </a:r>
          </a:p>
          <a:p>
            <a:pPr indent="269240" algn="just">
              <a:lnSpc>
                <a:spcPct val="150000"/>
              </a:lnSpc>
              <a:spcAft>
                <a:spcPts val="0"/>
              </a:spcAft>
            </a:pPr>
            <a:r>
              <a:rPr lang="en-US" altLang="zh-CN" kern="100" dirty="0">
                <a:latin typeface="方正北魏楷书简体" panose="03000509000000000000" pitchFamily="65" charset="-122"/>
                <a:ea typeface="方正北魏楷书简体" panose="03000509000000000000" pitchFamily="65" charset="-122"/>
              </a:rPr>
              <a:t>4</a:t>
            </a:r>
            <a:r>
              <a:rPr lang="zh-CN" altLang="zh-CN" kern="100" dirty="0">
                <a:latin typeface="方正北魏楷书简体" panose="03000509000000000000" pitchFamily="65" charset="-122"/>
                <a:ea typeface="方正北魏楷书简体" panose="03000509000000000000" pitchFamily="65" charset="-122"/>
              </a:rPr>
              <a:t>）</a:t>
            </a:r>
            <a:r>
              <a:rPr lang="zh-CN" altLang="zh-CN" kern="100" dirty="0">
                <a:solidFill>
                  <a:srgbClr val="FF0000"/>
                </a:solidFill>
                <a:latin typeface="方正北魏楷书简体" panose="03000509000000000000" pitchFamily="65" charset="-122"/>
                <a:ea typeface="方正北魏楷书简体" panose="03000509000000000000" pitchFamily="65" charset="-122"/>
              </a:rPr>
              <a:t>反函数存在的条件：原函数在某区间单调</a:t>
            </a:r>
            <a:r>
              <a:rPr lang="zh-CN" altLang="zh-CN" kern="100" dirty="0">
                <a:latin typeface="方正北魏楷书简体" panose="03000509000000000000" pitchFamily="65" charset="-122"/>
                <a:ea typeface="方正北魏楷书简体" panose="03000509000000000000" pitchFamily="65" charset="-122"/>
              </a:rPr>
              <a:t>。</a:t>
            </a:r>
          </a:p>
        </p:txBody>
      </p:sp>
      <p:sp>
        <p:nvSpPr>
          <p:cNvPr id="11" name="矩形 10"/>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矩形 11"/>
          <p:cNvSpPr/>
          <p:nvPr/>
        </p:nvSpPr>
        <p:spPr>
          <a:xfrm>
            <a:off x="778820" y="620688"/>
            <a:ext cx="283447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函数基本概念</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13" name="矩形 12"/>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1246493"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sym typeface="方正北魏楷书简体"/>
              </a:rPr>
              <a:t>对数求导法</a:t>
            </a:r>
            <a:endParaRPr dirty="0"/>
          </a:p>
        </p:txBody>
      </p:sp>
      <mc:AlternateContent xmlns:mc="http://schemas.openxmlformats.org/markup-compatibility/2006" xmlns:a14="http://schemas.microsoft.com/office/drawing/2010/main">
        <mc:Choice Requires="a14">
          <p:sp>
            <p:nvSpPr>
              <p:cNvPr id="10" name="矩形 28"/>
              <p:cNvSpPr txBox="1"/>
              <p:nvPr/>
            </p:nvSpPr>
            <p:spPr>
              <a:xfrm>
                <a:off x="711192" y="1479830"/>
                <a:ext cx="10558979" cy="461665"/>
              </a:xfrm>
              <a:prstGeom prst="rect">
                <a:avLst/>
              </a:prstGeom>
              <a:ln w="12700">
                <a:miter lim="400000"/>
              </a:ln>
            </p:spPr>
            <p:txBody>
              <a:bodyPr wrap="none" lIns="45719" rIns="45719">
                <a:spAutoFit/>
              </a:bodyPr>
              <a:lstStyle/>
              <a:p>
                <a:pPr marL="285750" indent="-285750">
                  <a:buFont typeface="Wingdings" panose="05000000000000000000" pitchFamily="2" charset="2"/>
                  <a:buChar char="n"/>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sz="2400" b="1" dirty="0">
                    <a:solidFill>
                      <a:srgbClr val="FF0000"/>
                    </a:solidFill>
                    <a:latin typeface="方正北魏楷书简体"/>
                    <a:ea typeface="方正北魏楷书简体"/>
                    <a:cs typeface="方正北魏楷书简体"/>
                  </a:rPr>
                  <a:t>适用于多个式子乘除开方或者</a:t>
                </a:r>
                <a14:m>
                  <m:oMath xmlns:m="http://schemas.openxmlformats.org/officeDocument/2006/math">
                    <m:sSup>
                      <m:sSupPr>
                        <m:ctrlPr>
                          <a:rPr lang="en-US" altLang="zh-CN" sz="2400" b="1" i="1" smtClean="0">
                            <a:solidFill>
                              <a:srgbClr val="FF0000"/>
                            </a:solidFill>
                            <a:latin typeface="Cambria Math" panose="02040503050406030204" pitchFamily="18" charset="0"/>
                            <a:ea typeface="方正北魏楷书简体"/>
                            <a:cs typeface="方正北魏楷书简体"/>
                          </a:rPr>
                        </m:ctrlPr>
                      </m:sSupPr>
                      <m:e>
                        <m:r>
                          <a:rPr lang="en-US" altLang="zh-CN" sz="2400" b="1" i="1" smtClean="0">
                            <a:solidFill>
                              <a:srgbClr val="FF0000"/>
                            </a:solidFill>
                            <a:latin typeface="Cambria Math" panose="02040503050406030204" pitchFamily="18" charset="0"/>
                            <a:ea typeface="方正北魏楷书简体"/>
                            <a:cs typeface="方正北魏楷书简体"/>
                          </a:rPr>
                          <m:t>𝒖</m:t>
                        </m:r>
                      </m:e>
                      <m:sup>
                        <m:r>
                          <a:rPr lang="en-US" altLang="zh-CN" sz="2400" b="1" i="1" smtClean="0">
                            <a:solidFill>
                              <a:srgbClr val="FF0000"/>
                            </a:solidFill>
                            <a:latin typeface="Cambria Math" panose="02040503050406030204" pitchFamily="18" charset="0"/>
                            <a:ea typeface="方正北魏楷书简体"/>
                            <a:cs typeface="方正北魏楷书简体"/>
                          </a:rPr>
                          <m:t>𝒗</m:t>
                        </m:r>
                      </m:sup>
                    </m:sSup>
                  </m:oMath>
                </a14:m>
                <a:r>
                  <a:rPr lang="zh-CN" altLang="en-US" sz="2400" b="1" dirty="0">
                    <a:solidFill>
                      <a:srgbClr val="FF0000"/>
                    </a:solidFill>
                    <a:latin typeface="方正北魏楷书简体"/>
                    <a:ea typeface="方正北魏楷书简体"/>
                    <a:cs typeface="方正北魏楷书简体"/>
                  </a:rPr>
                  <a:t>型，两边同时取对数后再对新的隐函数求导</a:t>
                </a:r>
                <a:endParaRPr sz="2400" b="1" dirty="0">
                  <a:solidFill>
                    <a:srgbClr val="FF0000"/>
                  </a:solidFill>
                  <a:latin typeface="方正北魏楷书简体"/>
                  <a:ea typeface="方正北魏楷书简体"/>
                  <a:cs typeface="方正北魏楷书简体"/>
                </a:endParaRPr>
              </a:p>
            </p:txBody>
          </p:sp>
        </mc:Choice>
        <mc:Fallback xmlns="">
          <p:sp>
            <p:nvSpPr>
              <p:cNvPr id="10" name="矩形 28"/>
              <p:cNvSpPr txBox="1">
                <a:spLocks noRot="1" noChangeAspect="1" noMove="1" noResize="1" noEditPoints="1" noAdjustHandles="1" noChangeArrowheads="1" noChangeShapeType="1" noTextEdit="1"/>
              </p:cNvSpPr>
              <p:nvPr/>
            </p:nvSpPr>
            <p:spPr>
              <a:xfrm>
                <a:off x="711192" y="1479830"/>
                <a:ext cx="10558979" cy="461665"/>
              </a:xfrm>
              <a:prstGeom prst="rect">
                <a:avLst/>
              </a:prstGeom>
              <a:blipFill rotWithShape="1">
                <a:blip r:embed="rId2"/>
                <a:stretch>
                  <a:fillRect l="-6" t="-61" r="-570" b="65"/>
                </a:stretch>
              </a:blipFill>
              <a:ln w="12700">
                <a:miter lim="400000"/>
              </a:ln>
            </p:spPr>
            <p:txBody>
              <a:bodyPr/>
              <a:lstStyle/>
              <a:p>
                <a:r>
                  <a:rPr lang="zh-CN" altLang="en-US">
                    <a:noFill/>
                  </a:rPr>
                  <a:t> </a:t>
                </a:r>
              </a:p>
            </p:txBody>
          </p:sp>
        </mc:Fallback>
      </mc:AlternateContent>
      <p:grpSp>
        <p:nvGrpSpPr>
          <p:cNvPr id="21" name="组合 20"/>
          <p:cNvGrpSpPr/>
          <p:nvPr/>
        </p:nvGrpSpPr>
        <p:grpSpPr>
          <a:xfrm>
            <a:off x="778820" y="2254697"/>
            <a:ext cx="1363902" cy="444502"/>
            <a:chOff x="909132" y="2744794"/>
            <a:chExt cx="1363902" cy="444502"/>
          </a:xfrm>
        </p:grpSpPr>
        <p:sp>
          <p:nvSpPr>
            <p:cNvPr id="22" name="Rectangle 5"/>
            <p:cNvSpPr/>
            <p:nvPr/>
          </p:nvSpPr>
          <p:spPr>
            <a:xfrm>
              <a:off x="909132" y="2744794"/>
              <a:ext cx="1344626" cy="444502"/>
            </a:xfrm>
            <a:prstGeom prst="rect">
              <a:avLst/>
            </a:prstGeom>
            <a:solidFill>
              <a:srgbClr val="FC611F"/>
            </a:solidFill>
            <a:ln w="12700" cap="flat">
              <a:noFill/>
              <a:miter lim="400000"/>
            </a:ln>
            <a:effectLst/>
          </p:spPr>
          <p:txBody>
            <a:bodyPr wrap="square" lIns="45719" tIns="45719" rIns="45719" bIns="45719" numCol="1" anchor="t">
              <a:noAutofit/>
            </a:bodyPr>
            <a:lstStyle/>
            <a:p>
              <a:endParaRPr/>
            </a:p>
          </p:txBody>
        </p:sp>
        <p:sp>
          <p:nvSpPr>
            <p:cNvPr id="23" name="矩形 22"/>
            <p:cNvSpPr/>
            <p:nvPr/>
          </p:nvSpPr>
          <p:spPr>
            <a:xfrm>
              <a:off x="927794" y="2782379"/>
              <a:ext cx="1345240" cy="369332"/>
            </a:xfrm>
            <a:prstGeom prst="rect">
              <a:avLst/>
            </a:prstGeom>
          </p:spPr>
          <p:txBody>
            <a:bodyPr wrap="none">
              <a:spAutoFit/>
            </a:bodyPr>
            <a:lstStyle/>
            <a:p>
              <a:r>
                <a:rPr lang="en-US" altLang="zh-CN" b="1" dirty="0">
                  <a:latin typeface="Times New Roman" panose="02020603050405020304" pitchFamily="18" charset="0"/>
                  <a:ea typeface="方正北魏楷书简体"/>
                  <a:cs typeface="Times New Roman" panose="02020603050405020304" pitchFamily="18" charset="0"/>
                  <a:sym typeface="方正北魏楷书简体"/>
                </a:rPr>
                <a:t>Example 14</a:t>
              </a:r>
              <a:endParaRPr lang="zh-CN" altLang="en-US" b="1"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矩形 1"/>
              <p:cNvSpPr/>
              <p:nvPr/>
            </p:nvSpPr>
            <p:spPr>
              <a:xfrm>
                <a:off x="2256294" y="2190540"/>
                <a:ext cx="2903602" cy="471091"/>
              </a:xfrm>
              <a:prstGeom prst="rect">
                <a:avLst/>
              </a:prstGeom>
              <a:solidFill>
                <a:schemeClr val="bg1"/>
              </a:solidFill>
            </p:spPr>
            <p:txBody>
              <a:bodyPr wrap="square">
                <a:spAutoFit/>
              </a:bodyPr>
              <a:lstStyle/>
              <a:p>
                <a:r>
                  <a:rPr lang="zh-CN" altLang="en-US" sz="2400" b="1" dirty="0">
                    <a:solidFill>
                      <a:schemeClr val="tx1"/>
                    </a:solidFill>
                    <a:latin typeface="方正北魏楷书简体"/>
                    <a:ea typeface="方正北魏楷书简体"/>
                  </a:rPr>
                  <a:t>求</a:t>
                </a:r>
                <a14:m>
                  <m:oMath xmlns:m="http://schemas.openxmlformats.org/officeDocument/2006/math">
                    <m:r>
                      <a:rPr lang="en-US" altLang="zh-CN" sz="2400" b="1" i="1" smtClean="0">
                        <a:solidFill>
                          <a:schemeClr val="tx1"/>
                        </a:solidFill>
                        <a:latin typeface="Cambria Math" panose="02040503050406030204" pitchFamily="18" charset="0"/>
                        <a:ea typeface="方正北魏楷书简体"/>
                      </a:rPr>
                      <m:t>𝒚</m:t>
                    </m:r>
                    <m:r>
                      <a:rPr lang="en-US" altLang="zh-CN" sz="2400" b="1" i="1" smtClean="0">
                        <a:solidFill>
                          <a:schemeClr val="tx1"/>
                        </a:solidFill>
                        <a:latin typeface="Cambria Math" panose="02040503050406030204" pitchFamily="18" charset="0"/>
                        <a:ea typeface="方正北魏楷书简体"/>
                      </a:rPr>
                      <m:t>=</m:t>
                    </m:r>
                    <m:sSup>
                      <m:sSupPr>
                        <m:ctrlPr>
                          <a:rPr lang="en-US" altLang="zh-CN" sz="2400" b="1" i="1" smtClean="0">
                            <a:solidFill>
                              <a:schemeClr val="tx1"/>
                            </a:solidFill>
                            <a:latin typeface="Cambria Math" panose="02040503050406030204" pitchFamily="18" charset="0"/>
                            <a:ea typeface="方正北魏楷书简体"/>
                          </a:rPr>
                        </m:ctrlPr>
                      </m:sSupPr>
                      <m:e>
                        <m:r>
                          <a:rPr lang="en-US" altLang="zh-CN" sz="2400" b="1" i="1" smtClean="0">
                            <a:solidFill>
                              <a:schemeClr val="tx1"/>
                            </a:solidFill>
                            <a:latin typeface="Cambria Math" panose="02040503050406030204" pitchFamily="18" charset="0"/>
                            <a:ea typeface="方正北魏楷书简体"/>
                          </a:rPr>
                          <m:t>𝒙</m:t>
                        </m:r>
                      </m:e>
                      <m:sup>
                        <m:r>
                          <a:rPr lang="en-US" altLang="zh-CN" sz="2400" b="1" i="1" smtClean="0">
                            <a:solidFill>
                              <a:schemeClr val="tx1"/>
                            </a:solidFill>
                            <a:latin typeface="Cambria Math" panose="02040503050406030204" pitchFamily="18" charset="0"/>
                            <a:ea typeface="方正北魏楷书简体"/>
                          </a:rPr>
                          <m:t>𝒔𝒊𝒏𝒙</m:t>
                        </m:r>
                      </m:sup>
                    </m:sSup>
                  </m:oMath>
                </a14:m>
                <a:r>
                  <a:rPr lang="zh-CN" altLang="en-US" sz="2400" b="1" dirty="0">
                    <a:solidFill>
                      <a:schemeClr val="tx1"/>
                    </a:solidFill>
                    <a:latin typeface="方正北魏楷书简体"/>
                    <a:ea typeface="方正北魏楷书简体"/>
                  </a:rPr>
                  <a:t>的导数</a:t>
                </a:r>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2256294" y="2190540"/>
                <a:ext cx="2903602" cy="471091"/>
              </a:xfrm>
              <a:prstGeom prst="rect">
                <a:avLst/>
              </a:prstGeom>
              <a:blipFill rotWithShape="1">
                <a:blip r:embed="rId3"/>
                <a:stretch>
                  <a:fillRect l="-5" t="-90" r="18" b="73"/>
                </a:stretch>
              </a:blipFill>
            </p:spPr>
            <p:txBody>
              <a:bodyPr/>
              <a:lstStyle/>
              <a:p>
                <a:r>
                  <a:rPr lang="zh-CN" altLang="en-US">
                    <a:noFill/>
                  </a:rPr>
                  <a:t> </a:t>
                </a:r>
              </a:p>
            </p:txBody>
          </p:sp>
        </mc:Fallback>
      </mc:AlternateContent>
      <p:sp>
        <p:nvSpPr>
          <p:cNvPr id="19" name="矩形 18"/>
          <p:cNvSpPr/>
          <p:nvPr/>
        </p:nvSpPr>
        <p:spPr>
          <a:xfrm>
            <a:off x="778820" y="2884450"/>
            <a:ext cx="3587842" cy="461665"/>
          </a:xfrm>
          <a:prstGeom prst="rect">
            <a:avLst/>
          </a:prstGeom>
        </p:spPr>
        <p:txBody>
          <a:bodyPr wrap="none">
            <a:spAutoFit/>
          </a:bodyPr>
          <a:lstStyle/>
          <a:p>
            <a:r>
              <a:rPr lang="zh-CN" altLang="en-US" sz="2400" b="1" dirty="0">
                <a:latin typeface="方正北魏楷书简体"/>
                <a:ea typeface="方正北魏楷书简体"/>
                <a:cs typeface="方正北魏楷书简体"/>
              </a:rPr>
              <a:t>等式两端同时取对数，得</a:t>
            </a:r>
            <a:endParaRPr lang="zh-CN" altLang="en-US" sz="2400" dirty="0"/>
          </a:p>
        </p:txBody>
      </p:sp>
      <mc:AlternateContent xmlns:mc="http://schemas.openxmlformats.org/markup-compatibility/2006" xmlns:a14="http://schemas.microsoft.com/office/drawing/2010/main">
        <mc:Choice Requires="a14">
          <p:sp>
            <p:nvSpPr>
              <p:cNvPr id="3" name="矩形 2"/>
              <p:cNvSpPr/>
              <p:nvPr/>
            </p:nvSpPr>
            <p:spPr>
              <a:xfrm>
                <a:off x="4299042" y="2827335"/>
                <a:ext cx="23689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tx1"/>
                          </a:solidFill>
                          <a:latin typeface="Cambria Math" panose="02040503050406030204" pitchFamily="18" charset="0"/>
                          <a:ea typeface="方正北魏楷书简体"/>
                        </a:rPr>
                        <m:t>𝒍𝒏</m:t>
                      </m:r>
                      <m:r>
                        <a:rPr lang="en-US" altLang="zh-CN" sz="2400" b="1" i="1">
                          <a:solidFill>
                            <a:schemeClr val="tx1"/>
                          </a:solidFill>
                          <a:latin typeface="Cambria Math" panose="02040503050406030204" pitchFamily="18" charset="0"/>
                          <a:ea typeface="方正北魏楷书简体"/>
                        </a:rPr>
                        <m:t>𝒚</m:t>
                      </m:r>
                      <m:r>
                        <a:rPr lang="en-US" altLang="zh-CN" sz="2400" b="1" i="1">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𝒔𝒊𝒏𝒙</m:t>
                      </m:r>
                      <m:r>
                        <a:rPr lang="en-US" altLang="zh-CN" sz="2400" b="1" i="1" smtClean="0">
                          <a:solidFill>
                            <a:schemeClr val="tx1"/>
                          </a:solidFill>
                          <a:latin typeface="Cambria Math" panose="02040503050406030204" pitchFamily="18" charset="0"/>
                          <a:ea typeface="方正北魏楷书简体"/>
                        </a:rPr>
                        <m:t> </m:t>
                      </m:r>
                      <m:r>
                        <a:rPr lang="en-US" altLang="zh-CN" sz="2400" b="1" i="1" smtClean="0">
                          <a:solidFill>
                            <a:schemeClr val="tx1"/>
                          </a:solidFill>
                          <a:latin typeface="Cambria Math" panose="02040503050406030204" pitchFamily="18" charset="0"/>
                          <a:ea typeface="方正北魏楷书简体"/>
                        </a:rPr>
                        <m:t>𝒍𝒏𝒙</m:t>
                      </m:r>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4299042" y="2827335"/>
                <a:ext cx="2368982" cy="461665"/>
              </a:xfrm>
              <a:prstGeom prst="rect">
                <a:avLst/>
              </a:prstGeom>
              <a:blipFill rotWithShape="1">
                <a:blip r:embed="rId4"/>
                <a:stretch>
                  <a:fillRect l="-4" t="-68" r="22" b="73"/>
                </a:stretch>
              </a:blipFill>
            </p:spPr>
            <p:txBody>
              <a:bodyPr/>
              <a:lstStyle/>
              <a:p>
                <a:r>
                  <a:rPr lang="zh-CN" altLang="en-US">
                    <a:noFill/>
                  </a:rPr>
                  <a:t> </a:t>
                </a:r>
              </a:p>
            </p:txBody>
          </p:sp>
        </mc:Fallback>
      </mc:AlternateContent>
      <p:sp>
        <p:nvSpPr>
          <p:cNvPr id="24" name="矩形 23"/>
          <p:cNvSpPr/>
          <p:nvPr/>
        </p:nvSpPr>
        <p:spPr>
          <a:xfrm>
            <a:off x="771994" y="3445966"/>
            <a:ext cx="3738524" cy="461665"/>
          </a:xfrm>
          <a:prstGeom prst="rect">
            <a:avLst/>
          </a:prstGeom>
        </p:spPr>
        <p:txBody>
          <a:bodyPr wrap="none">
            <a:spAutoFit/>
          </a:bodyPr>
          <a:lstStyle/>
          <a:p>
            <a:r>
              <a:rPr lang="zh-CN" altLang="en-US" sz="2400" b="1" dirty="0">
                <a:latin typeface="方正北魏楷书简体"/>
                <a:ea typeface="方正北魏楷书简体"/>
                <a:cs typeface="方正北魏楷书简体"/>
              </a:rPr>
              <a:t>等式两端同时对</a:t>
            </a:r>
            <a:r>
              <a:rPr lang="en-US" altLang="zh-CN" sz="2400" b="1" dirty="0">
                <a:latin typeface="方正北魏楷书简体"/>
                <a:ea typeface="方正北魏楷书简体"/>
                <a:cs typeface="方正北魏楷书简体"/>
              </a:rPr>
              <a:t>x</a:t>
            </a:r>
            <a:r>
              <a:rPr lang="zh-CN" altLang="en-US" sz="2400" b="1" dirty="0">
                <a:latin typeface="方正北魏楷书简体"/>
                <a:ea typeface="方正北魏楷书简体"/>
                <a:cs typeface="方正北魏楷书简体"/>
              </a:rPr>
              <a:t>求导，得</a:t>
            </a:r>
            <a:endParaRPr lang="zh-CN" altLang="en-US" sz="2400" dirty="0"/>
          </a:p>
        </p:txBody>
      </p:sp>
      <mc:AlternateContent xmlns:mc="http://schemas.openxmlformats.org/markup-compatibility/2006" xmlns:a14="http://schemas.microsoft.com/office/drawing/2010/main">
        <mc:Choice Requires="a14">
          <p:sp>
            <p:nvSpPr>
              <p:cNvPr id="29" name="矩形 28"/>
              <p:cNvSpPr/>
              <p:nvPr/>
            </p:nvSpPr>
            <p:spPr>
              <a:xfrm>
                <a:off x="4342631" y="3300788"/>
                <a:ext cx="3823996" cy="8494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400" b="1" i="1" smtClean="0">
                              <a:solidFill>
                                <a:schemeClr val="tx1"/>
                              </a:solidFill>
                              <a:latin typeface="Cambria Math" panose="02040503050406030204" pitchFamily="18" charset="0"/>
                              <a:ea typeface="方正北魏楷书简体"/>
                            </a:rPr>
                          </m:ctrlPr>
                        </m:fPr>
                        <m:num>
                          <m:r>
                            <a:rPr lang="en-US" altLang="zh-CN" sz="2400" b="1" i="1" smtClean="0">
                              <a:solidFill>
                                <a:schemeClr val="tx1"/>
                              </a:solidFill>
                              <a:latin typeface="Cambria Math" panose="02040503050406030204" pitchFamily="18" charset="0"/>
                              <a:ea typeface="方正北魏楷书简体"/>
                            </a:rPr>
                            <m:t>𝟏</m:t>
                          </m:r>
                        </m:num>
                        <m:den>
                          <m:r>
                            <a:rPr lang="en-US" altLang="zh-CN" sz="2400" b="1" i="1" smtClean="0">
                              <a:solidFill>
                                <a:schemeClr val="tx1"/>
                              </a:solidFill>
                              <a:latin typeface="Cambria Math" panose="02040503050406030204" pitchFamily="18" charset="0"/>
                              <a:ea typeface="方正北魏楷书简体"/>
                            </a:rPr>
                            <m:t>𝒚</m:t>
                          </m:r>
                        </m:den>
                      </m:f>
                      <m:sSup>
                        <m:sSupPr>
                          <m:ctrlPr>
                            <a:rPr lang="en-US" altLang="zh-CN" sz="2400" b="1" i="1" smtClean="0">
                              <a:solidFill>
                                <a:schemeClr val="tx1"/>
                              </a:solidFill>
                              <a:latin typeface="Cambria Math" panose="02040503050406030204" pitchFamily="18" charset="0"/>
                              <a:ea typeface="方正北魏楷书简体"/>
                            </a:rPr>
                          </m:ctrlPr>
                        </m:sSupPr>
                        <m:e>
                          <m:r>
                            <a:rPr lang="en-US" altLang="zh-CN" sz="2400" b="1" i="1" smtClean="0">
                              <a:solidFill>
                                <a:schemeClr val="tx1"/>
                              </a:solidFill>
                              <a:latin typeface="Cambria Math" panose="02040503050406030204" pitchFamily="18" charset="0"/>
                              <a:ea typeface="方正北魏楷书简体"/>
                            </a:rPr>
                            <m:t>𝒚</m:t>
                          </m:r>
                        </m:e>
                        <m:sup>
                          <m:r>
                            <a:rPr lang="en-US" altLang="zh-CN" sz="2400" b="1" i="1" smtClean="0">
                              <a:solidFill>
                                <a:schemeClr val="tx1"/>
                              </a:solidFill>
                              <a:latin typeface="Cambria Math" panose="02040503050406030204" pitchFamily="18" charset="0"/>
                              <a:ea typeface="方正北魏楷书简体"/>
                            </a:rPr>
                            <m:t>′</m:t>
                          </m:r>
                        </m:sup>
                      </m:sSup>
                      <m:r>
                        <a:rPr lang="en-US" altLang="zh-CN" sz="2400" b="1" i="1">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𝒄𝒐𝒔𝒙</m:t>
                      </m:r>
                      <m:r>
                        <a:rPr lang="en-US" altLang="zh-CN" sz="2400" b="1" i="1" smtClean="0">
                          <a:solidFill>
                            <a:schemeClr val="tx1"/>
                          </a:solidFill>
                          <a:latin typeface="Cambria Math" panose="02040503050406030204" pitchFamily="18" charset="0"/>
                          <a:ea typeface="方正北魏楷书简体"/>
                        </a:rPr>
                        <m:t> </m:t>
                      </m:r>
                      <m:r>
                        <a:rPr lang="en-US" altLang="zh-CN" sz="2400" b="1" i="1" smtClean="0">
                          <a:solidFill>
                            <a:schemeClr val="tx1"/>
                          </a:solidFill>
                          <a:latin typeface="Cambria Math" panose="02040503050406030204" pitchFamily="18" charset="0"/>
                          <a:ea typeface="方正北魏楷书简体"/>
                        </a:rPr>
                        <m:t>𝒍𝒏𝒙</m:t>
                      </m:r>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𝒔𝒊𝒏𝒙</m:t>
                      </m:r>
                      <m:r>
                        <a:rPr lang="en-US" altLang="zh-CN" sz="2400" b="1" i="1" smtClean="0">
                          <a:solidFill>
                            <a:schemeClr val="tx1"/>
                          </a:solidFill>
                          <a:latin typeface="Cambria Math" panose="02040503050406030204" pitchFamily="18" charset="0"/>
                          <a:ea typeface="Cambria Math" panose="02040503050406030204" pitchFamily="18" charset="0"/>
                        </a:rPr>
                        <m:t>⋅</m:t>
                      </m:r>
                      <m:f>
                        <m:fPr>
                          <m:ctrlPr>
                            <a:rPr lang="en-US" altLang="zh-CN" sz="2400" b="1" i="1" smtClean="0">
                              <a:solidFill>
                                <a:schemeClr val="tx1"/>
                              </a:solidFill>
                              <a:latin typeface="Cambria Math" panose="02040503050406030204" pitchFamily="18" charset="0"/>
                              <a:ea typeface="方正北魏楷书简体"/>
                            </a:rPr>
                          </m:ctrlPr>
                        </m:fPr>
                        <m:num>
                          <m:r>
                            <a:rPr lang="en-US" altLang="zh-CN" sz="2400" b="1" i="1" smtClean="0">
                              <a:solidFill>
                                <a:schemeClr val="tx1"/>
                              </a:solidFill>
                              <a:latin typeface="Cambria Math" panose="02040503050406030204" pitchFamily="18" charset="0"/>
                              <a:ea typeface="方正北魏楷书简体"/>
                            </a:rPr>
                            <m:t>𝟏</m:t>
                          </m:r>
                        </m:num>
                        <m:den>
                          <m:r>
                            <a:rPr lang="en-US" altLang="zh-CN" sz="2400" b="1" i="1" smtClean="0">
                              <a:solidFill>
                                <a:schemeClr val="tx1"/>
                              </a:solidFill>
                              <a:latin typeface="Cambria Math" panose="02040503050406030204" pitchFamily="18" charset="0"/>
                              <a:ea typeface="方正北魏楷书简体"/>
                            </a:rPr>
                            <m:t>𝒙</m:t>
                          </m:r>
                        </m:den>
                      </m:f>
                    </m:oMath>
                  </m:oMathPara>
                </a14:m>
                <a:endParaRPr lang="zh-CN" altLang="en-US" sz="2400" dirty="0"/>
              </a:p>
            </p:txBody>
          </p:sp>
        </mc:Choice>
        <mc:Fallback xmlns="">
          <p:sp>
            <p:nvSpPr>
              <p:cNvPr id="29" name="矩形 28"/>
              <p:cNvSpPr>
                <a:spLocks noRot="1" noChangeAspect="1" noMove="1" noResize="1" noEditPoints="1" noAdjustHandles="1" noChangeArrowheads="1" noChangeShapeType="1" noTextEdit="1"/>
              </p:cNvSpPr>
              <p:nvPr/>
            </p:nvSpPr>
            <p:spPr>
              <a:xfrm>
                <a:off x="4342631" y="3300788"/>
                <a:ext cx="3823996" cy="849463"/>
              </a:xfrm>
              <a:prstGeom prst="rect">
                <a:avLst/>
              </a:prstGeom>
              <a:blipFill rotWithShape="1">
                <a:blip r:embed="rId5"/>
                <a:stretch>
                  <a:fillRect l="-13" t="-7" r="14" b="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2241510" y="4279508"/>
                <a:ext cx="4029180" cy="786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smtClean="0">
                              <a:solidFill>
                                <a:schemeClr val="tx1"/>
                              </a:solidFill>
                              <a:latin typeface="Cambria Math" panose="02040503050406030204" pitchFamily="18" charset="0"/>
                              <a:ea typeface="方正北魏楷书简体"/>
                            </a:rPr>
                          </m:ctrlPr>
                        </m:sSupPr>
                        <m:e>
                          <m:r>
                            <a:rPr lang="en-US" altLang="zh-CN" sz="2400" b="1" i="1" smtClean="0">
                              <a:solidFill>
                                <a:schemeClr val="tx1"/>
                              </a:solidFill>
                              <a:latin typeface="Cambria Math" panose="02040503050406030204" pitchFamily="18" charset="0"/>
                              <a:ea typeface="方正北魏楷书简体"/>
                            </a:rPr>
                            <m:t>𝒚</m:t>
                          </m:r>
                        </m:e>
                        <m:sup>
                          <m:r>
                            <a:rPr lang="en-US" altLang="zh-CN" sz="2400" b="1" i="1" smtClean="0">
                              <a:solidFill>
                                <a:schemeClr val="tx1"/>
                              </a:solidFill>
                              <a:latin typeface="Cambria Math" panose="02040503050406030204" pitchFamily="18" charset="0"/>
                              <a:ea typeface="方正北魏楷书简体"/>
                            </a:rPr>
                            <m:t>′</m:t>
                          </m:r>
                        </m:sup>
                      </m:sSup>
                      <m:r>
                        <a:rPr lang="en-US" altLang="zh-CN" sz="2400" b="1" i="1">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𝒚</m:t>
                      </m:r>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𝒄𝒐𝒔𝒙</m:t>
                      </m:r>
                      <m:r>
                        <a:rPr lang="en-US" altLang="zh-CN" sz="2400" b="1" i="1" smtClean="0">
                          <a:solidFill>
                            <a:schemeClr val="tx1"/>
                          </a:solidFill>
                          <a:latin typeface="Cambria Math" panose="02040503050406030204" pitchFamily="18" charset="0"/>
                          <a:ea typeface="方正北魏楷书简体"/>
                        </a:rPr>
                        <m:t> </m:t>
                      </m:r>
                      <m:r>
                        <a:rPr lang="en-US" altLang="zh-CN" sz="2400" b="1" i="1" smtClean="0">
                          <a:solidFill>
                            <a:schemeClr val="tx1"/>
                          </a:solidFill>
                          <a:latin typeface="Cambria Math" panose="02040503050406030204" pitchFamily="18" charset="0"/>
                          <a:ea typeface="方正北魏楷书简体"/>
                        </a:rPr>
                        <m:t>𝒍𝒏𝒙</m:t>
                      </m:r>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𝒔𝒊𝒏𝒙</m:t>
                      </m:r>
                      <m:r>
                        <a:rPr lang="en-US" altLang="zh-CN" sz="2400" b="1" i="1" smtClean="0">
                          <a:solidFill>
                            <a:schemeClr val="tx1"/>
                          </a:solidFill>
                          <a:latin typeface="Cambria Math" panose="02040503050406030204" pitchFamily="18" charset="0"/>
                          <a:ea typeface="Cambria Math" panose="02040503050406030204" pitchFamily="18" charset="0"/>
                        </a:rPr>
                        <m:t>⋅</m:t>
                      </m:r>
                      <m:f>
                        <m:fPr>
                          <m:ctrlPr>
                            <a:rPr lang="en-US" altLang="zh-CN" sz="2400" b="1" i="1" smtClean="0">
                              <a:solidFill>
                                <a:schemeClr val="tx1"/>
                              </a:solidFill>
                              <a:latin typeface="Cambria Math" panose="02040503050406030204" pitchFamily="18" charset="0"/>
                              <a:ea typeface="方正北魏楷书简体"/>
                            </a:rPr>
                          </m:ctrlPr>
                        </m:fPr>
                        <m:num>
                          <m:r>
                            <a:rPr lang="en-US" altLang="zh-CN" sz="2400" b="1" i="1" smtClean="0">
                              <a:solidFill>
                                <a:schemeClr val="tx1"/>
                              </a:solidFill>
                              <a:latin typeface="Cambria Math" panose="02040503050406030204" pitchFamily="18" charset="0"/>
                              <a:ea typeface="方正北魏楷书简体"/>
                            </a:rPr>
                            <m:t>𝟏</m:t>
                          </m:r>
                        </m:num>
                        <m:den>
                          <m:r>
                            <a:rPr lang="en-US" altLang="zh-CN" sz="2400" b="1" i="1" smtClean="0">
                              <a:solidFill>
                                <a:schemeClr val="tx1"/>
                              </a:solidFill>
                              <a:latin typeface="Cambria Math" panose="02040503050406030204" pitchFamily="18" charset="0"/>
                              <a:ea typeface="方正北魏楷书简体"/>
                            </a:rPr>
                            <m:t>𝒙</m:t>
                          </m:r>
                        </m:den>
                      </m:f>
                      <m:r>
                        <a:rPr lang="en-US" altLang="zh-CN" sz="2400" b="1" i="1" smtClean="0">
                          <a:solidFill>
                            <a:schemeClr val="tx1"/>
                          </a:solidFill>
                          <a:latin typeface="Cambria Math" panose="02040503050406030204" pitchFamily="18" charset="0"/>
                          <a:ea typeface="方正北魏楷书简体"/>
                        </a:rPr>
                        <m:t>)</m:t>
                      </m:r>
                    </m:oMath>
                  </m:oMathPara>
                </a14:m>
                <a:endParaRPr lang="zh-CN" altLang="en-US" sz="2400" dirty="0"/>
              </a:p>
            </p:txBody>
          </p:sp>
        </mc:Choice>
        <mc:Fallback xmlns="">
          <p:sp>
            <p:nvSpPr>
              <p:cNvPr id="30" name="矩形 29"/>
              <p:cNvSpPr>
                <a:spLocks noRot="1" noChangeAspect="1" noMove="1" noResize="1" noEditPoints="1" noAdjustHandles="1" noChangeArrowheads="1" noChangeShapeType="1" noTextEdit="1"/>
              </p:cNvSpPr>
              <p:nvPr/>
            </p:nvSpPr>
            <p:spPr>
              <a:xfrm>
                <a:off x="2241510" y="4279508"/>
                <a:ext cx="4029180" cy="786177"/>
              </a:xfrm>
              <a:prstGeom prst="rect">
                <a:avLst/>
              </a:prstGeom>
              <a:blipFill rotWithShape="1">
                <a:blip r:embed="rId6"/>
                <a:stretch>
                  <a:fillRect l="-15" t="-31" r="-219" b="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583783" y="5261633"/>
                <a:ext cx="4144083" cy="786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a:solidFill>
                            <a:schemeClr val="tx1"/>
                          </a:solidFill>
                          <a:latin typeface="Cambria Math" panose="02040503050406030204" pitchFamily="18" charset="0"/>
                          <a:ea typeface="方正北魏楷书简体"/>
                        </a:rPr>
                        <m:t>=</m:t>
                      </m:r>
                      <m:sSup>
                        <m:sSupPr>
                          <m:ctrlPr>
                            <a:rPr lang="en-US" altLang="zh-CN" sz="2400" b="1" i="1" smtClean="0">
                              <a:solidFill>
                                <a:schemeClr val="tx1"/>
                              </a:solidFill>
                              <a:latin typeface="Cambria Math" panose="02040503050406030204" pitchFamily="18" charset="0"/>
                              <a:ea typeface="方正北魏楷书简体"/>
                            </a:rPr>
                          </m:ctrlPr>
                        </m:sSupPr>
                        <m:e>
                          <m:r>
                            <a:rPr lang="en-US" altLang="zh-CN" sz="2400" b="1" i="1" smtClean="0">
                              <a:solidFill>
                                <a:schemeClr val="tx1"/>
                              </a:solidFill>
                              <a:latin typeface="Cambria Math" panose="02040503050406030204" pitchFamily="18" charset="0"/>
                              <a:ea typeface="方正北魏楷书简体"/>
                            </a:rPr>
                            <m:t>𝒙</m:t>
                          </m:r>
                        </m:e>
                        <m:sup>
                          <m:r>
                            <a:rPr lang="en-US" altLang="zh-CN" sz="2400" b="1" i="1" smtClean="0">
                              <a:solidFill>
                                <a:schemeClr val="tx1"/>
                              </a:solidFill>
                              <a:latin typeface="Cambria Math" panose="02040503050406030204" pitchFamily="18" charset="0"/>
                              <a:ea typeface="方正北魏楷书简体"/>
                            </a:rPr>
                            <m:t>𝒔𝒊𝒏𝒙</m:t>
                          </m:r>
                        </m:sup>
                      </m:sSup>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𝒄𝒐𝒔𝒙</m:t>
                      </m:r>
                      <m:r>
                        <a:rPr lang="en-US" altLang="zh-CN" sz="2400" b="1" i="1" smtClean="0">
                          <a:solidFill>
                            <a:schemeClr val="tx1"/>
                          </a:solidFill>
                          <a:latin typeface="Cambria Math" panose="02040503050406030204" pitchFamily="18" charset="0"/>
                          <a:ea typeface="方正北魏楷书简体"/>
                        </a:rPr>
                        <m:t> </m:t>
                      </m:r>
                      <m:r>
                        <a:rPr lang="en-US" altLang="zh-CN" sz="2400" b="1" i="1" smtClean="0">
                          <a:solidFill>
                            <a:schemeClr val="tx1"/>
                          </a:solidFill>
                          <a:latin typeface="Cambria Math" panose="02040503050406030204" pitchFamily="18" charset="0"/>
                          <a:ea typeface="方正北魏楷书简体"/>
                        </a:rPr>
                        <m:t>𝒍𝒏𝒙</m:t>
                      </m:r>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𝒔𝒊𝒏𝒙</m:t>
                      </m:r>
                      <m:r>
                        <a:rPr lang="en-US" altLang="zh-CN" sz="2400" b="1" i="1" smtClean="0">
                          <a:solidFill>
                            <a:schemeClr val="tx1"/>
                          </a:solidFill>
                          <a:latin typeface="Cambria Math" panose="02040503050406030204" pitchFamily="18" charset="0"/>
                          <a:ea typeface="Cambria Math" panose="02040503050406030204" pitchFamily="18" charset="0"/>
                        </a:rPr>
                        <m:t>⋅</m:t>
                      </m:r>
                      <m:f>
                        <m:fPr>
                          <m:ctrlPr>
                            <a:rPr lang="en-US" altLang="zh-CN" sz="2400" b="1" i="1" smtClean="0">
                              <a:solidFill>
                                <a:schemeClr val="tx1"/>
                              </a:solidFill>
                              <a:latin typeface="Cambria Math" panose="02040503050406030204" pitchFamily="18" charset="0"/>
                              <a:ea typeface="方正北魏楷书简体"/>
                            </a:rPr>
                          </m:ctrlPr>
                        </m:fPr>
                        <m:num>
                          <m:r>
                            <a:rPr lang="en-US" altLang="zh-CN" sz="2400" b="1" i="1" smtClean="0">
                              <a:solidFill>
                                <a:schemeClr val="tx1"/>
                              </a:solidFill>
                              <a:latin typeface="Cambria Math" panose="02040503050406030204" pitchFamily="18" charset="0"/>
                              <a:ea typeface="方正北魏楷书简体"/>
                            </a:rPr>
                            <m:t>𝟏</m:t>
                          </m:r>
                        </m:num>
                        <m:den>
                          <m:r>
                            <a:rPr lang="en-US" altLang="zh-CN" sz="2400" b="1" i="1" smtClean="0">
                              <a:solidFill>
                                <a:schemeClr val="tx1"/>
                              </a:solidFill>
                              <a:latin typeface="Cambria Math" panose="02040503050406030204" pitchFamily="18" charset="0"/>
                              <a:ea typeface="方正北魏楷书简体"/>
                            </a:rPr>
                            <m:t>𝒙</m:t>
                          </m:r>
                        </m:den>
                      </m:f>
                      <m:r>
                        <a:rPr lang="en-US" altLang="zh-CN" sz="2400" b="1" i="1" smtClean="0">
                          <a:solidFill>
                            <a:schemeClr val="tx1"/>
                          </a:solidFill>
                          <a:latin typeface="Cambria Math" panose="02040503050406030204" pitchFamily="18" charset="0"/>
                          <a:ea typeface="方正北魏楷书简体"/>
                        </a:rPr>
                        <m:t>)</m:t>
                      </m:r>
                    </m:oMath>
                  </m:oMathPara>
                </a14:m>
                <a:endParaRPr lang="zh-CN" altLang="en-US" sz="2400" dirty="0"/>
              </a:p>
            </p:txBody>
          </p:sp>
        </mc:Choice>
        <mc:Fallback xmlns="">
          <p:sp>
            <p:nvSpPr>
              <p:cNvPr id="31" name="矩形 30"/>
              <p:cNvSpPr>
                <a:spLocks noRot="1" noChangeAspect="1" noMove="1" noResize="1" noEditPoints="1" noAdjustHandles="1" noChangeArrowheads="1" noChangeShapeType="1" noTextEdit="1"/>
              </p:cNvSpPr>
              <p:nvPr/>
            </p:nvSpPr>
            <p:spPr>
              <a:xfrm>
                <a:off x="2583783" y="5261633"/>
                <a:ext cx="4144083" cy="786177"/>
              </a:xfrm>
              <a:prstGeom prst="rect">
                <a:avLst/>
              </a:prstGeom>
              <a:blipFill rotWithShape="1">
                <a:blip r:embed="rId7"/>
                <a:stretch>
                  <a:fillRect l="-15" t="-3" r="-183" b="9"/>
                </a:stretch>
              </a:blipFill>
            </p:spPr>
            <p:txBody>
              <a:bodyPr/>
              <a:lstStyle/>
              <a:p>
                <a:r>
                  <a:rPr lang="zh-CN" altLang="en-US">
                    <a:noFill/>
                  </a:rPr>
                  <a:t> </a:t>
                </a:r>
              </a:p>
            </p:txBody>
          </p:sp>
        </mc:Fallback>
      </mc:AlternateContent>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1246493"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sym typeface="方正北魏楷书简体"/>
              </a:rPr>
              <a:t>对数求导法</a:t>
            </a:r>
            <a:endParaRPr dirty="0"/>
          </a:p>
        </p:txBody>
      </p:sp>
      <mc:AlternateContent xmlns:mc="http://schemas.openxmlformats.org/markup-compatibility/2006" xmlns:a14="http://schemas.microsoft.com/office/drawing/2010/main">
        <mc:Choice Requires="a14">
          <p:sp>
            <p:nvSpPr>
              <p:cNvPr id="10" name="矩形 28"/>
              <p:cNvSpPr txBox="1"/>
              <p:nvPr/>
            </p:nvSpPr>
            <p:spPr>
              <a:xfrm>
                <a:off x="711192" y="1479830"/>
                <a:ext cx="10558979" cy="461665"/>
              </a:xfrm>
              <a:prstGeom prst="rect">
                <a:avLst/>
              </a:prstGeom>
              <a:ln w="12700">
                <a:miter lim="400000"/>
              </a:ln>
            </p:spPr>
            <p:txBody>
              <a:bodyPr wrap="none" lIns="45719" rIns="45719">
                <a:spAutoFit/>
              </a:bodyPr>
              <a:lstStyle/>
              <a:p>
                <a:pPr marL="285750" indent="-285750">
                  <a:buFont typeface="Wingdings" panose="05000000000000000000" pitchFamily="2" charset="2"/>
                  <a:buChar char="n"/>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sz="2400" b="1" dirty="0">
                    <a:solidFill>
                      <a:srgbClr val="FF0000"/>
                    </a:solidFill>
                    <a:latin typeface="方正北魏楷书简体"/>
                    <a:ea typeface="方正北魏楷书简体"/>
                    <a:cs typeface="方正北魏楷书简体"/>
                  </a:rPr>
                  <a:t>适用于多个式子乘除开方或者</a:t>
                </a:r>
                <a14:m>
                  <m:oMath xmlns:m="http://schemas.openxmlformats.org/officeDocument/2006/math">
                    <m:sSup>
                      <m:sSupPr>
                        <m:ctrlPr>
                          <a:rPr lang="en-US" altLang="zh-CN" sz="2400" b="1" i="1" smtClean="0">
                            <a:solidFill>
                              <a:srgbClr val="FF0000"/>
                            </a:solidFill>
                            <a:latin typeface="Cambria Math" panose="02040503050406030204" pitchFamily="18" charset="0"/>
                            <a:ea typeface="方正北魏楷书简体"/>
                            <a:cs typeface="方正北魏楷书简体"/>
                          </a:rPr>
                        </m:ctrlPr>
                      </m:sSupPr>
                      <m:e>
                        <m:r>
                          <a:rPr lang="en-US" altLang="zh-CN" sz="2400" b="1" i="1" smtClean="0">
                            <a:solidFill>
                              <a:srgbClr val="FF0000"/>
                            </a:solidFill>
                            <a:latin typeface="Cambria Math" panose="02040503050406030204" pitchFamily="18" charset="0"/>
                            <a:ea typeface="方正北魏楷书简体"/>
                            <a:cs typeface="方正北魏楷书简体"/>
                          </a:rPr>
                          <m:t>𝒖</m:t>
                        </m:r>
                      </m:e>
                      <m:sup>
                        <m:r>
                          <a:rPr lang="en-US" altLang="zh-CN" sz="2400" b="1" i="1" smtClean="0">
                            <a:solidFill>
                              <a:srgbClr val="FF0000"/>
                            </a:solidFill>
                            <a:latin typeface="Cambria Math" panose="02040503050406030204" pitchFamily="18" charset="0"/>
                            <a:ea typeface="方正北魏楷书简体"/>
                            <a:cs typeface="方正北魏楷书简体"/>
                          </a:rPr>
                          <m:t>𝒗</m:t>
                        </m:r>
                      </m:sup>
                    </m:sSup>
                  </m:oMath>
                </a14:m>
                <a:r>
                  <a:rPr lang="zh-CN" altLang="en-US" sz="2400" b="1" dirty="0">
                    <a:solidFill>
                      <a:srgbClr val="FF0000"/>
                    </a:solidFill>
                    <a:latin typeface="方正北魏楷书简体"/>
                    <a:ea typeface="方正北魏楷书简体"/>
                    <a:cs typeface="方正北魏楷书简体"/>
                  </a:rPr>
                  <a:t>型，两边同时取对数后再对新的隐函数求导</a:t>
                </a:r>
                <a:endParaRPr sz="2400" b="1" dirty="0">
                  <a:solidFill>
                    <a:srgbClr val="FF0000"/>
                  </a:solidFill>
                  <a:latin typeface="方正北魏楷书简体"/>
                  <a:ea typeface="方正北魏楷书简体"/>
                  <a:cs typeface="方正北魏楷书简体"/>
                </a:endParaRPr>
              </a:p>
            </p:txBody>
          </p:sp>
        </mc:Choice>
        <mc:Fallback xmlns="">
          <p:sp>
            <p:nvSpPr>
              <p:cNvPr id="10" name="矩形 28"/>
              <p:cNvSpPr txBox="1">
                <a:spLocks noRot="1" noChangeAspect="1" noMove="1" noResize="1" noEditPoints="1" noAdjustHandles="1" noChangeArrowheads="1" noChangeShapeType="1" noTextEdit="1"/>
              </p:cNvSpPr>
              <p:nvPr/>
            </p:nvSpPr>
            <p:spPr>
              <a:xfrm>
                <a:off x="711192" y="1479830"/>
                <a:ext cx="10558979" cy="461665"/>
              </a:xfrm>
              <a:prstGeom prst="rect">
                <a:avLst/>
              </a:prstGeom>
              <a:blipFill rotWithShape="1">
                <a:blip r:embed="rId2"/>
                <a:stretch>
                  <a:fillRect l="-6" t="-61" r="-570" b="65"/>
                </a:stretch>
              </a:blipFill>
              <a:ln w="12700">
                <a:miter lim="400000"/>
              </a:ln>
            </p:spPr>
            <p:txBody>
              <a:bodyPr/>
              <a:lstStyle/>
              <a:p>
                <a:r>
                  <a:rPr lang="zh-CN" altLang="en-US">
                    <a:noFill/>
                  </a:rPr>
                  <a:t> </a:t>
                </a:r>
              </a:p>
            </p:txBody>
          </p:sp>
        </mc:Fallback>
      </mc:AlternateContent>
      <p:grpSp>
        <p:nvGrpSpPr>
          <p:cNvPr id="32" name="组合 31"/>
          <p:cNvGrpSpPr/>
          <p:nvPr/>
        </p:nvGrpSpPr>
        <p:grpSpPr>
          <a:xfrm>
            <a:off x="704024" y="2296279"/>
            <a:ext cx="1363902" cy="463045"/>
            <a:chOff x="909132" y="2744794"/>
            <a:chExt cx="1363902" cy="444502"/>
          </a:xfrm>
        </p:grpSpPr>
        <p:sp>
          <p:nvSpPr>
            <p:cNvPr id="33" name="Rectangle 5"/>
            <p:cNvSpPr/>
            <p:nvPr/>
          </p:nvSpPr>
          <p:spPr>
            <a:xfrm>
              <a:off x="909132" y="2744794"/>
              <a:ext cx="1344626" cy="444502"/>
            </a:xfrm>
            <a:prstGeom prst="rect">
              <a:avLst/>
            </a:prstGeom>
            <a:solidFill>
              <a:srgbClr val="FC611F"/>
            </a:solidFill>
            <a:ln w="12700" cap="flat">
              <a:noFill/>
              <a:miter lim="400000"/>
            </a:ln>
            <a:effectLst/>
          </p:spPr>
          <p:txBody>
            <a:bodyPr wrap="square" lIns="45719" tIns="45719" rIns="45719" bIns="45719" numCol="1" anchor="t">
              <a:noAutofit/>
            </a:bodyPr>
            <a:lstStyle/>
            <a:p>
              <a:endParaRPr/>
            </a:p>
          </p:txBody>
        </p:sp>
        <p:sp>
          <p:nvSpPr>
            <p:cNvPr id="34" name="矩形 33"/>
            <p:cNvSpPr/>
            <p:nvPr/>
          </p:nvSpPr>
          <p:spPr>
            <a:xfrm>
              <a:off x="927794" y="2782379"/>
              <a:ext cx="1345240" cy="369332"/>
            </a:xfrm>
            <a:prstGeom prst="rect">
              <a:avLst/>
            </a:prstGeom>
          </p:spPr>
          <p:txBody>
            <a:bodyPr wrap="none">
              <a:spAutoFit/>
            </a:bodyPr>
            <a:lstStyle/>
            <a:p>
              <a:r>
                <a:rPr lang="en-US" altLang="zh-CN" b="1" dirty="0">
                  <a:latin typeface="Times New Roman" panose="02020603050405020304" pitchFamily="18" charset="0"/>
                  <a:ea typeface="方正北魏楷书简体"/>
                  <a:cs typeface="Times New Roman" panose="02020603050405020304" pitchFamily="18" charset="0"/>
                  <a:sym typeface="方正北魏楷书简体"/>
                </a:rPr>
                <a:t>Example 15</a:t>
              </a:r>
              <a:endParaRPr lang="zh-CN" altLang="en-US" b="1"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35" name="矩形 34"/>
              <p:cNvSpPr/>
              <p:nvPr/>
            </p:nvSpPr>
            <p:spPr>
              <a:xfrm>
                <a:off x="2393159" y="2190845"/>
                <a:ext cx="4525127" cy="539571"/>
              </a:xfrm>
              <a:prstGeom prst="rect">
                <a:avLst/>
              </a:prstGeom>
              <a:solidFill>
                <a:schemeClr val="bg1"/>
              </a:solidFill>
            </p:spPr>
            <p:txBody>
              <a:bodyPr wrap="square">
                <a:spAutoFit/>
              </a:bodyPr>
              <a:lstStyle/>
              <a:p>
                <a:r>
                  <a:rPr lang="zh-CN" altLang="en-US" sz="2400" b="1" dirty="0">
                    <a:solidFill>
                      <a:schemeClr val="tx1"/>
                    </a:solidFill>
                    <a:latin typeface="方正北魏楷书简体"/>
                    <a:ea typeface="方正北魏楷书简体"/>
                  </a:rPr>
                  <a:t>求</a:t>
                </a:r>
                <a14:m>
                  <m:oMath xmlns:m="http://schemas.openxmlformats.org/officeDocument/2006/math">
                    <m:r>
                      <a:rPr lang="en-US" altLang="zh-CN" sz="2400" b="1" i="1" smtClean="0">
                        <a:solidFill>
                          <a:schemeClr val="tx1"/>
                        </a:solidFill>
                        <a:latin typeface="Cambria Math" panose="02040503050406030204" pitchFamily="18" charset="0"/>
                        <a:ea typeface="方正北魏楷书简体"/>
                      </a:rPr>
                      <m:t>𝒚</m:t>
                    </m:r>
                    <m:r>
                      <a:rPr lang="en-US" altLang="zh-CN" sz="2400" b="1" i="1" smtClean="0">
                        <a:solidFill>
                          <a:schemeClr val="tx1"/>
                        </a:solidFill>
                        <a:latin typeface="Cambria Math" panose="02040503050406030204" pitchFamily="18" charset="0"/>
                        <a:ea typeface="方正北魏楷书简体"/>
                      </a:rPr>
                      <m:t>=</m:t>
                    </m:r>
                    <m:rad>
                      <m:radPr>
                        <m:ctrlPr>
                          <a:rPr lang="en-US" altLang="zh-CN" sz="2400" b="1" i="1" smtClean="0">
                            <a:solidFill>
                              <a:schemeClr val="tx1"/>
                            </a:solidFill>
                            <a:latin typeface="Cambria Math" panose="02040503050406030204" pitchFamily="18" charset="0"/>
                            <a:ea typeface="方正北魏楷书简体"/>
                          </a:rPr>
                        </m:ctrlPr>
                      </m:radPr>
                      <m:deg>
                        <m:r>
                          <a:rPr lang="en-US" altLang="zh-CN" sz="2400" b="1" i="1" smtClean="0">
                            <a:solidFill>
                              <a:schemeClr val="tx1"/>
                            </a:solidFill>
                            <a:latin typeface="Cambria Math" panose="02040503050406030204" pitchFamily="18" charset="0"/>
                            <a:ea typeface="方正北魏楷书简体"/>
                          </a:rPr>
                          <m:t>𝟑</m:t>
                        </m:r>
                      </m:deg>
                      <m:e>
                        <m:d>
                          <m:dPr>
                            <m:ctrlPr>
                              <a:rPr lang="en-US" altLang="zh-CN" sz="2400" b="1" i="1" smtClean="0">
                                <a:solidFill>
                                  <a:schemeClr val="tx1"/>
                                </a:solidFill>
                                <a:latin typeface="Cambria Math" panose="02040503050406030204" pitchFamily="18" charset="0"/>
                                <a:ea typeface="方正北魏楷书简体"/>
                              </a:rPr>
                            </m:ctrlPr>
                          </m:dPr>
                          <m:e>
                            <m:sSup>
                              <m:sSupPr>
                                <m:ctrlPr>
                                  <a:rPr lang="en-US" altLang="zh-CN" sz="2400" b="1" i="1" smtClean="0">
                                    <a:solidFill>
                                      <a:schemeClr val="tx1"/>
                                    </a:solidFill>
                                    <a:latin typeface="Cambria Math" panose="02040503050406030204" pitchFamily="18" charset="0"/>
                                    <a:ea typeface="方正北魏楷书简体"/>
                                  </a:rPr>
                                </m:ctrlPr>
                              </m:sSupPr>
                              <m:e>
                                <m:r>
                                  <a:rPr lang="en-US" altLang="zh-CN" sz="2400" b="1" i="1" smtClean="0">
                                    <a:solidFill>
                                      <a:schemeClr val="tx1"/>
                                    </a:solidFill>
                                    <a:latin typeface="Cambria Math" panose="02040503050406030204" pitchFamily="18" charset="0"/>
                                    <a:ea typeface="方正北魏楷书简体"/>
                                  </a:rPr>
                                  <m:t>𝒙</m:t>
                                </m:r>
                              </m:e>
                              <m:sup>
                                <m:r>
                                  <a:rPr lang="en-US" altLang="zh-CN" sz="2400" b="1" i="1" smtClean="0">
                                    <a:solidFill>
                                      <a:schemeClr val="tx1"/>
                                    </a:solidFill>
                                    <a:latin typeface="Cambria Math" panose="02040503050406030204" pitchFamily="18" charset="0"/>
                                    <a:ea typeface="方正北魏楷书简体"/>
                                  </a:rPr>
                                  <m:t>𝟐</m:t>
                                </m:r>
                              </m:sup>
                            </m:sSup>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𝟏</m:t>
                            </m:r>
                          </m:e>
                        </m:d>
                        <m:d>
                          <m:dPr>
                            <m:ctrlPr>
                              <a:rPr lang="en-US" altLang="zh-CN" sz="2400" b="1" i="1" smtClean="0">
                                <a:solidFill>
                                  <a:schemeClr val="tx1"/>
                                </a:solidFill>
                                <a:latin typeface="Cambria Math" panose="02040503050406030204" pitchFamily="18" charset="0"/>
                                <a:ea typeface="方正北魏楷书简体"/>
                              </a:rPr>
                            </m:ctrlPr>
                          </m:dPr>
                          <m:e>
                            <m:r>
                              <a:rPr lang="en-US" altLang="zh-CN" sz="2400" b="1" i="1" smtClean="0">
                                <a:solidFill>
                                  <a:schemeClr val="tx1"/>
                                </a:solidFill>
                                <a:latin typeface="Cambria Math" panose="02040503050406030204" pitchFamily="18" charset="0"/>
                                <a:ea typeface="方正北魏楷书简体"/>
                              </a:rPr>
                              <m:t>𝟐</m:t>
                            </m:r>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𝒙</m:t>
                            </m:r>
                          </m:e>
                        </m:d>
                      </m:e>
                    </m:rad>
                  </m:oMath>
                </a14:m>
                <a:r>
                  <a:rPr lang="zh-CN" altLang="en-US" sz="2400" b="1" dirty="0">
                    <a:solidFill>
                      <a:schemeClr val="tx1"/>
                    </a:solidFill>
                    <a:latin typeface="方正北魏楷书简体"/>
                    <a:ea typeface="方正北魏楷书简体"/>
                  </a:rPr>
                  <a:t>的导数</a:t>
                </a:r>
                <a:endParaRPr lang="zh-CN" altLang="en-US" sz="2400" dirty="0"/>
              </a:p>
            </p:txBody>
          </p:sp>
        </mc:Choice>
        <mc:Fallback xmlns="">
          <p:sp>
            <p:nvSpPr>
              <p:cNvPr id="35" name="矩形 34"/>
              <p:cNvSpPr>
                <a:spLocks noRot="1" noChangeAspect="1" noMove="1" noResize="1" noEditPoints="1" noAdjustHandles="1" noChangeArrowheads="1" noChangeShapeType="1" noTextEdit="1"/>
              </p:cNvSpPr>
              <p:nvPr/>
            </p:nvSpPr>
            <p:spPr>
              <a:xfrm>
                <a:off x="2393159" y="2190845"/>
                <a:ext cx="4525127" cy="539571"/>
              </a:xfrm>
              <a:prstGeom prst="rect">
                <a:avLst/>
              </a:prstGeom>
              <a:blipFill rotWithShape="1">
                <a:blip r:embed="rId3"/>
                <a:stretch>
                  <a:fillRect l="-11" t="-18" r="13" b="-45325"/>
                </a:stretch>
              </a:blipFill>
            </p:spPr>
            <p:txBody>
              <a:bodyPr/>
              <a:lstStyle/>
              <a:p>
                <a:r>
                  <a:rPr lang="zh-CN" altLang="en-US">
                    <a:noFill/>
                  </a:rPr>
                  <a:t> </a:t>
                </a:r>
              </a:p>
            </p:txBody>
          </p:sp>
        </mc:Fallback>
      </mc:AlternateContent>
      <p:sp>
        <p:nvSpPr>
          <p:cNvPr id="36" name="矩形 35"/>
          <p:cNvSpPr/>
          <p:nvPr/>
        </p:nvSpPr>
        <p:spPr>
          <a:xfrm>
            <a:off x="697198" y="3026837"/>
            <a:ext cx="3587842" cy="461665"/>
          </a:xfrm>
          <a:prstGeom prst="rect">
            <a:avLst/>
          </a:prstGeom>
        </p:spPr>
        <p:txBody>
          <a:bodyPr wrap="none">
            <a:spAutoFit/>
          </a:bodyPr>
          <a:lstStyle/>
          <a:p>
            <a:r>
              <a:rPr lang="zh-CN" altLang="en-US" sz="2400" b="1" dirty="0">
                <a:latin typeface="方正北魏楷书简体"/>
                <a:ea typeface="方正北魏楷书简体"/>
                <a:cs typeface="方正北魏楷书简体"/>
              </a:rPr>
              <a:t>等式两端同时取对数，得</a:t>
            </a:r>
            <a:endParaRPr lang="zh-CN" altLang="en-US" sz="2400" dirty="0"/>
          </a:p>
        </p:txBody>
      </p:sp>
      <mc:AlternateContent xmlns:mc="http://schemas.openxmlformats.org/markup-compatibility/2006" xmlns:a14="http://schemas.microsoft.com/office/drawing/2010/main">
        <mc:Choice Requires="a14">
          <p:sp>
            <p:nvSpPr>
              <p:cNvPr id="37" name="矩形 36"/>
              <p:cNvSpPr/>
              <p:nvPr/>
            </p:nvSpPr>
            <p:spPr>
              <a:xfrm>
                <a:off x="4160377" y="2826694"/>
                <a:ext cx="4748801" cy="7861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solidFill>
                            <a:schemeClr val="tx1"/>
                          </a:solidFill>
                          <a:latin typeface="Cambria Math" panose="02040503050406030204" pitchFamily="18" charset="0"/>
                          <a:ea typeface="方正北魏楷书简体"/>
                        </a:rPr>
                        <m:t>𝒍𝒏</m:t>
                      </m:r>
                      <m:r>
                        <a:rPr lang="en-US" altLang="zh-CN" sz="2400" b="1" i="1">
                          <a:solidFill>
                            <a:schemeClr val="tx1"/>
                          </a:solidFill>
                          <a:latin typeface="Cambria Math" panose="02040503050406030204" pitchFamily="18" charset="0"/>
                          <a:ea typeface="方正北魏楷书简体"/>
                        </a:rPr>
                        <m:t>𝒚</m:t>
                      </m:r>
                      <m:r>
                        <a:rPr lang="en-US" altLang="zh-CN" sz="2400" b="1" i="1">
                          <a:solidFill>
                            <a:schemeClr val="tx1"/>
                          </a:solidFill>
                          <a:latin typeface="Cambria Math" panose="02040503050406030204" pitchFamily="18" charset="0"/>
                          <a:ea typeface="方正北魏楷书简体"/>
                        </a:rPr>
                        <m:t>=</m:t>
                      </m:r>
                      <m:f>
                        <m:fPr>
                          <m:ctrlPr>
                            <a:rPr lang="en-US" altLang="zh-CN" sz="2400" b="1" i="1" smtClean="0">
                              <a:solidFill>
                                <a:schemeClr val="tx1"/>
                              </a:solidFill>
                              <a:latin typeface="Cambria Math" panose="02040503050406030204" pitchFamily="18" charset="0"/>
                              <a:ea typeface="方正北魏楷书简体"/>
                            </a:rPr>
                          </m:ctrlPr>
                        </m:fPr>
                        <m:num>
                          <m:r>
                            <a:rPr lang="en-US" altLang="zh-CN" sz="2400" b="1" i="1" smtClean="0">
                              <a:solidFill>
                                <a:schemeClr val="tx1"/>
                              </a:solidFill>
                              <a:latin typeface="Cambria Math" panose="02040503050406030204" pitchFamily="18" charset="0"/>
                              <a:ea typeface="方正北魏楷书简体"/>
                            </a:rPr>
                            <m:t>𝟏</m:t>
                          </m:r>
                        </m:num>
                        <m:den>
                          <m:r>
                            <a:rPr lang="en-US" altLang="zh-CN" sz="2400" b="1" i="1" smtClean="0">
                              <a:solidFill>
                                <a:schemeClr val="tx1"/>
                              </a:solidFill>
                              <a:latin typeface="Cambria Math" panose="02040503050406030204" pitchFamily="18" charset="0"/>
                              <a:ea typeface="方正北魏楷书简体"/>
                            </a:rPr>
                            <m:t>𝟑</m:t>
                          </m:r>
                        </m:den>
                      </m:f>
                      <m:d>
                        <m:dPr>
                          <m:begChr m:val="["/>
                          <m:endChr m:val="]"/>
                          <m:ctrlPr>
                            <a:rPr lang="en-US" altLang="zh-CN" sz="2400" b="1" i="1" smtClean="0">
                              <a:solidFill>
                                <a:schemeClr val="tx1"/>
                              </a:solidFill>
                              <a:latin typeface="Cambria Math" panose="02040503050406030204" pitchFamily="18" charset="0"/>
                              <a:ea typeface="方正北魏楷书简体"/>
                            </a:rPr>
                          </m:ctrlPr>
                        </m:dPr>
                        <m:e>
                          <m:r>
                            <a:rPr lang="en-US" altLang="zh-CN" sz="2400" b="1" i="1" smtClean="0">
                              <a:solidFill>
                                <a:schemeClr val="tx1"/>
                              </a:solidFill>
                              <a:latin typeface="Cambria Math" panose="02040503050406030204" pitchFamily="18" charset="0"/>
                              <a:ea typeface="方正北魏楷书简体"/>
                            </a:rPr>
                            <m:t>𝒍𝒏</m:t>
                          </m:r>
                          <m:d>
                            <m:dPr>
                              <m:ctrlPr>
                                <a:rPr lang="en-US" altLang="zh-CN" sz="2400" b="1" i="1" smtClean="0">
                                  <a:solidFill>
                                    <a:schemeClr val="tx1"/>
                                  </a:solidFill>
                                  <a:latin typeface="Cambria Math" panose="02040503050406030204" pitchFamily="18" charset="0"/>
                                  <a:ea typeface="方正北魏楷书简体"/>
                                </a:rPr>
                              </m:ctrlPr>
                            </m:dPr>
                            <m:e>
                              <m:sSup>
                                <m:sSupPr>
                                  <m:ctrlPr>
                                    <a:rPr lang="en-US" altLang="zh-CN" sz="2400" b="1" i="1" smtClean="0">
                                      <a:solidFill>
                                        <a:schemeClr val="tx1"/>
                                      </a:solidFill>
                                      <a:latin typeface="Cambria Math" panose="02040503050406030204" pitchFamily="18" charset="0"/>
                                      <a:ea typeface="方正北魏楷书简体"/>
                                    </a:rPr>
                                  </m:ctrlPr>
                                </m:sSupPr>
                                <m:e>
                                  <m:r>
                                    <a:rPr lang="en-US" altLang="zh-CN" sz="2400" b="1" i="1" smtClean="0">
                                      <a:solidFill>
                                        <a:schemeClr val="tx1"/>
                                      </a:solidFill>
                                      <a:latin typeface="Cambria Math" panose="02040503050406030204" pitchFamily="18" charset="0"/>
                                      <a:ea typeface="方正北魏楷书简体"/>
                                    </a:rPr>
                                    <m:t>𝒙</m:t>
                                  </m:r>
                                </m:e>
                                <m:sup>
                                  <m:r>
                                    <a:rPr lang="en-US" altLang="zh-CN" sz="2400" b="1" i="1" smtClean="0">
                                      <a:solidFill>
                                        <a:schemeClr val="tx1"/>
                                      </a:solidFill>
                                      <a:latin typeface="Cambria Math" panose="02040503050406030204" pitchFamily="18" charset="0"/>
                                      <a:ea typeface="方正北魏楷书简体"/>
                                    </a:rPr>
                                    <m:t>𝟐</m:t>
                                  </m:r>
                                </m:sup>
                              </m:sSup>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𝟏</m:t>
                              </m:r>
                            </m:e>
                          </m:d>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𝒍𝒏</m:t>
                          </m:r>
                          <m:d>
                            <m:dPr>
                              <m:ctrlPr>
                                <a:rPr lang="en-US" altLang="zh-CN" sz="2400" b="1" i="1" smtClean="0">
                                  <a:solidFill>
                                    <a:schemeClr val="tx1"/>
                                  </a:solidFill>
                                  <a:latin typeface="Cambria Math" panose="02040503050406030204" pitchFamily="18" charset="0"/>
                                  <a:ea typeface="方正北魏楷书简体"/>
                                </a:rPr>
                              </m:ctrlPr>
                            </m:dPr>
                            <m:e>
                              <m:r>
                                <a:rPr lang="en-US" altLang="zh-CN" sz="2400" b="1" i="1" smtClean="0">
                                  <a:solidFill>
                                    <a:schemeClr val="tx1"/>
                                  </a:solidFill>
                                  <a:latin typeface="Cambria Math" panose="02040503050406030204" pitchFamily="18" charset="0"/>
                                  <a:ea typeface="方正北魏楷书简体"/>
                                </a:rPr>
                                <m:t>𝟐</m:t>
                              </m:r>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𝒙</m:t>
                              </m:r>
                            </m:e>
                          </m:d>
                        </m:e>
                      </m:d>
                    </m:oMath>
                  </m:oMathPara>
                </a14:m>
                <a:endParaRPr lang="zh-CN" altLang="en-US" sz="2400" dirty="0"/>
              </a:p>
            </p:txBody>
          </p:sp>
        </mc:Choice>
        <mc:Fallback xmlns="">
          <p:sp>
            <p:nvSpPr>
              <p:cNvPr id="37" name="矩形 36"/>
              <p:cNvSpPr>
                <a:spLocks noRot="1" noChangeAspect="1" noMove="1" noResize="1" noEditPoints="1" noAdjustHandles="1" noChangeArrowheads="1" noChangeShapeType="1" noTextEdit="1"/>
              </p:cNvSpPr>
              <p:nvPr/>
            </p:nvSpPr>
            <p:spPr>
              <a:xfrm>
                <a:off x="4160377" y="2826694"/>
                <a:ext cx="4748801" cy="786177"/>
              </a:xfrm>
              <a:prstGeom prst="rect">
                <a:avLst/>
              </a:prstGeom>
              <a:blipFill rotWithShape="1">
                <a:blip r:embed="rId4"/>
                <a:stretch>
                  <a:fillRect l="-10" t="-39" r="3" b="45"/>
                </a:stretch>
              </a:blipFill>
            </p:spPr>
            <p:txBody>
              <a:bodyPr/>
              <a:lstStyle/>
              <a:p>
                <a:r>
                  <a:rPr lang="zh-CN" altLang="en-US">
                    <a:noFill/>
                  </a:rPr>
                  <a:t> </a:t>
                </a:r>
              </a:p>
            </p:txBody>
          </p:sp>
        </mc:Fallback>
      </mc:AlternateContent>
      <p:sp>
        <p:nvSpPr>
          <p:cNvPr id="39" name="矩形 38"/>
          <p:cNvSpPr/>
          <p:nvPr/>
        </p:nvSpPr>
        <p:spPr>
          <a:xfrm>
            <a:off x="665379" y="3795168"/>
            <a:ext cx="3738524" cy="461665"/>
          </a:xfrm>
          <a:prstGeom prst="rect">
            <a:avLst/>
          </a:prstGeom>
        </p:spPr>
        <p:txBody>
          <a:bodyPr wrap="none">
            <a:spAutoFit/>
          </a:bodyPr>
          <a:lstStyle/>
          <a:p>
            <a:r>
              <a:rPr lang="zh-CN" altLang="en-US" sz="2400" b="1" dirty="0">
                <a:latin typeface="方正北魏楷书简体"/>
                <a:ea typeface="方正北魏楷书简体"/>
                <a:cs typeface="方正北魏楷书简体"/>
              </a:rPr>
              <a:t>等式两端同时对</a:t>
            </a:r>
            <a:r>
              <a:rPr lang="en-US" altLang="zh-CN" sz="2400" b="1" dirty="0">
                <a:latin typeface="方正北魏楷书简体"/>
                <a:ea typeface="方正北魏楷书简体"/>
                <a:cs typeface="方正北魏楷书简体"/>
              </a:rPr>
              <a:t>x</a:t>
            </a:r>
            <a:r>
              <a:rPr lang="zh-CN" altLang="en-US" sz="2400" b="1" dirty="0">
                <a:latin typeface="方正北魏楷书简体"/>
                <a:ea typeface="方正北魏楷书简体"/>
                <a:cs typeface="方正北魏楷书简体"/>
              </a:rPr>
              <a:t>求导，得</a:t>
            </a:r>
            <a:endParaRPr lang="zh-CN" altLang="en-US" sz="2400" dirty="0"/>
          </a:p>
        </p:txBody>
      </p:sp>
      <mc:AlternateContent xmlns:mc="http://schemas.openxmlformats.org/markup-compatibility/2006" xmlns:a14="http://schemas.microsoft.com/office/drawing/2010/main">
        <mc:Choice Requires="a14">
          <p:sp>
            <p:nvSpPr>
              <p:cNvPr id="40" name="矩形 39"/>
              <p:cNvSpPr/>
              <p:nvPr/>
            </p:nvSpPr>
            <p:spPr>
              <a:xfrm>
                <a:off x="4285040" y="3835181"/>
                <a:ext cx="3624710" cy="9142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400" b="1" i="1" smtClean="0">
                              <a:solidFill>
                                <a:schemeClr val="tx1"/>
                              </a:solidFill>
                              <a:latin typeface="Cambria Math" panose="02040503050406030204" pitchFamily="18" charset="0"/>
                              <a:ea typeface="方正北魏楷书简体"/>
                            </a:rPr>
                          </m:ctrlPr>
                        </m:fPr>
                        <m:num>
                          <m:r>
                            <a:rPr lang="en-US" altLang="zh-CN" sz="2400" b="1" i="1">
                              <a:solidFill>
                                <a:schemeClr val="tx1"/>
                              </a:solidFill>
                              <a:latin typeface="Cambria Math" panose="02040503050406030204" pitchFamily="18" charset="0"/>
                              <a:ea typeface="方正北魏楷书简体"/>
                            </a:rPr>
                            <m:t>𝟏</m:t>
                          </m:r>
                        </m:num>
                        <m:den>
                          <m:r>
                            <a:rPr lang="en-US" altLang="zh-CN" sz="2400" b="1" i="1">
                              <a:solidFill>
                                <a:schemeClr val="tx1"/>
                              </a:solidFill>
                              <a:latin typeface="Cambria Math" panose="02040503050406030204" pitchFamily="18" charset="0"/>
                              <a:ea typeface="方正北魏楷书简体"/>
                            </a:rPr>
                            <m:t>𝒚</m:t>
                          </m:r>
                        </m:den>
                      </m:f>
                      <m:sSup>
                        <m:sSupPr>
                          <m:ctrlPr>
                            <a:rPr lang="en-US" altLang="zh-CN" sz="2400" b="1" i="1">
                              <a:solidFill>
                                <a:schemeClr val="tx1"/>
                              </a:solidFill>
                              <a:latin typeface="Cambria Math" panose="02040503050406030204" pitchFamily="18" charset="0"/>
                              <a:ea typeface="方正北魏楷书简体"/>
                            </a:rPr>
                          </m:ctrlPr>
                        </m:sSupPr>
                        <m:e>
                          <m:r>
                            <a:rPr lang="en-US" altLang="zh-CN" sz="2400" b="1" i="1">
                              <a:solidFill>
                                <a:schemeClr val="tx1"/>
                              </a:solidFill>
                              <a:latin typeface="Cambria Math" panose="02040503050406030204" pitchFamily="18" charset="0"/>
                              <a:ea typeface="方正北魏楷书简体"/>
                            </a:rPr>
                            <m:t>𝒚</m:t>
                          </m:r>
                        </m:e>
                        <m:sup>
                          <m:r>
                            <a:rPr lang="en-US" altLang="zh-CN" sz="2400" b="1" i="1">
                              <a:solidFill>
                                <a:schemeClr val="tx1"/>
                              </a:solidFill>
                              <a:latin typeface="Cambria Math" panose="02040503050406030204" pitchFamily="18" charset="0"/>
                              <a:ea typeface="方正北魏楷书简体"/>
                            </a:rPr>
                            <m:t>′</m:t>
                          </m:r>
                        </m:sup>
                      </m:sSup>
                      <m:r>
                        <a:rPr lang="en-US" altLang="zh-CN" sz="2400" b="1" i="1">
                          <a:solidFill>
                            <a:schemeClr val="tx1"/>
                          </a:solidFill>
                          <a:latin typeface="Cambria Math" panose="02040503050406030204" pitchFamily="18" charset="0"/>
                          <a:ea typeface="方正北魏楷书简体"/>
                        </a:rPr>
                        <m:t>=</m:t>
                      </m:r>
                      <m:f>
                        <m:fPr>
                          <m:ctrlPr>
                            <a:rPr lang="en-US" altLang="zh-CN" sz="2400" b="1" i="1" smtClean="0">
                              <a:solidFill>
                                <a:schemeClr val="tx1"/>
                              </a:solidFill>
                              <a:latin typeface="Cambria Math" panose="02040503050406030204" pitchFamily="18" charset="0"/>
                              <a:ea typeface="方正北魏楷书简体"/>
                            </a:rPr>
                          </m:ctrlPr>
                        </m:fPr>
                        <m:num>
                          <m:r>
                            <a:rPr lang="en-US" altLang="zh-CN" sz="2400" b="1" i="1" smtClean="0">
                              <a:solidFill>
                                <a:schemeClr val="tx1"/>
                              </a:solidFill>
                              <a:latin typeface="Cambria Math" panose="02040503050406030204" pitchFamily="18" charset="0"/>
                              <a:ea typeface="方正北魏楷书简体"/>
                            </a:rPr>
                            <m:t>𝟏</m:t>
                          </m:r>
                        </m:num>
                        <m:den>
                          <m:r>
                            <a:rPr lang="en-US" altLang="zh-CN" sz="2400" b="1" i="1" smtClean="0">
                              <a:solidFill>
                                <a:schemeClr val="tx1"/>
                              </a:solidFill>
                              <a:latin typeface="Cambria Math" panose="02040503050406030204" pitchFamily="18" charset="0"/>
                              <a:ea typeface="方正北魏楷书简体"/>
                            </a:rPr>
                            <m:t>𝟑</m:t>
                          </m:r>
                        </m:den>
                      </m:f>
                      <m:d>
                        <m:dPr>
                          <m:begChr m:val="["/>
                          <m:endChr m:val="]"/>
                          <m:ctrlPr>
                            <a:rPr lang="en-US" altLang="zh-CN" sz="2400" b="1" i="1" smtClean="0">
                              <a:solidFill>
                                <a:schemeClr val="tx1"/>
                              </a:solidFill>
                              <a:latin typeface="Cambria Math" panose="02040503050406030204" pitchFamily="18" charset="0"/>
                              <a:ea typeface="方正北魏楷书简体"/>
                            </a:rPr>
                          </m:ctrlPr>
                        </m:dPr>
                        <m:e>
                          <m:f>
                            <m:fPr>
                              <m:ctrlPr>
                                <a:rPr lang="en-US" altLang="zh-CN" sz="2400" b="1" i="1" smtClean="0">
                                  <a:solidFill>
                                    <a:schemeClr val="tx1"/>
                                  </a:solidFill>
                                  <a:latin typeface="Cambria Math" panose="02040503050406030204" pitchFamily="18" charset="0"/>
                                  <a:ea typeface="方正北魏楷书简体"/>
                                </a:rPr>
                              </m:ctrlPr>
                            </m:fPr>
                            <m:num>
                              <m:r>
                                <a:rPr lang="en-US" altLang="zh-CN" sz="2400" b="1" i="1" smtClean="0">
                                  <a:solidFill>
                                    <a:schemeClr val="tx1"/>
                                  </a:solidFill>
                                  <a:latin typeface="Cambria Math" panose="02040503050406030204" pitchFamily="18" charset="0"/>
                                  <a:ea typeface="方正北魏楷书简体"/>
                                </a:rPr>
                                <m:t>𝟐</m:t>
                              </m:r>
                              <m:r>
                                <a:rPr lang="en-US" altLang="zh-CN" sz="2400" b="1" i="1" smtClean="0">
                                  <a:solidFill>
                                    <a:schemeClr val="tx1"/>
                                  </a:solidFill>
                                  <a:latin typeface="Cambria Math" panose="02040503050406030204" pitchFamily="18" charset="0"/>
                                  <a:ea typeface="方正北魏楷书简体"/>
                                </a:rPr>
                                <m:t>𝒙</m:t>
                              </m:r>
                            </m:num>
                            <m:den>
                              <m:sSup>
                                <m:sSupPr>
                                  <m:ctrlPr>
                                    <a:rPr lang="en-US" altLang="zh-CN" sz="2400" b="1" i="1" smtClean="0">
                                      <a:solidFill>
                                        <a:schemeClr val="tx1"/>
                                      </a:solidFill>
                                      <a:latin typeface="Cambria Math" panose="02040503050406030204" pitchFamily="18" charset="0"/>
                                      <a:ea typeface="方正北魏楷书简体"/>
                                    </a:rPr>
                                  </m:ctrlPr>
                                </m:sSupPr>
                                <m:e>
                                  <m:r>
                                    <a:rPr lang="en-US" altLang="zh-CN" sz="2400" b="1" i="1" smtClean="0">
                                      <a:solidFill>
                                        <a:schemeClr val="tx1"/>
                                      </a:solidFill>
                                      <a:latin typeface="Cambria Math" panose="02040503050406030204" pitchFamily="18" charset="0"/>
                                      <a:ea typeface="方正北魏楷书简体"/>
                                    </a:rPr>
                                    <m:t>𝒙</m:t>
                                  </m:r>
                                </m:e>
                                <m:sup>
                                  <m:r>
                                    <a:rPr lang="en-US" altLang="zh-CN" sz="2400" b="1" i="1" smtClean="0">
                                      <a:solidFill>
                                        <a:schemeClr val="tx1"/>
                                      </a:solidFill>
                                      <a:latin typeface="Cambria Math" panose="02040503050406030204" pitchFamily="18" charset="0"/>
                                      <a:ea typeface="方正北魏楷书简体"/>
                                    </a:rPr>
                                    <m:t>𝟐</m:t>
                                  </m:r>
                                </m:sup>
                              </m:sSup>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𝟏</m:t>
                              </m:r>
                            </m:den>
                          </m:f>
                          <m:r>
                            <a:rPr lang="en-US" altLang="zh-CN" sz="2400" b="1" i="1" smtClean="0">
                              <a:solidFill>
                                <a:schemeClr val="tx1"/>
                              </a:solidFill>
                              <a:latin typeface="Cambria Math" panose="02040503050406030204" pitchFamily="18" charset="0"/>
                              <a:ea typeface="方正北魏楷书简体"/>
                            </a:rPr>
                            <m:t>−</m:t>
                          </m:r>
                          <m:f>
                            <m:fPr>
                              <m:ctrlPr>
                                <a:rPr lang="en-US" altLang="zh-CN" sz="2400" b="1" i="1" smtClean="0">
                                  <a:solidFill>
                                    <a:schemeClr val="tx1"/>
                                  </a:solidFill>
                                  <a:latin typeface="Cambria Math" panose="02040503050406030204" pitchFamily="18" charset="0"/>
                                  <a:ea typeface="方正北魏楷书简体"/>
                                </a:rPr>
                              </m:ctrlPr>
                            </m:fPr>
                            <m:num>
                              <m:r>
                                <a:rPr lang="en-US" altLang="zh-CN" sz="2400" b="1" i="1" smtClean="0">
                                  <a:solidFill>
                                    <a:schemeClr val="tx1"/>
                                  </a:solidFill>
                                  <a:latin typeface="Cambria Math" panose="02040503050406030204" pitchFamily="18" charset="0"/>
                                  <a:ea typeface="方正北魏楷书简体"/>
                                </a:rPr>
                                <m:t>𝟏</m:t>
                              </m:r>
                            </m:num>
                            <m:den>
                              <m:r>
                                <a:rPr lang="en-US" altLang="zh-CN" sz="2400" b="1" i="1" smtClean="0">
                                  <a:solidFill>
                                    <a:schemeClr val="tx1"/>
                                  </a:solidFill>
                                  <a:latin typeface="Cambria Math" panose="02040503050406030204" pitchFamily="18" charset="0"/>
                                  <a:ea typeface="方正北魏楷书简体"/>
                                </a:rPr>
                                <m:t>𝟐</m:t>
                              </m:r>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𝒙</m:t>
                              </m:r>
                            </m:den>
                          </m:f>
                        </m:e>
                      </m:d>
                    </m:oMath>
                  </m:oMathPara>
                </a14:m>
                <a:endParaRPr lang="zh-CN" altLang="en-US" sz="2400" dirty="0"/>
              </a:p>
            </p:txBody>
          </p:sp>
        </mc:Choice>
        <mc:Fallback xmlns="">
          <p:sp>
            <p:nvSpPr>
              <p:cNvPr id="40" name="矩形 39"/>
              <p:cNvSpPr>
                <a:spLocks noRot="1" noChangeAspect="1" noMove="1" noResize="1" noEditPoints="1" noAdjustHandles="1" noChangeArrowheads="1" noChangeShapeType="1" noTextEdit="1"/>
              </p:cNvSpPr>
              <p:nvPr/>
            </p:nvSpPr>
            <p:spPr>
              <a:xfrm>
                <a:off x="4285040" y="3835181"/>
                <a:ext cx="3624710" cy="914225"/>
              </a:xfrm>
              <a:prstGeom prst="rect">
                <a:avLst/>
              </a:prstGeom>
              <a:blipFill rotWithShape="1">
                <a:blip r:embed="rId5"/>
                <a:stretch>
                  <a:fillRect l="-2" t="-46" r="5" b="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704024" y="5032456"/>
                <a:ext cx="6646435" cy="9979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smtClean="0">
                              <a:solidFill>
                                <a:schemeClr val="tx1"/>
                              </a:solidFill>
                              <a:latin typeface="Cambria Math" panose="02040503050406030204" pitchFamily="18" charset="0"/>
                              <a:ea typeface="方正北魏楷书简体"/>
                            </a:rPr>
                          </m:ctrlPr>
                        </m:sSupPr>
                        <m:e>
                          <m:r>
                            <a:rPr lang="en-US" altLang="zh-CN" sz="2400" b="1" i="1">
                              <a:solidFill>
                                <a:schemeClr val="tx1"/>
                              </a:solidFill>
                              <a:latin typeface="Cambria Math" panose="02040503050406030204" pitchFamily="18" charset="0"/>
                              <a:ea typeface="方正北魏楷书简体"/>
                            </a:rPr>
                            <m:t>𝒚</m:t>
                          </m:r>
                        </m:e>
                        <m:sup>
                          <m:r>
                            <a:rPr lang="en-US" altLang="zh-CN" sz="2400" b="1" i="1">
                              <a:solidFill>
                                <a:schemeClr val="tx1"/>
                              </a:solidFill>
                              <a:latin typeface="Cambria Math" panose="02040503050406030204" pitchFamily="18" charset="0"/>
                              <a:ea typeface="方正北魏楷书简体"/>
                            </a:rPr>
                            <m:t>′</m:t>
                          </m:r>
                        </m:sup>
                      </m:sSup>
                      <m:r>
                        <a:rPr lang="en-US" altLang="zh-CN" sz="2400" b="1" i="1">
                          <a:solidFill>
                            <a:schemeClr val="tx1"/>
                          </a:solidFill>
                          <a:latin typeface="Cambria Math" panose="02040503050406030204" pitchFamily="18" charset="0"/>
                          <a:ea typeface="方正北魏楷书简体"/>
                        </a:rPr>
                        <m:t>=</m:t>
                      </m:r>
                      <m:f>
                        <m:fPr>
                          <m:ctrlPr>
                            <a:rPr lang="en-US" altLang="zh-CN" sz="2400" b="1" i="1" smtClean="0">
                              <a:solidFill>
                                <a:schemeClr val="tx1"/>
                              </a:solidFill>
                              <a:latin typeface="Cambria Math" panose="02040503050406030204" pitchFamily="18" charset="0"/>
                              <a:ea typeface="方正北魏楷书简体"/>
                            </a:rPr>
                          </m:ctrlPr>
                        </m:fPr>
                        <m:num>
                          <m:r>
                            <a:rPr lang="en-US" altLang="zh-CN" sz="2400" b="1" i="1" smtClean="0">
                              <a:solidFill>
                                <a:schemeClr val="tx1"/>
                              </a:solidFill>
                              <a:latin typeface="Cambria Math" panose="02040503050406030204" pitchFamily="18" charset="0"/>
                              <a:ea typeface="方正北魏楷书简体"/>
                            </a:rPr>
                            <m:t>𝒚</m:t>
                          </m:r>
                        </m:num>
                        <m:den>
                          <m:r>
                            <a:rPr lang="en-US" altLang="zh-CN" sz="2400" b="1" i="1" smtClean="0">
                              <a:solidFill>
                                <a:schemeClr val="tx1"/>
                              </a:solidFill>
                              <a:latin typeface="Cambria Math" panose="02040503050406030204" pitchFamily="18" charset="0"/>
                              <a:ea typeface="方正北魏楷书简体"/>
                            </a:rPr>
                            <m:t>𝟑</m:t>
                          </m:r>
                        </m:den>
                      </m:f>
                      <m:d>
                        <m:dPr>
                          <m:begChr m:val="["/>
                          <m:endChr m:val="]"/>
                          <m:ctrlPr>
                            <a:rPr lang="en-US" altLang="zh-CN" sz="2400" b="1" i="1" smtClean="0">
                              <a:solidFill>
                                <a:schemeClr val="tx1"/>
                              </a:solidFill>
                              <a:latin typeface="Cambria Math" panose="02040503050406030204" pitchFamily="18" charset="0"/>
                              <a:ea typeface="方正北魏楷书简体"/>
                            </a:rPr>
                          </m:ctrlPr>
                        </m:dPr>
                        <m:e>
                          <m:f>
                            <m:fPr>
                              <m:ctrlPr>
                                <a:rPr lang="en-US" altLang="zh-CN" sz="2400" b="1" i="1" smtClean="0">
                                  <a:solidFill>
                                    <a:schemeClr val="tx1"/>
                                  </a:solidFill>
                                  <a:latin typeface="Cambria Math" panose="02040503050406030204" pitchFamily="18" charset="0"/>
                                  <a:ea typeface="方正北魏楷书简体"/>
                                </a:rPr>
                              </m:ctrlPr>
                            </m:fPr>
                            <m:num>
                              <m:r>
                                <a:rPr lang="en-US" altLang="zh-CN" sz="2400" b="1" i="1" smtClean="0">
                                  <a:solidFill>
                                    <a:schemeClr val="tx1"/>
                                  </a:solidFill>
                                  <a:latin typeface="Cambria Math" panose="02040503050406030204" pitchFamily="18" charset="0"/>
                                  <a:ea typeface="方正北魏楷书简体"/>
                                </a:rPr>
                                <m:t>𝟐</m:t>
                              </m:r>
                              <m:r>
                                <a:rPr lang="en-US" altLang="zh-CN" sz="2400" b="1" i="1" smtClean="0">
                                  <a:solidFill>
                                    <a:schemeClr val="tx1"/>
                                  </a:solidFill>
                                  <a:latin typeface="Cambria Math" panose="02040503050406030204" pitchFamily="18" charset="0"/>
                                  <a:ea typeface="方正北魏楷书简体"/>
                                </a:rPr>
                                <m:t>𝒙</m:t>
                              </m:r>
                            </m:num>
                            <m:den>
                              <m:sSup>
                                <m:sSupPr>
                                  <m:ctrlPr>
                                    <a:rPr lang="en-US" altLang="zh-CN" sz="2400" b="1" i="1" smtClean="0">
                                      <a:solidFill>
                                        <a:schemeClr val="tx1"/>
                                      </a:solidFill>
                                      <a:latin typeface="Cambria Math" panose="02040503050406030204" pitchFamily="18" charset="0"/>
                                      <a:ea typeface="方正北魏楷书简体"/>
                                    </a:rPr>
                                  </m:ctrlPr>
                                </m:sSupPr>
                                <m:e>
                                  <m:r>
                                    <a:rPr lang="en-US" altLang="zh-CN" sz="2400" b="1" i="1" smtClean="0">
                                      <a:solidFill>
                                        <a:schemeClr val="tx1"/>
                                      </a:solidFill>
                                      <a:latin typeface="Cambria Math" panose="02040503050406030204" pitchFamily="18" charset="0"/>
                                      <a:ea typeface="方正北魏楷书简体"/>
                                    </a:rPr>
                                    <m:t>𝒙</m:t>
                                  </m:r>
                                </m:e>
                                <m:sup>
                                  <m:r>
                                    <a:rPr lang="en-US" altLang="zh-CN" sz="2400" b="1" i="1" smtClean="0">
                                      <a:solidFill>
                                        <a:schemeClr val="tx1"/>
                                      </a:solidFill>
                                      <a:latin typeface="Cambria Math" panose="02040503050406030204" pitchFamily="18" charset="0"/>
                                      <a:ea typeface="方正北魏楷书简体"/>
                                    </a:rPr>
                                    <m:t>𝟐</m:t>
                                  </m:r>
                                </m:sup>
                              </m:sSup>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𝟏</m:t>
                              </m:r>
                            </m:den>
                          </m:f>
                          <m:r>
                            <a:rPr lang="en-US" altLang="zh-CN" sz="2400" b="1" i="1" smtClean="0">
                              <a:solidFill>
                                <a:schemeClr val="tx1"/>
                              </a:solidFill>
                              <a:latin typeface="Cambria Math" panose="02040503050406030204" pitchFamily="18" charset="0"/>
                              <a:ea typeface="方正北魏楷书简体"/>
                            </a:rPr>
                            <m:t>−</m:t>
                          </m:r>
                          <m:f>
                            <m:fPr>
                              <m:ctrlPr>
                                <a:rPr lang="en-US" altLang="zh-CN" sz="2400" b="1" i="1" smtClean="0">
                                  <a:solidFill>
                                    <a:schemeClr val="tx1"/>
                                  </a:solidFill>
                                  <a:latin typeface="Cambria Math" panose="02040503050406030204" pitchFamily="18" charset="0"/>
                                  <a:ea typeface="方正北魏楷书简体"/>
                                </a:rPr>
                              </m:ctrlPr>
                            </m:fPr>
                            <m:num>
                              <m:r>
                                <a:rPr lang="en-US" altLang="zh-CN" sz="2400" b="1" i="1" smtClean="0">
                                  <a:solidFill>
                                    <a:schemeClr val="tx1"/>
                                  </a:solidFill>
                                  <a:latin typeface="Cambria Math" panose="02040503050406030204" pitchFamily="18" charset="0"/>
                                  <a:ea typeface="方正北魏楷书简体"/>
                                </a:rPr>
                                <m:t>𝟏</m:t>
                              </m:r>
                            </m:num>
                            <m:den>
                              <m:r>
                                <a:rPr lang="en-US" altLang="zh-CN" sz="2400" b="1" i="1" smtClean="0">
                                  <a:solidFill>
                                    <a:schemeClr val="tx1"/>
                                  </a:solidFill>
                                  <a:latin typeface="Cambria Math" panose="02040503050406030204" pitchFamily="18" charset="0"/>
                                  <a:ea typeface="方正北魏楷书简体"/>
                                </a:rPr>
                                <m:t>𝟐</m:t>
                              </m:r>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𝒙</m:t>
                              </m:r>
                            </m:den>
                          </m:f>
                        </m:e>
                      </m:d>
                      <m:r>
                        <a:rPr lang="en-US" altLang="zh-CN" sz="2400" b="0" i="0" smtClean="0">
                          <a:solidFill>
                            <a:schemeClr val="tx1"/>
                          </a:solidFill>
                          <a:latin typeface="Cambria Math" panose="02040503050406030204" pitchFamily="18" charset="0"/>
                          <a:ea typeface="方正北魏楷书简体"/>
                        </a:rPr>
                        <m:t>=</m:t>
                      </m:r>
                      <m:f>
                        <m:fPr>
                          <m:ctrlPr>
                            <a:rPr lang="en-US" altLang="zh-CN" sz="2400" b="1" i="1" smtClean="0">
                              <a:solidFill>
                                <a:schemeClr val="tx1"/>
                              </a:solidFill>
                              <a:latin typeface="Cambria Math" panose="02040503050406030204" pitchFamily="18" charset="0"/>
                              <a:ea typeface="方正北魏楷书简体"/>
                            </a:rPr>
                          </m:ctrlPr>
                        </m:fPr>
                        <m:num>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𝟑</m:t>
                          </m:r>
                          <m:sSup>
                            <m:sSupPr>
                              <m:ctrlPr>
                                <a:rPr lang="en-US" altLang="zh-CN" sz="2400" b="1" i="1" smtClean="0">
                                  <a:solidFill>
                                    <a:schemeClr val="tx1"/>
                                  </a:solidFill>
                                  <a:latin typeface="Cambria Math" panose="02040503050406030204" pitchFamily="18" charset="0"/>
                                  <a:ea typeface="方正北魏楷书简体"/>
                                </a:rPr>
                              </m:ctrlPr>
                            </m:sSupPr>
                            <m:e>
                              <m:r>
                                <a:rPr lang="en-US" altLang="zh-CN" sz="2400" b="1" i="1" smtClean="0">
                                  <a:solidFill>
                                    <a:schemeClr val="tx1"/>
                                  </a:solidFill>
                                  <a:latin typeface="Cambria Math" panose="02040503050406030204" pitchFamily="18" charset="0"/>
                                  <a:ea typeface="方正北魏楷书简体"/>
                                </a:rPr>
                                <m:t>𝒙</m:t>
                              </m:r>
                            </m:e>
                            <m:sup>
                              <m:r>
                                <a:rPr lang="en-US" altLang="zh-CN" sz="2400" b="1" i="1" smtClean="0">
                                  <a:solidFill>
                                    <a:schemeClr val="tx1"/>
                                  </a:solidFill>
                                  <a:latin typeface="Cambria Math" panose="02040503050406030204" pitchFamily="18" charset="0"/>
                                  <a:ea typeface="方正北魏楷书简体"/>
                                </a:rPr>
                                <m:t>𝟐</m:t>
                              </m:r>
                            </m:sup>
                          </m:sSup>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𝟒</m:t>
                          </m:r>
                          <m:r>
                            <a:rPr lang="en-US" altLang="zh-CN" sz="2400" b="1" i="1" smtClean="0">
                              <a:solidFill>
                                <a:schemeClr val="tx1"/>
                              </a:solidFill>
                              <a:latin typeface="Cambria Math" panose="02040503050406030204" pitchFamily="18" charset="0"/>
                              <a:ea typeface="方正北魏楷书简体"/>
                            </a:rPr>
                            <m:t>𝒙</m:t>
                          </m:r>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𝟏</m:t>
                          </m:r>
                        </m:num>
                        <m:den>
                          <m:r>
                            <a:rPr lang="en-US" altLang="zh-CN" sz="2400" b="1" i="1" smtClean="0">
                              <a:solidFill>
                                <a:schemeClr val="tx1"/>
                              </a:solidFill>
                              <a:latin typeface="Cambria Math" panose="02040503050406030204" pitchFamily="18" charset="0"/>
                              <a:ea typeface="方正北魏楷书简体"/>
                            </a:rPr>
                            <m:t>𝟑</m:t>
                          </m:r>
                          <m:rad>
                            <m:radPr>
                              <m:ctrlPr>
                                <a:rPr lang="en-US" altLang="zh-CN" sz="2400" b="1" i="1">
                                  <a:solidFill>
                                    <a:schemeClr val="tx1"/>
                                  </a:solidFill>
                                  <a:latin typeface="Cambria Math" panose="02040503050406030204" pitchFamily="18" charset="0"/>
                                  <a:ea typeface="方正北魏楷书简体"/>
                                </a:rPr>
                              </m:ctrlPr>
                            </m:radPr>
                            <m:deg>
                              <m:r>
                                <a:rPr lang="en-US" altLang="zh-CN" sz="2400" b="1" i="1">
                                  <a:solidFill>
                                    <a:schemeClr val="tx1"/>
                                  </a:solidFill>
                                  <a:latin typeface="Cambria Math" panose="02040503050406030204" pitchFamily="18" charset="0"/>
                                  <a:ea typeface="方正北魏楷书简体"/>
                                </a:rPr>
                                <m:t>𝟑</m:t>
                              </m:r>
                            </m:deg>
                            <m:e>
                              <m:sSup>
                                <m:sSupPr>
                                  <m:ctrlPr>
                                    <a:rPr lang="en-US" altLang="zh-CN" sz="2400" b="1" i="1" smtClean="0">
                                      <a:solidFill>
                                        <a:schemeClr val="tx1"/>
                                      </a:solidFill>
                                      <a:latin typeface="Cambria Math" panose="02040503050406030204" pitchFamily="18" charset="0"/>
                                      <a:ea typeface="方正北魏楷书简体"/>
                                    </a:rPr>
                                  </m:ctrlPr>
                                </m:sSupPr>
                                <m:e>
                                  <m:d>
                                    <m:dPr>
                                      <m:ctrlPr>
                                        <a:rPr lang="en-US" altLang="zh-CN" sz="2400" b="1" i="1">
                                          <a:solidFill>
                                            <a:schemeClr val="tx1"/>
                                          </a:solidFill>
                                          <a:latin typeface="Cambria Math" panose="02040503050406030204" pitchFamily="18" charset="0"/>
                                          <a:ea typeface="方正北魏楷书简体"/>
                                        </a:rPr>
                                      </m:ctrlPr>
                                    </m:dPr>
                                    <m:e>
                                      <m:sSup>
                                        <m:sSupPr>
                                          <m:ctrlPr>
                                            <a:rPr lang="en-US" altLang="zh-CN" sz="2400" b="1" i="1">
                                              <a:solidFill>
                                                <a:schemeClr val="tx1"/>
                                              </a:solidFill>
                                              <a:latin typeface="Cambria Math" panose="02040503050406030204" pitchFamily="18" charset="0"/>
                                              <a:ea typeface="方正北魏楷书简体"/>
                                            </a:rPr>
                                          </m:ctrlPr>
                                        </m:sSupPr>
                                        <m:e>
                                          <m:r>
                                            <a:rPr lang="en-US" altLang="zh-CN" sz="2400" b="1" i="1">
                                              <a:solidFill>
                                                <a:schemeClr val="tx1"/>
                                              </a:solidFill>
                                              <a:latin typeface="Cambria Math" panose="02040503050406030204" pitchFamily="18" charset="0"/>
                                              <a:ea typeface="方正北魏楷书简体"/>
                                            </a:rPr>
                                            <m:t>𝒙</m:t>
                                          </m:r>
                                        </m:e>
                                        <m:sup>
                                          <m:r>
                                            <a:rPr lang="en-US" altLang="zh-CN" sz="2400" b="1" i="1">
                                              <a:solidFill>
                                                <a:schemeClr val="tx1"/>
                                              </a:solidFill>
                                              <a:latin typeface="Cambria Math" panose="02040503050406030204" pitchFamily="18" charset="0"/>
                                              <a:ea typeface="方正北魏楷书简体"/>
                                            </a:rPr>
                                            <m:t>𝟐</m:t>
                                          </m:r>
                                        </m:sup>
                                      </m:sSup>
                                      <m:r>
                                        <a:rPr lang="en-US" altLang="zh-CN" sz="2400" b="1" i="1">
                                          <a:solidFill>
                                            <a:schemeClr val="tx1"/>
                                          </a:solidFill>
                                          <a:latin typeface="Cambria Math" panose="02040503050406030204" pitchFamily="18" charset="0"/>
                                          <a:ea typeface="方正北魏楷书简体"/>
                                        </a:rPr>
                                        <m:t>−</m:t>
                                      </m:r>
                                      <m:r>
                                        <a:rPr lang="en-US" altLang="zh-CN" sz="2400" b="1" i="1">
                                          <a:solidFill>
                                            <a:schemeClr val="tx1"/>
                                          </a:solidFill>
                                          <a:latin typeface="Cambria Math" panose="02040503050406030204" pitchFamily="18" charset="0"/>
                                          <a:ea typeface="方正北魏楷书简体"/>
                                        </a:rPr>
                                        <m:t>𝟏</m:t>
                                      </m:r>
                                    </m:e>
                                  </m:d>
                                </m:e>
                                <m:sup>
                                  <m:r>
                                    <a:rPr lang="en-US" altLang="zh-CN" sz="2400" b="1" i="1" smtClean="0">
                                      <a:solidFill>
                                        <a:schemeClr val="tx1"/>
                                      </a:solidFill>
                                      <a:latin typeface="Cambria Math" panose="02040503050406030204" pitchFamily="18" charset="0"/>
                                      <a:ea typeface="方正北魏楷书简体"/>
                                    </a:rPr>
                                    <m:t>𝟐</m:t>
                                  </m:r>
                                </m:sup>
                              </m:sSup>
                              <m:sSup>
                                <m:sSupPr>
                                  <m:ctrlPr>
                                    <a:rPr lang="en-US" altLang="zh-CN" sz="2400" b="1" i="1" smtClean="0">
                                      <a:solidFill>
                                        <a:schemeClr val="tx1"/>
                                      </a:solidFill>
                                      <a:latin typeface="Cambria Math" panose="02040503050406030204" pitchFamily="18" charset="0"/>
                                      <a:ea typeface="方正北魏楷书简体"/>
                                    </a:rPr>
                                  </m:ctrlPr>
                                </m:sSupPr>
                                <m:e>
                                  <m:d>
                                    <m:dPr>
                                      <m:ctrlPr>
                                        <a:rPr lang="en-US" altLang="zh-CN" sz="2400" b="1" i="1">
                                          <a:solidFill>
                                            <a:schemeClr val="tx1"/>
                                          </a:solidFill>
                                          <a:latin typeface="Cambria Math" panose="02040503050406030204" pitchFamily="18" charset="0"/>
                                          <a:ea typeface="方正北魏楷书简体"/>
                                        </a:rPr>
                                      </m:ctrlPr>
                                    </m:dPr>
                                    <m:e>
                                      <m:r>
                                        <a:rPr lang="en-US" altLang="zh-CN" sz="2400" b="1" i="1">
                                          <a:solidFill>
                                            <a:schemeClr val="tx1"/>
                                          </a:solidFill>
                                          <a:latin typeface="Cambria Math" panose="02040503050406030204" pitchFamily="18" charset="0"/>
                                          <a:ea typeface="方正北魏楷书简体"/>
                                        </a:rPr>
                                        <m:t>𝟐</m:t>
                                      </m:r>
                                      <m:r>
                                        <a:rPr lang="en-US" altLang="zh-CN" sz="2400" b="1" i="1">
                                          <a:solidFill>
                                            <a:schemeClr val="tx1"/>
                                          </a:solidFill>
                                          <a:latin typeface="Cambria Math" panose="02040503050406030204" pitchFamily="18" charset="0"/>
                                          <a:ea typeface="方正北魏楷书简体"/>
                                        </a:rPr>
                                        <m:t>−</m:t>
                                      </m:r>
                                      <m:r>
                                        <a:rPr lang="en-US" altLang="zh-CN" sz="2400" b="1" i="1">
                                          <a:solidFill>
                                            <a:schemeClr val="tx1"/>
                                          </a:solidFill>
                                          <a:latin typeface="Cambria Math" panose="02040503050406030204" pitchFamily="18" charset="0"/>
                                          <a:ea typeface="方正北魏楷书简体"/>
                                        </a:rPr>
                                        <m:t>𝒙</m:t>
                                      </m:r>
                                    </m:e>
                                  </m:d>
                                </m:e>
                                <m:sup>
                                  <m:r>
                                    <a:rPr lang="en-US" altLang="zh-CN" sz="2400" b="1" i="1" smtClean="0">
                                      <a:solidFill>
                                        <a:schemeClr val="tx1"/>
                                      </a:solidFill>
                                      <a:latin typeface="Cambria Math" panose="02040503050406030204" pitchFamily="18" charset="0"/>
                                      <a:ea typeface="方正北魏楷书简体"/>
                                    </a:rPr>
                                    <m:t>𝟐</m:t>
                                  </m:r>
                                </m:sup>
                              </m:sSup>
                            </m:e>
                          </m:rad>
                        </m:den>
                      </m:f>
                    </m:oMath>
                  </m:oMathPara>
                </a14:m>
                <a:endParaRPr lang="zh-CN" altLang="en-US" sz="2400" b="1" dirty="0"/>
              </a:p>
            </p:txBody>
          </p:sp>
        </mc:Choice>
        <mc:Fallback xmlns="">
          <p:sp>
            <p:nvSpPr>
              <p:cNvPr id="41" name="矩形 40"/>
              <p:cNvSpPr>
                <a:spLocks noRot="1" noChangeAspect="1" noMove="1" noResize="1" noEditPoints="1" noAdjustHandles="1" noChangeArrowheads="1" noChangeShapeType="1" noTextEdit="1"/>
              </p:cNvSpPr>
              <p:nvPr/>
            </p:nvSpPr>
            <p:spPr>
              <a:xfrm>
                <a:off x="704024" y="5032456"/>
                <a:ext cx="6646435" cy="997902"/>
              </a:xfrm>
              <a:prstGeom prst="rect">
                <a:avLst/>
              </a:prstGeom>
              <a:blipFill rotWithShape="1">
                <a:blip r:embed="rId6"/>
                <a:stretch>
                  <a:fillRect l="-7" t="-8" r="5" b="-23950"/>
                </a:stretch>
              </a:blipFill>
            </p:spPr>
            <p:txBody>
              <a:bodyPr/>
              <a:lstStyle/>
              <a:p>
                <a:r>
                  <a:rPr lang="zh-CN" altLang="en-US">
                    <a:noFill/>
                  </a:rPr>
                  <a:t> </a:t>
                </a:r>
              </a:p>
            </p:txBody>
          </p:sp>
        </mc:Fallback>
      </mc:AlternateContent>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1708158"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sym typeface="方正北魏楷书简体"/>
              </a:rPr>
              <a:t>参数方程求导法</a:t>
            </a:r>
            <a:endParaRPr dirty="0"/>
          </a:p>
        </p:txBody>
      </p:sp>
      <p:sp>
        <p:nvSpPr>
          <p:cNvPr id="10" name="矩形 28"/>
          <p:cNvSpPr txBox="1"/>
          <p:nvPr/>
        </p:nvSpPr>
        <p:spPr>
          <a:xfrm>
            <a:off x="778820" y="1737699"/>
            <a:ext cx="1611978" cy="461665"/>
          </a:xfrm>
          <a:prstGeom prst="rect">
            <a:avLst/>
          </a:prstGeom>
          <a:ln w="12700">
            <a:miter lim="400000"/>
          </a:ln>
        </p:spPr>
        <p:txBody>
          <a:bodyPr wrap="none" lIns="45719" rIns="45719">
            <a:spAutoFit/>
          </a:bodyPr>
          <a:lstStyle/>
          <a:p>
            <a:pPr marL="285750" indent="-285750">
              <a:buFont typeface="Wingdings" panose="05000000000000000000" pitchFamily="2" charset="2"/>
              <a:buChar char="n"/>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sz="2400" b="1" dirty="0">
                <a:solidFill>
                  <a:srgbClr val="FF0000"/>
                </a:solidFill>
                <a:latin typeface="方正北魏楷书简体"/>
                <a:ea typeface="方正北魏楷书简体"/>
                <a:cs typeface="方正北魏楷书简体"/>
              </a:rPr>
              <a:t>参数方程</a:t>
            </a:r>
            <a:endParaRPr sz="2400" b="1" dirty="0">
              <a:solidFill>
                <a:srgbClr val="FF0000"/>
              </a:solidFill>
              <a:latin typeface="方正北魏楷书简体"/>
              <a:ea typeface="方正北魏楷书简体"/>
              <a:cs typeface="方正北魏楷书简体"/>
            </a:endParaRPr>
          </a:p>
        </p:txBody>
      </p:sp>
      <p:grpSp>
        <p:nvGrpSpPr>
          <p:cNvPr id="32" name="组合 31"/>
          <p:cNvGrpSpPr/>
          <p:nvPr/>
        </p:nvGrpSpPr>
        <p:grpSpPr>
          <a:xfrm>
            <a:off x="257940" y="2809627"/>
            <a:ext cx="1363902" cy="444502"/>
            <a:chOff x="909132" y="2744794"/>
            <a:chExt cx="1363902" cy="444502"/>
          </a:xfrm>
        </p:grpSpPr>
        <p:sp>
          <p:nvSpPr>
            <p:cNvPr id="33" name="Rectangle 5"/>
            <p:cNvSpPr/>
            <p:nvPr/>
          </p:nvSpPr>
          <p:spPr>
            <a:xfrm>
              <a:off x="909132" y="2744794"/>
              <a:ext cx="1344626" cy="444502"/>
            </a:xfrm>
            <a:prstGeom prst="rect">
              <a:avLst/>
            </a:prstGeom>
            <a:solidFill>
              <a:srgbClr val="FC611F"/>
            </a:solidFill>
            <a:ln w="12700" cap="flat">
              <a:noFill/>
              <a:miter lim="400000"/>
            </a:ln>
            <a:effectLst/>
          </p:spPr>
          <p:txBody>
            <a:bodyPr wrap="square" lIns="45719" tIns="45719" rIns="45719" bIns="45719" numCol="1" anchor="t">
              <a:noAutofit/>
            </a:bodyPr>
            <a:lstStyle/>
            <a:p>
              <a:endParaRPr/>
            </a:p>
          </p:txBody>
        </p:sp>
        <p:sp>
          <p:nvSpPr>
            <p:cNvPr id="34" name="矩形 33"/>
            <p:cNvSpPr/>
            <p:nvPr/>
          </p:nvSpPr>
          <p:spPr>
            <a:xfrm>
              <a:off x="927794" y="2782379"/>
              <a:ext cx="1345240" cy="369332"/>
            </a:xfrm>
            <a:prstGeom prst="rect">
              <a:avLst/>
            </a:prstGeom>
          </p:spPr>
          <p:txBody>
            <a:bodyPr wrap="none">
              <a:spAutoFit/>
            </a:bodyPr>
            <a:lstStyle/>
            <a:p>
              <a:r>
                <a:rPr lang="en-US" altLang="zh-CN" b="1" dirty="0">
                  <a:latin typeface="Times New Roman" panose="02020603050405020304" pitchFamily="18" charset="0"/>
                  <a:ea typeface="方正北魏楷书简体"/>
                  <a:cs typeface="Times New Roman" panose="02020603050405020304" pitchFamily="18" charset="0"/>
                  <a:sym typeface="方正北魏楷书简体"/>
                </a:rPr>
                <a:t>Example 16</a:t>
              </a:r>
              <a:endParaRPr lang="zh-CN" altLang="en-US" b="1"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4" name="矩形 3"/>
              <p:cNvSpPr/>
              <p:nvPr/>
            </p:nvSpPr>
            <p:spPr>
              <a:xfrm>
                <a:off x="3839426" y="1719808"/>
                <a:ext cx="5401863" cy="461665"/>
              </a:xfrm>
              <a:prstGeom prst="rect">
                <a:avLst/>
              </a:prstGeom>
            </p:spPr>
            <p:txBody>
              <a:bodyPr wrap="none">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sz="2400" b="1" dirty="0">
                    <a:solidFill>
                      <a:srgbClr val="FF0000"/>
                    </a:solidFill>
                    <a:latin typeface="方正北魏楷书简体"/>
                    <a:ea typeface="方正北魏楷书简体"/>
                    <a:cs typeface="方正北魏楷书简体"/>
                  </a:rPr>
                  <a:t>确定函数</a:t>
                </a:r>
                <a14:m>
                  <m:oMath xmlns:m="http://schemas.openxmlformats.org/officeDocument/2006/math">
                    <m:r>
                      <a:rPr lang="en-US" altLang="zh-CN" sz="2400" b="1" i="0" smtClean="0">
                        <a:solidFill>
                          <a:srgbClr val="FF0000"/>
                        </a:solidFill>
                        <a:latin typeface="Cambria Math" panose="02040503050406030204" pitchFamily="18" charset="0"/>
                        <a:ea typeface="方正北魏楷书简体"/>
                        <a:cs typeface="方正北魏楷书简体"/>
                      </a:rPr>
                      <m:t>𝐲</m:t>
                    </m:r>
                    <m:r>
                      <a:rPr lang="en-US" altLang="zh-CN" sz="2400" b="1" i="0" smtClean="0">
                        <a:solidFill>
                          <a:srgbClr val="FF0000"/>
                        </a:solidFill>
                        <a:latin typeface="Cambria Math" panose="02040503050406030204" pitchFamily="18" charset="0"/>
                        <a:ea typeface="方正北魏楷书简体"/>
                        <a:cs typeface="方正北魏楷书简体"/>
                      </a:rPr>
                      <m:t>=</m:t>
                    </m:r>
                    <m:r>
                      <a:rPr lang="en-US" altLang="zh-CN" sz="2400" b="1" i="1" smtClean="0">
                        <a:solidFill>
                          <a:srgbClr val="FF0000"/>
                        </a:solidFill>
                        <a:latin typeface="Cambria Math" panose="02040503050406030204" pitchFamily="18" charset="0"/>
                        <a:ea typeface="方正北魏楷书简体"/>
                        <a:cs typeface="方正北魏楷书简体"/>
                      </a:rPr>
                      <m:t>𝒇</m:t>
                    </m:r>
                    <m:r>
                      <a:rPr lang="en-US" altLang="zh-CN" sz="2400" b="1" i="1" smtClean="0">
                        <a:solidFill>
                          <a:srgbClr val="FF0000"/>
                        </a:solidFill>
                        <a:latin typeface="Cambria Math" panose="02040503050406030204" pitchFamily="18" charset="0"/>
                        <a:ea typeface="方正北魏楷书简体"/>
                        <a:cs typeface="方正北魏楷书简体"/>
                      </a:rPr>
                      <m:t>(</m:t>
                    </m:r>
                    <m:r>
                      <a:rPr lang="en-US" altLang="zh-CN" sz="2400" b="1" i="1" smtClean="0">
                        <a:solidFill>
                          <a:srgbClr val="FF0000"/>
                        </a:solidFill>
                        <a:latin typeface="Cambria Math" panose="02040503050406030204" pitchFamily="18" charset="0"/>
                        <a:ea typeface="方正北魏楷书简体"/>
                        <a:cs typeface="方正北魏楷书简体"/>
                      </a:rPr>
                      <m:t>𝒙</m:t>
                    </m:r>
                    <m:r>
                      <a:rPr lang="en-US" altLang="zh-CN" sz="2400" b="1" i="1" smtClean="0">
                        <a:solidFill>
                          <a:srgbClr val="FF0000"/>
                        </a:solidFill>
                        <a:latin typeface="Cambria Math" panose="02040503050406030204" pitchFamily="18" charset="0"/>
                        <a:ea typeface="方正北魏楷书简体"/>
                        <a:cs typeface="方正北魏楷书简体"/>
                      </a:rPr>
                      <m:t>)</m:t>
                    </m:r>
                  </m:oMath>
                </a14:m>
                <a:r>
                  <a:rPr lang="zh-CN" altLang="en-US" sz="2400" b="1" dirty="0">
                    <a:solidFill>
                      <a:srgbClr val="FF0000"/>
                    </a:solidFill>
                    <a:latin typeface="方正北魏楷书简体"/>
                    <a:ea typeface="方正北魏楷书简体"/>
                    <a:cs typeface="方正北魏楷书简体"/>
                  </a:rPr>
                  <a:t>，若</a:t>
                </a:r>
                <a14:m>
                  <m:oMath xmlns:m="http://schemas.openxmlformats.org/officeDocument/2006/math">
                    <m:r>
                      <a:rPr lang="en-US" altLang="zh-CN" sz="2400" b="1" i="1" smtClean="0">
                        <a:solidFill>
                          <a:srgbClr val="FF0000"/>
                        </a:solidFill>
                        <a:latin typeface="Cambria Math" panose="02040503050406030204" pitchFamily="18" charset="0"/>
                        <a:ea typeface="方正北魏楷书简体"/>
                        <a:cs typeface="方正北魏楷书简体"/>
                      </a:rPr>
                      <m:t>𝒈</m:t>
                    </m:r>
                    <m:r>
                      <a:rPr lang="en-US" altLang="zh-CN" sz="2400" b="1" i="1" smtClean="0">
                        <a:solidFill>
                          <a:srgbClr val="FF0000"/>
                        </a:solidFill>
                        <a:latin typeface="Cambria Math" panose="02040503050406030204" pitchFamily="18" charset="0"/>
                        <a:ea typeface="方正北魏楷书简体"/>
                        <a:cs typeface="方正北魏楷书简体"/>
                      </a:rPr>
                      <m:t>′</m:t>
                    </m:r>
                    <m:d>
                      <m:dPr>
                        <m:ctrlPr>
                          <a:rPr lang="en-US" altLang="zh-CN" sz="2400" b="1" i="1" smtClean="0">
                            <a:solidFill>
                              <a:srgbClr val="FF0000"/>
                            </a:solidFill>
                            <a:latin typeface="Cambria Math" panose="02040503050406030204" pitchFamily="18" charset="0"/>
                            <a:ea typeface="方正北魏楷书简体"/>
                            <a:cs typeface="方正北魏楷书简体"/>
                          </a:rPr>
                        </m:ctrlPr>
                      </m:dPr>
                      <m:e>
                        <m:r>
                          <a:rPr lang="en-US" altLang="zh-CN" sz="2400" b="1" i="1" smtClean="0">
                            <a:solidFill>
                              <a:srgbClr val="FF0000"/>
                            </a:solidFill>
                            <a:latin typeface="Cambria Math" panose="02040503050406030204" pitchFamily="18" charset="0"/>
                            <a:ea typeface="方正北魏楷书简体"/>
                            <a:cs typeface="方正北魏楷书简体"/>
                          </a:rPr>
                          <m:t>𝒕</m:t>
                        </m:r>
                      </m:e>
                    </m:d>
                    <m:r>
                      <a:rPr lang="en-US" altLang="zh-CN" sz="2400" b="1" i="1" smtClean="0">
                        <a:solidFill>
                          <a:srgbClr val="FF0000"/>
                        </a:solidFill>
                        <a:latin typeface="Cambria Math" panose="02040503050406030204" pitchFamily="18" charset="0"/>
                        <a:ea typeface="Cambria Math" panose="02040503050406030204" pitchFamily="18" charset="0"/>
                        <a:cs typeface="方正北魏楷书简体"/>
                      </a:rPr>
                      <m:t>≠</m:t>
                    </m:r>
                    <m:r>
                      <a:rPr lang="en-US" altLang="zh-CN" sz="2400" b="1" i="1" smtClean="0">
                        <a:solidFill>
                          <a:srgbClr val="FF0000"/>
                        </a:solidFill>
                        <a:latin typeface="Cambria Math" panose="02040503050406030204" pitchFamily="18" charset="0"/>
                        <a:ea typeface="Cambria Math" panose="02040503050406030204" pitchFamily="18" charset="0"/>
                        <a:cs typeface="方正北魏楷书简体"/>
                      </a:rPr>
                      <m:t>𝟎</m:t>
                    </m:r>
                  </m:oMath>
                </a14:m>
                <a:r>
                  <a:rPr lang="zh-CN" altLang="en-US" sz="2400" b="1" dirty="0">
                    <a:solidFill>
                      <a:srgbClr val="FF0000"/>
                    </a:solidFill>
                    <a:latin typeface="方正北魏楷书简体"/>
                    <a:ea typeface="方正北魏楷书简体"/>
                    <a:cs typeface="方正北魏楷书简体"/>
                  </a:rPr>
                  <a:t>，则有</a:t>
                </a:r>
              </a:p>
            </p:txBody>
          </p:sp>
        </mc:Choice>
        <mc:Fallback xmlns="">
          <p:sp>
            <p:nvSpPr>
              <p:cNvPr id="4" name="矩形 3"/>
              <p:cNvSpPr>
                <a:spLocks noRot="1" noChangeAspect="1" noMove="1" noResize="1" noEditPoints="1" noAdjustHandles="1" noChangeArrowheads="1" noChangeShapeType="1" noTextEdit="1"/>
              </p:cNvSpPr>
              <p:nvPr/>
            </p:nvSpPr>
            <p:spPr>
              <a:xfrm>
                <a:off x="3839426" y="1719808"/>
                <a:ext cx="5401863" cy="461665"/>
              </a:xfrm>
              <a:prstGeom prst="rect">
                <a:avLst/>
              </a:prstGeom>
              <a:blipFill rotWithShape="1">
                <a:blip r:embed="rId2"/>
                <a:stretch>
                  <a:fillRect l="-4" t="-49" r="-92" b="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390798" y="1426814"/>
                <a:ext cx="1596334" cy="916148"/>
              </a:xfrm>
              <a:prstGeom prst="rect">
                <a:avLst/>
              </a:prstGeom>
            </p:spPr>
            <p:txBody>
              <a:bodyPr wrap="none">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14:m>
                  <m:oMathPara xmlns:m="http://schemas.openxmlformats.org/officeDocument/2006/math">
                    <m:oMathParaPr>
                      <m:jc m:val="centerGroup"/>
                    </m:oMathParaPr>
                    <m:oMath xmlns:m="http://schemas.openxmlformats.org/officeDocument/2006/math">
                      <m:d>
                        <m:dPr>
                          <m:begChr m:val="{"/>
                          <m:endChr m:val=""/>
                          <m:ctrlPr>
                            <a:rPr lang="en-US" altLang="zh-CN" sz="2400" b="1" i="1" smtClean="0">
                              <a:solidFill>
                                <a:srgbClr val="FF0000"/>
                              </a:solidFill>
                              <a:latin typeface="Cambria Math" panose="02040503050406030204" pitchFamily="18" charset="0"/>
                              <a:ea typeface="方正北魏楷书简体"/>
                            </a:rPr>
                          </m:ctrlPr>
                        </m:dPr>
                        <m:e>
                          <m:eqArr>
                            <m:eqArrPr>
                              <m:ctrlPr>
                                <a:rPr lang="en-US" altLang="zh-CN" sz="2400" b="1" i="1" smtClean="0">
                                  <a:solidFill>
                                    <a:srgbClr val="FF0000"/>
                                  </a:solidFill>
                                  <a:latin typeface="Cambria Math" panose="02040503050406030204" pitchFamily="18" charset="0"/>
                                  <a:ea typeface="方正北魏楷书简体"/>
                                </a:rPr>
                              </m:ctrlPr>
                            </m:eqArrPr>
                            <m:e>
                              <m:r>
                                <a:rPr lang="en-US" altLang="zh-CN" sz="2400" b="1" i="1" smtClean="0">
                                  <a:solidFill>
                                    <a:srgbClr val="FF0000"/>
                                  </a:solidFill>
                                  <a:latin typeface="Cambria Math" panose="02040503050406030204" pitchFamily="18" charset="0"/>
                                  <a:ea typeface="方正北魏楷书简体"/>
                                </a:rPr>
                                <m:t>𝒙</m:t>
                              </m:r>
                              <m:r>
                                <a:rPr lang="en-US" altLang="zh-CN" sz="2400" b="1" i="1" smtClean="0">
                                  <a:solidFill>
                                    <a:srgbClr val="FF0000"/>
                                  </a:solidFill>
                                  <a:latin typeface="Cambria Math" panose="02040503050406030204" pitchFamily="18" charset="0"/>
                                  <a:ea typeface="方正北魏楷书简体"/>
                                </a:rPr>
                                <m:t>=</m:t>
                              </m:r>
                              <m:r>
                                <a:rPr lang="en-US" altLang="zh-CN" sz="2400" b="1" i="1" smtClean="0">
                                  <a:solidFill>
                                    <a:srgbClr val="FF0000"/>
                                  </a:solidFill>
                                  <a:latin typeface="Cambria Math" panose="02040503050406030204" pitchFamily="18" charset="0"/>
                                  <a:ea typeface="方正北魏楷书简体"/>
                                </a:rPr>
                                <m:t>𝒈</m:t>
                              </m:r>
                              <m:d>
                                <m:dPr>
                                  <m:ctrlPr>
                                    <a:rPr lang="en-US" altLang="zh-CN" sz="2400" b="1" i="1" smtClean="0">
                                      <a:solidFill>
                                        <a:srgbClr val="FF0000"/>
                                      </a:solidFill>
                                      <a:latin typeface="Cambria Math" panose="02040503050406030204" pitchFamily="18" charset="0"/>
                                      <a:ea typeface="方正北魏楷书简体"/>
                                    </a:rPr>
                                  </m:ctrlPr>
                                </m:dPr>
                                <m:e>
                                  <m:r>
                                    <a:rPr lang="en-US" altLang="zh-CN" sz="2400" b="1" i="1" smtClean="0">
                                      <a:solidFill>
                                        <a:srgbClr val="FF0000"/>
                                      </a:solidFill>
                                      <a:latin typeface="Cambria Math" panose="02040503050406030204" pitchFamily="18" charset="0"/>
                                      <a:ea typeface="方正北魏楷书简体"/>
                                    </a:rPr>
                                    <m:t>𝒕</m:t>
                                  </m:r>
                                </m:e>
                              </m:d>
                            </m:e>
                            <m:e>
                              <m:r>
                                <a:rPr lang="en-US" altLang="zh-CN" sz="2400" b="1" i="1" smtClean="0">
                                  <a:solidFill>
                                    <a:srgbClr val="FF0000"/>
                                  </a:solidFill>
                                  <a:latin typeface="Cambria Math" panose="02040503050406030204" pitchFamily="18" charset="0"/>
                                  <a:ea typeface="方正北魏楷书简体"/>
                                </a:rPr>
                                <m:t>𝒚</m:t>
                              </m:r>
                              <m:r>
                                <a:rPr lang="en-US" altLang="zh-CN" sz="2400" b="1" i="1" smtClean="0">
                                  <a:solidFill>
                                    <a:srgbClr val="FF0000"/>
                                  </a:solidFill>
                                  <a:latin typeface="Cambria Math" panose="02040503050406030204" pitchFamily="18" charset="0"/>
                                  <a:ea typeface="方正北魏楷书简体"/>
                                </a:rPr>
                                <m:t>=</m:t>
                              </m:r>
                              <m:r>
                                <a:rPr lang="en-US" altLang="zh-CN" sz="2400" b="1" i="1" smtClean="0">
                                  <a:solidFill>
                                    <a:srgbClr val="FF0000"/>
                                  </a:solidFill>
                                  <a:latin typeface="Cambria Math" panose="02040503050406030204" pitchFamily="18" charset="0"/>
                                  <a:ea typeface="方正北魏楷书简体"/>
                                </a:rPr>
                                <m:t>𝒉</m:t>
                              </m:r>
                              <m:d>
                                <m:dPr>
                                  <m:ctrlPr>
                                    <a:rPr lang="en-US" altLang="zh-CN" sz="2400" b="1" i="1" smtClean="0">
                                      <a:solidFill>
                                        <a:srgbClr val="FF0000"/>
                                      </a:solidFill>
                                      <a:latin typeface="Cambria Math" panose="02040503050406030204" pitchFamily="18" charset="0"/>
                                      <a:ea typeface="方正北魏楷书简体"/>
                                    </a:rPr>
                                  </m:ctrlPr>
                                </m:dPr>
                                <m:e>
                                  <m:r>
                                    <a:rPr lang="en-US" altLang="zh-CN" sz="2400" b="1" i="1" smtClean="0">
                                      <a:solidFill>
                                        <a:srgbClr val="FF0000"/>
                                      </a:solidFill>
                                      <a:latin typeface="Cambria Math" panose="02040503050406030204" pitchFamily="18" charset="0"/>
                                      <a:ea typeface="方正北魏楷书简体"/>
                                    </a:rPr>
                                    <m:t>𝒕</m:t>
                                  </m:r>
                                </m:e>
                              </m:d>
                            </m:e>
                          </m:eqArr>
                        </m:e>
                      </m:d>
                    </m:oMath>
                  </m:oMathPara>
                </a14:m>
                <a:endParaRPr lang="zh-CN" altLang="en-US" sz="2400" b="1" dirty="0">
                  <a:solidFill>
                    <a:srgbClr val="FF0000"/>
                  </a:solidFill>
                  <a:latin typeface="方正北魏楷书简体"/>
                  <a:ea typeface="方正北魏楷书简体"/>
                  <a:cs typeface="方正北魏楷书简体"/>
                </a:endParaRPr>
              </a:p>
            </p:txBody>
          </p:sp>
        </mc:Choice>
        <mc:Fallback xmlns="">
          <p:sp>
            <p:nvSpPr>
              <p:cNvPr id="5" name="矩形 4"/>
              <p:cNvSpPr>
                <a:spLocks noRot="1" noChangeAspect="1" noMove="1" noResize="1" noEditPoints="1" noAdjustHandles="1" noChangeArrowheads="1" noChangeShapeType="1" noTextEdit="1"/>
              </p:cNvSpPr>
              <p:nvPr/>
            </p:nvSpPr>
            <p:spPr>
              <a:xfrm>
                <a:off x="2390798" y="1426814"/>
                <a:ext cx="1596334" cy="916148"/>
              </a:xfrm>
              <a:prstGeom prst="rect">
                <a:avLst/>
              </a:prstGeom>
              <a:blipFill rotWithShape="1">
                <a:blip r:embed="rId3"/>
                <a:stretch>
                  <a:fillRect l="-1" t="-66" r="38" b="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965616" y="2253239"/>
                <a:ext cx="3917996" cy="11413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3200" b="1" i="1" smtClean="0">
                              <a:solidFill>
                                <a:schemeClr val="tx1"/>
                              </a:solidFill>
                              <a:latin typeface="Cambria Math" panose="02040503050406030204" pitchFamily="18" charset="0"/>
                              <a:ea typeface="方正北魏楷书简体"/>
                              <a:cs typeface="方正北魏楷书简体"/>
                            </a:rPr>
                          </m:ctrlPr>
                        </m:fPr>
                        <m:num>
                          <m:r>
                            <a:rPr lang="en-US" altLang="zh-CN" sz="3200" b="1" i="1" smtClean="0">
                              <a:solidFill>
                                <a:schemeClr val="tx1"/>
                              </a:solidFill>
                              <a:latin typeface="Cambria Math" panose="02040503050406030204" pitchFamily="18" charset="0"/>
                              <a:ea typeface="方正北魏楷书简体"/>
                              <a:cs typeface="方正北魏楷书简体"/>
                            </a:rPr>
                            <m:t>𝒅𝒚</m:t>
                          </m:r>
                        </m:num>
                        <m:den>
                          <m:r>
                            <a:rPr lang="en-US" altLang="zh-CN" sz="3200" b="1" i="1" smtClean="0">
                              <a:solidFill>
                                <a:schemeClr val="tx1"/>
                              </a:solidFill>
                              <a:latin typeface="Cambria Math" panose="02040503050406030204" pitchFamily="18" charset="0"/>
                              <a:ea typeface="方正北魏楷书简体"/>
                              <a:cs typeface="方正北魏楷书简体"/>
                            </a:rPr>
                            <m:t>𝒅𝒙</m:t>
                          </m:r>
                        </m:den>
                      </m:f>
                      <m:r>
                        <a:rPr lang="en-US" altLang="zh-CN" sz="3200" b="1" i="1" smtClean="0">
                          <a:solidFill>
                            <a:schemeClr val="tx1"/>
                          </a:solidFill>
                          <a:latin typeface="Cambria Math" panose="02040503050406030204" pitchFamily="18" charset="0"/>
                          <a:ea typeface="方正北魏楷书简体"/>
                          <a:cs typeface="方正北魏楷书简体"/>
                        </a:rPr>
                        <m:t>=</m:t>
                      </m:r>
                      <m:f>
                        <m:fPr>
                          <m:ctrlPr>
                            <a:rPr lang="en-US" altLang="zh-CN" sz="3200" b="1" i="1" smtClean="0">
                              <a:solidFill>
                                <a:schemeClr val="tx1"/>
                              </a:solidFill>
                              <a:latin typeface="Cambria Math" panose="02040503050406030204" pitchFamily="18" charset="0"/>
                              <a:ea typeface="方正北魏楷书简体"/>
                            </a:rPr>
                          </m:ctrlPr>
                        </m:fPr>
                        <m:num>
                          <m:r>
                            <a:rPr lang="en-US" altLang="zh-CN" sz="3200" b="1" i="1" smtClean="0">
                              <a:solidFill>
                                <a:schemeClr val="tx1"/>
                              </a:solidFill>
                              <a:latin typeface="Cambria Math" panose="02040503050406030204" pitchFamily="18" charset="0"/>
                              <a:ea typeface="方正北魏楷书简体"/>
                            </a:rPr>
                            <m:t>𝒉</m:t>
                          </m:r>
                          <m:r>
                            <a:rPr lang="en-US" altLang="zh-CN" sz="3200" b="1" i="1" smtClean="0">
                              <a:solidFill>
                                <a:schemeClr val="tx1"/>
                              </a:solidFill>
                              <a:latin typeface="Cambria Math" panose="02040503050406030204" pitchFamily="18" charset="0"/>
                              <a:ea typeface="方正北魏楷书简体"/>
                            </a:rPr>
                            <m:t>′</m:t>
                          </m:r>
                          <m:d>
                            <m:dPr>
                              <m:ctrlPr>
                                <a:rPr lang="en-US" altLang="zh-CN" sz="3200" b="1" i="1" smtClean="0">
                                  <a:solidFill>
                                    <a:schemeClr val="tx1"/>
                                  </a:solidFill>
                                  <a:latin typeface="Cambria Math" panose="02040503050406030204" pitchFamily="18" charset="0"/>
                                  <a:ea typeface="方正北魏楷书简体"/>
                                </a:rPr>
                              </m:ctrlPr>
                            </m:dPr>
                            <m:e>
                              <m:r>
                                <a:rPr lang="en-US" altLang="zh-CN" sz="3200" b="1" i="1" smtClean="0">
                                  <a:solidFill>
                                    <a:schemeClr val="tx1"/>
                                  </a:solidFill>
                                  <a:latin typeface="Cambria Math" panose="02040503050406030204" pitchFamily="18" charset="0"/>
                                  <a:ea typeface="方正北魏楷书简体"/>
                                </a:rPr>
                                <m:t>𝒕</m:t>
                              </m:r>
                            </m:e>
                          </m:d>
                        </m:num>
                        <m:den>
                          <m:r>
                            <a:rPr lang="en-US" altLang="zh-CN" sz="3200" b="1" i="1" smtClean="0">
                              <a:solidFill>
                                <a:schemeClr val="tx1"/>
                              </a:solidFill>
                              <a:latin typeface="Cambria Math" panose="02040503050406030204" pitchFamily="18" charset="0"/>
                              <a:ea typeface="方正北魏楷书简体"/>
                            </a:rPr>
                            <m:t>𝒈</m:t>
                          </m:r>
                          <m:r>
                            <a:rPr lang="en-US" altLang="zh-CN" sz="3200" b="1" i="1" smtClean="0">
                              <a:solidFill>
                                <a:schemeClr val="tx1"/>
                              </a:solidFill>
                              <a:latin typeface="Cambria Math" panose="02040503050406030204" pitchFamily="18" charset="0"/>
                              <a:ea typeface="方正北魏楷书简体"/>
                            </a:rPr>
                            <m:t>′</m:t>
                          </m:r>
                          <m:d>
                            <m:dPr>
                              <m:ctrlPr>
                                <a:rPr lang="en-US" altLang="zh-CN" sz="3200" b="1" i="1" smtClean="0">
                                  <a:solidFill>
                                    <a:schemeClr val="tx1"/>
                                  </a:solidFill>
                                  <a:latin typeface="Cambria Math" panose="02040503050406030204" pitchFamily="18" charset="0"/>
                                  <a:ea typeface="方正北魏楷书简体"/>
                                </a:rPr>
                              </m:ctrlPr>
                            </m:dPr>
                            <m:e>
                              <m:r>
                                <a:rPr lang="en-US" altLang="zh-CN" sz="3200" b="1" i="1" smtClean="0">
                                  <a:solidFill>
                                    <a:schemeClr val="tx1"/>
                                  </a:solidFill>
                                  <a:latin typeface="Cambria Math" panose="02040503050406030204" pitchFamily="18" charset="0"/>
                                  <a:ea typeface="方正北魏楷书简体"/>
                                </a:rPr>
                                <m:t>𝒕</m:t>
                              </m:r>
                            </m:e>
                          </m:d>
                        </m:den>
                      </m:f>
                      <m:r>
                        <a:rPr lang="en-US" altLang="zh-CN" sz="3200" b="1" i="1" smtClean="0">
                          <a:solidFill>
                            <a:schemeClr val="tx1"/>
                          </a:solidFill>
                          <a:latin typeface="Cambria Math" panose="02040503050406030204" pitchFamily="18" charset="0"/>
                          <a:ea typeface="方正北魏楷书简体"/>
                        </a:rPr>
                        <m:t>=</m:t>
                      </m:r>
                      <m:f>
                        <m:fPr>
                          <m:ctrlPr>
                            <a:rPr lang="en-US" altLang="zh-CN" sz="3200" b="1" i="1" smtClean="0">
                              <a:solidFill>
                                <a:schemeClr val="tx1"/>
                              </a:solidFill>
                              <a:latin typeface="Cambria Math" panose="02040503050406030204" pitchFamily="18" charset="0"/>
                              <a:ea typeface="方正北魏楷书简体"/>
                            </a:rPr>
                          </m:ctrlPr>
                        </m:fPr>
                        <m:num>
                          <m:r>
                            <a:rPr lang="en-US" altLang="zh-CN" sz="3200" b="1" i="1" smtClean="0">
                              <a:solidFill>
                                <a:schemeClr val="tx1"/>
                              </a:solidFill>
                              <a:latin typeface="Cambria Math" panose="02040503050406030204" pitchFamily="18" charset="0"/>
                              <a:ea typeface="方正北魏楷书简体"/>
                            </a:rPr>
                            <m:t>𝒅𝒚</m:t>
                          </m:r>
                          <m:r>
                            <a:rPr lang="en-US" altLang="zh-CN" sz="3200" b="1" i="1" smtClean="0">
                              <a:solidFill>
                                <a:schemeClr val="tx1"/>
                              </a:solidFill>
                              <a:latin typeface="Cambria Math" panose="02040503050406030204" pitchFamily="18" charset="0"/>
                              <a:ea typeface="方正北魏楷书简体"/>
                            </a:rPr>
                            <m:t>/</m:t>
                          </m:r>
                          <m:r>
                            <a:rPr lang="en-US" altLang="zh-CN" sz="3200" b="1" i="1" smtClean="0">
                              <a:solidFill>
                                <a:schemeClr val="tx1"/>
                              </a:solidFill>
                              <a:latin typeface="Cambria Math" panose="02040503050406030204" pitchFamily="18" charset="0"/>
                              <a:ea typeface="方正北魏楷书简体"/>
                            </a:rPr>
                            <m:t>𝒅𝒕</m:t>
                          </m:r>
                        </m:num>
                        <m:den>
                          <m:r>
                            <a:rPr lang="en-US" altLang="zh-CN" sz="3200" b="1" i="1" smtClean="0">
                              <a:solidFill>
                                <a:schemeClr val="tx1"/>
                              </a:solidFill>
                              <a:latin typeface="Cambria Math" panose="02040503050406030204" pitchFamily="18" charset="0"/>
                              <a:ea typeface="方正北魏楷书简体"/>
                            </a:rPr>
                            <m:t>𝒅𝒙</m:t>
                          </m:r>
                          <m:r>
                            <a:rPr lang="en-US" altLang="zh-CN" sz="3200" b="1" i="1" smtClean="0">
                              <a:solidFill>
                                <a:schemeClr val="tx1"/>
                              </a:solidFill>
                              <a:latin typeface="Cambria Math" panose="02040503050406030204" pitchFamily="18" charset="0"/>
                              <a:ea typeface="方正北魏楷书简体"/>
                            </a:rPr>
                            <m:t>/</m:t>
                          </m:r>
                          <m:r>
                            <a:rPr lang="en-US" altLang="zh-CN" sz="3200" b="1" i="1" smtClean="0">
                              <a:solidFill>
                                <a:schemeClr val="tx1"/>
                              </a:solidFill>
                              <a:latin typeface="Cambria Math" panose="02040503050406030204" pitchFamily="18" charset="0"/>
                              <a:ea typeface="方正北魏楷书简体"/>
                            </a:rPr>
                            <m:t>𝒅𝒕</m:t>
                          </m:r>
                        </m:den>
                      </m:f>
                    </m:oMath>
                  </m:oMathPara>
                </a14:m>
                <a:endParaRPr lang="zh-CN" altLang="en-US" sz="3200" b="1" dirty="0">
                  <a:solidFill>
                    <a:schemeClr val="tx1"/>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7965616" y="2253239"/>
                <a:ext cx="3917996" cy="1141338"/>
              </a:xfrm>
              <a:prstGeom prst="rect">
                <a:avLst/>
              </a:prstGeom>
              <a:blipFill rotWithShape="1">
                <a:blip r:embed="rId4"/>
                <a:stretch>
                  <a:fillRect l="-4" t="-23" r="-967" b="44"/>
                </a:stretch>
              </a:blipFill>
            </p:spPr>
            <p:txBody>
              <a:bodyPr/>
              <a:lstStyle/>
              <a:p>
                <a:r>
                  <a:rPr lang="zh-CN" altLang="en-US">
                    <a:noFill/>
                  </a:rPr>
                  <a:t> </a:t>
                </a:r>
              </a:p>
            </p:txBody>
          </p:sp>
        </mc:Fallback>
      </mc:AlternateContent>
      <p:sp>
        <p:nvSpPr>
          <p:cNvPr id="7" name="矩形 6"/>
          <p:cNvSpPr/>
          <p:nvPr/>
        </p:nvSpPr>
        <p:spPr>
          <a:xfrm>
            <a:off x="210877" y="3578236"/>
            <a:ext cx="1112805" cy="461665"/>
          </a:xfrm>
          <a:prstGeom prst="rect">
            <a:avLst/>
          </a:prstGeom>
        </p:spPr>
        <p:txBody>
          <a:bodyPr wrap="none">
            <a:spAutoFit/>
          </a:bodyPr>
          <a:lstStyle/>
          <a:p>
            <a:r>
              <a:rPr lang="zh-CN" altLang="en-US" sz="2400" b="1" dirty="0">
                <a:latin typeface="方正北魏楷书简体"/>
                <a:ea typeface="方正北魏楷书简体"/>
                <a:cs typeface="方正北魏楷书简体"/>
              </a:rPr>
              <a:t>求椭圆</a:t>
            </a:r>
            <a:endParaRPr lang="zh-CN" altLang="en-US" sz="2400" dirty="0"/>
          </a:p>
        </p:txBody>
      </p:sp>
      <mc:AlternateContent xmlns:mc="http://schemas.openxmlformats.org/markup-compatibility/2006" xmlns:a14="http://schemas.microsoft.com/office/drawing/2010/main">
        <mc:Choice Requires="a14">
          <p:sp>
            <p:nvSpPr>
              <p:cNvPr id="8" name="矩形 7"/>
              <p:cNvSpPr/>
              <p:nvPr/>
            </p:nvSpPr>
            <p:spPr>
              <a:xfrm>
                <a:off x="1204153" y="3370789"/>
                <a:ext cx="3489352" cy="916148"/>
              </a:xfrm>
              <a:prstGeom prst="rect">
                <a:avLst/>
              </a:prstGeom>
            </p:spPr>
            <p:txBody>
              <a:bodyPr wrap="none">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14:m>
                  <m:oMathPara xmlns:m="http://schemas.openxmlformats.org/officeDocument/2006/math">
                    <m:oMathParaPr>
                      <m:jc m:val="centerGroup"/>
                    </m:oMathParaPr>
                    <m:oMath xmlns:m="http://schemas.openxmlformats.org/officeDocument/2006/math">
                      <m:d>
                        <m:dPr>
                          <m:begChr m:val="{"/>
                          <m:endChr m:val=""/>
                          <m:ctrlPr>
                            <a:rPr lang="en-US" altLang="zh-CN" sz="2400" b="1" i="1" smtClean="0">
                              <a:solidFill>
                                <a:schemeClr val="tx1"/>
                              </a:solidFill>
                              <a:latin typeface="Cambria Math" panose="02040503050406030204" pitchFamily="18" charset="0"/>
                              <a:ea typeface="方正北魏楷书简体"/>
                            </a:rPr>
                          </m:ctrlPr>
                        </m:dPr>
                        <m:e>
                          <m:eqArr>
                            <m:eqArrPr>
                              <m:ctrlPr>
                                <a:rPr lang="en-US" altLang="zh-CN" sz="2400" b="1" i="1">
                                  <a:solidFill>
                                    <a:schemeClr val="tx1"/>
                                  </a:solidFill>
                                  <a:latin typeface="Cambria Math" panose="02040503050406030204" pitchFamily="18" charset="0"/>
                                  <a:ea typeface="方正北魏楷书简体"/>
                                </a:rPr>
                              </m:ctrlPr>
                            </m:eqArrPr>
                            <m:e>
                              <m:r>
                                <a:rPr lang="en-US" altLang="zh-CN" sz="2400" b="1" i="1">
                                  <a:solidFill>
                                    <a:schemeClr val="tx1"/>
                                  </a:solidFill>
                                  <a:latin typeface="Cambria Math" panose="02040503050406030204" pitchFamily="18" charset="0"/>
                                  <a:ea typeface="方正北魏楷书简体"/>
                                </a:rPr>
                                <m:t>𝒙</m:t>
                              </m:r>
                              <m:r>
                                <a:rPr lang="en-US" altLang="zh-CN" sz="2400" b="1" i="1">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𝒂𝒄𝒐𝒔𝒕</m:t>
                              </m:r>
                            </m:e>
                            <m:e>
                              <m:r>
                                <a:rPr lang="en-US" altLang="zh-CN" sz="2400" b="1" i="1">
                                  <a:solidFill>
                                    <a:schemeClr val="tx1"/>
                                  </a:solidFill>
                                  <a:latin typeface="Cambria Math" panose="02040503050406030204" pitchFamily="18" charset="0"/>
                                  <a:ea typeface="方正北魏楷书简体"/>
                                </a:rPr>
                                <m:t>𝒚</m:t>
                              </m:r>
                              <m:r>
                                <a:rPr lang="en-US" altLang="zh-CN" sz="2400" b="1" i="1">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𝒃𝒔𝒊𝒏𝒕</m:t>
                              </m:r>
                            </m:e>
                          </m:eqArr>
                        </m:e>
                      </m:d>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𝟎</m:t>
                      </m:r>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𝒕</m:t>
                      </m:r>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𝟐</m:t>
                      </m:r>
                      <m:r>
                        <a:rPr lang="en-US" altLang="zh-CN" sz="2400" b="1" i="1" smtClean="0">
                          <a:solidFill>
                            <a:schemeClr val="tx1"/>
                          </a:solidFill>
                          <a:latin typeface="Cambria Math" panose="02040503050406030204" pitchFamily="18" charset="0"/>
                          <a:ea typeface="方正北魏楷书简体"/>
                        </a:rPr>
                        <m:t>𝝅</m:t>
                      </m:r>
                    </m:oMath>
                  </m:oMathPara>
                </a14:m>
                <a:endParaRPr lang="zh-CN" altLang="en-US" sz="2400" b="1" dirty="0">
                  <a:solidFill>
                    <a:schemeClr val="tx1"/>
                  </a:solidFill>
                  <a:latin typeface="方正北魏楷书简体"/>
                  <a:ea typeface="方正北魏楷书简体"/>
                  <a:cs typeface="方正北魏楷书简体"/>
                </a:endParaRPr>
              </a:p>
            </p:txBody>
          </p:sp>
        </mc:Choice>
        <mc:Fallback xmlns="">
          <p:sp>
            <p:nvSpPr>
              <p:cNvPr id="8" name="矩形 7"/>
              <p:cNvSpPr>
                <a:spLocks noRot="1" noChangeAspect="1" noMove="1" noResize="1" noEditPoints="1" noAdjustHandles="1" noChangeArrowheads="1" noChangeShapeType="1" noTextEdit="1"/>
              </p:cNvSpPr>
              <p:nvPr/>
            </p:nvSpPr>
            <p:spPr>
              <a:xfrm>
                <a:off x="1204153" y="3370789"/>
                <a:ext cx="3489352" cy="916148"/>
              </a:xfrm>
              <a:prstGeom prst="rect">
                <a:avLst/>
              </a:prstGeom>
              <a:blipFill rotWithShape="1">
                <a:blip r:embed="rId5"/>
                <a:stretch>
                  <a:fillRect l="-6" t="-23" r="6" b="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723056" y="3502244"/>
                <a:ext cx="4271747" cy="581378"/>
              </a:xfrm>
              <a:prstGeom prst="rect">
                <a:avLst/>
              </a:prstGeom>
            </p:spPr>
            <p:txBody>
              <a:bodyPr wrap="none">
                <a:spAutoFit/>
              </a:bodyPr>
              <a:lstStyle/>
              <a:p>
                <a:r>
                  <a:rPr lang="zh-CN" altLang="en-US" sz="2400" b="1" dirty="0">
                    <a:latin typeface="方正北魏楷书简体"/>
                    <a:ea typeface="方正北魏楷书简体"/>
                  </a:rPr>
                  <a:t>在</a:t>
                </a:r>
                <a14:m>
                  <m:oMath xmlns:m="http://schemas.openxmlformats.org/officeDocument/2006/math">
                    <m:r>
                      <a:rPr lang="en-US" altLang="zh-CN" sz="2400" b="1" i="1" smtClean="0">
                        <a:latin typeface="Cambria Math" panose="02040503050406030204" pitchFamily="18" charset="0"/>
                        <a:ea typeface="方正北魏楷书简体"/>
                      </a:rPr>
                      <m:t>𝒕</m:t>
                    </m:r>
                    <m:r>
                      <a:rPr lang="en-US" altLang="zh-CN" sz="2400" b="1" i="1" smtClean="0">
                        <a:latin typeface="Cambria Math" panose="02040503050406030204" pitchFamily="18" charset="0"/>
                        <a:ea typeface="方正北魏楷书简体"/>
                      </a:rPr>
                      <m:t>=</m:t>
                    </m:r>
                    <m:f>
                      <m:fPr>
                        <m:ctrlPr>
                          <a:rPr lang="en-US" altLang="zh-CN" sz="2400" b="1" i="1" smtClean="0">
                            <a:latin typeface="Cambria Math" panose="02040503050406030204" pitchFamily="18" charset="0"/>
                            <a:ea typeface="方正北魏楷书简体"/>
                          </a:rPr>
                        </m:ctrlPr>
                      </m:fPr>
                      <m:num>
                        <m:r>
                          <a:rPr lang="en-US" altLang="zh-CN" sz="2400" b="1" i="1" smtClean="0">
                            <a:latin typeface="Cambria Math" panose="02040503050406030204" pitchFamily="18" charset="0"/>
                            <a:ea typeface="方正北魏楷书简体"/>
                          </a:rPr>
                          <m:t>𝝅</m:t>
                        </m:r>
                      </m:num>
                      <m:den>
                        <m:r>
                          <a:rPr lang="en-US" altLang="zh-CN" sz="2400" b="1" i="1" smtClean="0">
                            <a:latin typeface="Cambria Math" panose="02040503050406030204" pitchFamily="18" charset="0"/>
                            <a:ea typeface="方正北魏楷书简体"/>
                          </a:rPr>
                          <m:t>𝟒</m:t>
                        </m:r>
                      </m:den>
                    </m:f>
                  </m:oMath>
                </a14:m>
                <a:r>
                  <a:rPr lang="zh-CN" altLang="en-US" sz="2400" b="1" dirty="0">
                    <a:latin typeface="方正北魏楷书简体"/>
                    <a:ea typeface="方正北魏楷书简体"/>
                  </a:rPr>
                  <a:t>相应的点处的切线斜率</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4723056" y="3502244"/>
                <a:ext cx="4271747" cy="581378"/>
              </a:xfrm>
              <a:prstGeom prst="rect">
                <a:avLst/>
              </a:prstGeom>
              <a:blipFill rotWithShape="1">
                <a:blip r:embed="rId6"/>
                <a:stretch>
                  <a:fillRect l="-13" t="-38" r="1" b="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57940" y="5881467"/>
                <a:ext cx="5668796" cy="855875"/>
              </a:xfrm>
              <a:prstGeom prst="rect">
                <a:avLst/>
              </a:prstGeom>
            </p:spPr>
            <p:txBody>
              <a:bodyPr wrap="none">
                <a:spAutoFit/>
              </a:bodyPr>
              <a:lstStyle/>
              <a:p>
                <a14:m>
                  <m:oMath xmlns:m="http://schemas.openxmlformats.org/officeDocument/2006/math">
                    <m:r>
                      <a:rPr lang="en-US" altLang="zh-CN" sz="2800" b="1" i="1">
                        <a:latin typeface="Cambria Math" panose="02040503050406030204" pitchFamily="18" charset="0"/>
                        <a:ea typeface="方正北魏楷书简体"/>
                      </a:rPr>
                      <m:t>𝒕</m:t>
                    </m:r>
                    <m:r>
                      <a:rPr lang="en-US" altLang="zh-CN" sz="2800" b="1">
                        <a:latin typeface="Cambria Math" panose="02040503050406030204" pitchFamily="18" charset="0"/>
                        <a:ea typeface="方正北魏楷书简体"/>
                      </a:rPr>
                      <m:t>=</m:t>
                    </m:r>
                    <m:f>
                      <m:fPr>
                        <m:ctrlPr>
                          <a:rPr lang="en-US" altLang="zh-CN" sz="2800" b="1" i="1">
                            <a:latin typeface="Cambria Math" panose="02040503050406030204" pitchFamily="18" charset="0"/>
                            <a:ea typeface="方正北魏楷书简体"/>
                          </a:rPr>
                        </m:ctrlPr>
                      </m:fPr>
                      <m:num>
                        <m:r>
                          <a:rPr lang="en-US" altLang="zh-CN" sz="2800" b="1" i="1">
                            <a:latin typeface="Cambria Math" panose="02040503050406030204" pitchFamily="18" charset="0"/>
                            <a:ea typeface="方正北魏楷书简体"/>
                          </a:rPr>
                          <m:t>𝝅</m:t>
                        </m:r>
                      </m:num>
                      <m:den>
                        <m:r>
                          <a:rPr lang="en-US" altLang="zh-CN" sz="2800" b="1" i="1">
                            <a:latin typeface="Cambria Math" panose="02040503050406030204" pitchFamily="18" charset="0"/>
                            <a:ea typeface="方正北魏楷书简体"/>
                          </a:rPr>
                          <m:t>𝟒</m:t>
                        </m:r>
                      </m:den>
                    </m:f>
                    <m:r>
                      <a:rPr lang="zh-CN" altLang="en-US" sz="2800" b="1">
                        <a:latin typeface="Cambria Math" panose="02040503050406030204" pitchFamily="18" charset="0"/>
                        <a:ea typeface="方正北魏楷书简体"/>
                      </a:rPr>
                      <m:t>时</m:t>
                    </m:r>
                  </m:oMath>
                </a14:m>
                <a:r>
                  <a:rPr lang="zh-CN" altLang="en-US" sz="2800" b="1" dirty="0">
                    <a:latin typeface="方正北魏楷书简体"/>
                    <a:ea typeface="方正北魏楷书简体"/>
                  </a:rPr>
                  <a:t>，对应的点为</a:t>
                </a:r>
                <a14:m>
                  <m:oMath xmlns:m="http://schemas.openxmlformats.org/officeDocument/2006/math">
                    <m:r>
                      <a:rPr lang="en-US" altLang="zh-CN" sz="2800" b="1" i="1" smtClean="0">
                        <a:latin typeface="Cambria Math" panose="02040503050406030204" pitchFamily="18" charset="0"/>
                        <a:ea typeface="方正北魏楷书简体"/>
                      </a:rPr>
                      <m:t>𝑴</m:t>
                    </m:r>
                    <m:d>
                      <m:dPr>
                        <m:ctrlPr>
                          <a:rPr lang="en-US" altLang="zh-CN" sz="2800" b="1" i="1" smtClean="0">
                            <a:latin typeface="Cambria Math" panose="02040503050406030204" pitchFamily="18" charset="0"/>
                            <a:ea typeface="方正北魏楷书简体"/>
                          </a:rPr>
                        </m:ctrlPr>
                      </m:dPr>
                      <m:e>
                        <m:f>
                          <m:fPr>
                            <m:ctrlPr>
                              <a:rPr lang="en-US" altLang="zh-CN" sz="2800" b="1" i="1" smtClean="0">
                                <a:latin typeface="Cambria Math" panose="02040503050406030204" pitchFamily="18" charset="0"/>
                                <a:ea typeface="方正北魏楷书简体"/>
                              </a:rPr>
                            </m:ctrlPr>
                          </m:fPr>
                          <m:num>
                            <m:rad>
                              <m:radPr>
                                <m:degHide m:val="on"/>
                                <m:ctrlPr>
                                  <a:rPr lang="en-US" altLang="zh-CN" sz="2800" b="1" i="1" smtClean="0">
                                    <a:latin typeface="Cambria Math" panose="02040503050406030204" pitchFamily="18" charset="0"/>
                                    <a:ea typeface="方正北魏楷书简体"/>
                                  </a:rPr>
                                </m:ctrlPr>
                              </m:radPr>
                              <m:deg/>
                              <m:e>
                                <m:r>
                                  <a:rPr lang="en-US" altLang="zh-CN" sz="2800" b="1" i="1" smtClean="0">
                                    <a:latin typeface="Cambria Math" panose="02040503050406030204" pitchFamily="18" charset="0"/>
                                    <a:ea typeface="方正北魏楷书简体"/>
                                  </a:rPr>
                                  <m:t>𝟐</m:t>
                                </m:r>
                              </m:e>
                            </m:rad>
                          </m:num>
                          <m:den>
                            <m:r>
                              <a:rPr lang="en-US" altLang="zh-CN" sz="2800" b="1" i="1" smtClean="0">
                                <a:latin typeface="Cambria Math" panose="02040503050406030204" pitchFamily="18" charset="0"/>
                                <a:ea typeface="方正北魏楷书简体"/>
                              </a:rPr>
                              <m:t>𝟐</m:t>
                            </m:r>
                          </m:den>
                        </m:f>
                        <m:r>
                          <a:rPr lang="en-US" altLang="zh-CN" sz="2800" b="1" i="1" smtClean="0">
                            <a:latin typeface="Cambria Math" panose="02040503050406030204" pitchFamily="18" charset="0"/>
                            <a:ea typeface="方正北魏楷书简体"/>
                          </a:rPr>
                          <m:t>𝒂</m:t>
                        </m:r>
                        <m:r>
                          <a:rPr lang="en-US" altLang="zh-CN" sz="2800" b="1" i="1" smtClean="0">
                            <a:latin typeface="Cambria Math" panose="02040503050406030204" pitchFamily="18" charset="0"/>
                            <a:ea typeface="方正北魏楷书简体"/>
                          </a:rPr>
                          <m:t>,</m:t>
                        </m:r>
                        <m:f>
                          <m:fPr>
                            <m:ctrlPr>
                              <a:rPr lang="en-US" altLang="zh-CN" sz="2800" b="1" i="1">
                                <a:latin typeface="Cambria Math" panose="02040503050406030204" pitchFamily="18" charset="0"/>
                                <a:ea typeface="方正北魏楷书简体"/>
                              </a:rPr>
                            </m:ctrlPr>
                          </m:fPr>
                          <m:num>
                            <m:rad>
                              <m:radPr>
                                <m:degHide m:val="on"/>
                                <m:ctrlPr>
                                  <a:rPr lang="en-US" altLang="zh-CN" sz="2800" b="1" i="1">
                                    <a:latin typeface="Cambria Math" panose="02040503050406030204" pitchFamily="18" charset="0"/>
                                    <a:ea typeface="方正北魏楷书简体"/>
                                  </a:rPr>
                                </m:ctrlPr>
                              </m:radPr>
                              <m:deg/>
                              <m:e>
                                <m:r>
                                  <a:rPr lang="en-US" altLang="zh-CN" sz="2800" b="1" i="1">
                                    <a:latin typeface="Cambria Math" panose="02040503050406030204" pitchFamily="18" charset="0"/>
                                    <a:ea typeface="方正北魏楷书简体"/>
                                  </a:rPr>
                                  <m:t>𝟐</m:t>
                                </m:r>
                              </m:e>
                            </m:rad>
                          </m:num>
                          <m:den>
                            <m:r>
                              <a:rPr lang="en-US" altLang="zh-CN" sz="2800" b="1" i="1">
                                <a:latin typeface="Cambria Math" panose="02040503050406030204" pitchFamily="18" charset="0"/>
                                <a:ea typeface="方正北魏楷书简体"/>
                              </a:rPr>
                              <m:t>𝟐</m:t>
                            </m:r>
                          </m:den>
                        </m:f>
                        <m:r>
                          <a:rPr lang="en-US" altLang="zh-CN" sz="2800" b="1" i="1" smtClean="0">
                            <a:latin typeface="Cambria Math" panose="02040503050406030204" pitchFamily="18" charset="0"/>
                            <a:ea typeface="方正北魏楷书简体"/>
                          </a:rPr>
                          <m:t>𝒃</m:t>
                        </m:r>
                      </m:e>
                    </m:d>
                  </m:oMath>
                </a14:m>
                <a:endParaRPr lang="zh-CN" altLang="en-US" sz="2800" b="1" dirty="0">
                  <a:latin typeface="方正北魏楷书简体"/>
                  <a:ea typeface="方正北魏楷书简体"/>
                </a:endParaRPr>
              </a:p>
            </p:txBody>
          </p:sp>
        </mc:Choice>
        <mc:Fallback xmlns="">
          <p:sp>
            <p:nvSpPr>
              <p:cNvPr id="12" name="矩形 11"/>
              <p:cNvSpPr>
                <a:spLocks noRot="1" noChangeAspect="1" noMove="1" noResize="1" noEditPoints="1" noAdjustHandles="1" noChangeArrowheads="1" noChangeShapeType="1" noTextEdit="1"/>
              </p:cNvSpPr>
              <p:nvPr/>
            </p:nvSpPr>
            <p:spPr>
              <a:xfrm>
                <a:off x="257940" y="5881467"/>
                <a:ext cx="5668796" cy="855875"/>
              </a:xfrm>
              <a:prstGeom prst="rect">
                <a:avLst/>
              </a:prstGeom>
              <a:blipFill rotWithShape="1">
                <a:blip r:embed="rId7"/>
                <a:stretch>
                  <a:fillRect l="-2" t="-11" r="-129" b="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11649" y="4477438"/>
                <a:ext cx="7229608" cy="10102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1" i="1" smtClean="0">
                          <a:solidFill>
                            <a:schemeClr val="tx1"/>
                          </a:solidFill>
                          <a:latin typeface="Cambria Math" panose="02040503050406030204" pitchFamily="18" charset="0"/>
                          <a:ea typeface="方正北魏楷书简体"/>
                          <a:cs typeface="方正北魏楷书简体"/>
                        </a:rPr>
                        <m:t>切线斜率</m:t>
                      </m:r>
                      <m:r>
                        <a:rPr lang="en-US" altLang="zh-CN" sz="2800" b="1" i="1" smtClean="0">
                          <a:solidFill>
                            <a:schemeClr val="tx1"/>
                          </a:solidFill>
                          <a:latin typeface="Cambria Math" panose="02040503050406030204" pitchFamily="18" charset="0"/>
                          <a:ea typeface="方正北魏楷书简体"/>
                          <a:cs typeface="方正北魏楷书简体"/>
                        </a:rPr>
                        <m:t>𝒌</m:t>
                      </m:r>
                      <m:r>
                        <a:rPr lang="en-US" altLang="zh-CN" sz="2800" b="1" i="1" smtClean="0">
                          <a:solidFill>
                            <a:schemeClr val="tx1"/>
                          </a:solidFill>
                          <a:latin typeface="Cambria Math" panose="02040503050406030204" pitchFamily="18" charset="0"/>
                          <a:ea typeface="方正北魏楷书简体"/>
                          <a:cs typeface="方正北魏楷书简体"/>
                        </a:rPr>
                        <m:t>=</m:t>
                      </m:r>
                      <m:f>
                        <m:fPr>
                          <m:ctrlPr>
                            <a:rPr lang="en-US" altLang="zh-CN" sz="2800" b="1" i="1">
                              <a:solidFill>
                                <a:schemeClr val="tx1"/>
                              </a:solidFill>
                              <a:latin typeface="Cambria Math" panose="02040503050406030204" pitchFamily="18" charset="0"/>
                              <a:ea typeface="方正北魏楷书简体"/>
                              <a:cs typeface="方正北魏楷书简体"/>
                            </a:rPr>
                          </m:ctrlPr>
                        </m:fPr>
                        <m:num>
                          <m:r>
                            <a:rPr lang="en-US" altLang="zh-CN" sz="2800" b="1" i="1">
                              <a:solidFill>
                                <a:schemeClr val="tx1"/>
                              </a:solidFill>
                              <a:latin typeface="Cambria Math" panose="02040503050406030204" pitchFamily="18" charset="0"/>
                              <a:ea typeface="方正北魏楷书简体"/>
                              <a:cs typeface="方正北魏楷书简体"/>
                            </a:rPr>
                            <m:t>𝒅𝒚</m:t>
                          </m:r>
                        </m:num>
                        <m:den>
                          <m:r>
                            <a:rPr lang="en-US" altLang="zh-CN" sz="2800" b="1" i="1">
                              <a:solidFill>
                                <a:schemeClr val="tx1"/>
                              </a:solidFill>
                              <a:latin typeface="Cambria Math" panose="02040503050406030204" pitchFamily="18" charset="0"/>
                              <a:ea typeface="方正北魏楷书简体"/>
                              <a:cs typeface="方正北魏楷书简体"/>
                            </a:rPr>
                            <m:t>𝒅𝒙</m:t>
                          </m:r>
                        </m:den>
                      </m:f>
                      <m:r>
                        <a:rPr lang="en-US" altLang="zh-CN" sz="2800" b="1" i="1">
                          <a:solidFill>
                            <a:schemeClr val="tx1"/>
                          </a:solidFill>
                          <a:latin typeface="Cambria Math" panose="02040503050406030204" pitchFamily="18" charset="0"/>
                          <a:ea typeface="方正北魏楷书简体"/>
                          <a:cs typeface="方正北魏楷书简体"/>
                        </a:rPr>
                        <m:t>=</m:t>
                      </m:r>
                      <m:f>
                        <m:fPr>
                          <m:ctrlPr>
                            <a:rPr lang="en-US" altLang="zh-CN" sz="2800" b="1" i="1">
                              <a:solidFill>
                                <a:schemeClr val="tx1"/>
                              </a:solidFill>
                              <a:latin typeface="Cambria Math" panose="02040503050406030204" pitchFamily="18" charset="0"/>
                              <a:ea typeface="方正北魏楷书简体"/>
                            </a:rPr>
                          </m:ctrlPr>
                        </m:fPr>
                        <m:num>
                          <m:r>
                            <a:rPr lang="en-US" altLang="zh-CN" sz="2800" b="1" i="1">
                              <a:solidFill>
                                <a:schemeClr val="tx1"/>
                              </a:solidFill>
                              <a:latin typeface="Cambria Math" panose="02040503050406030204" pitchFamily="18" charset="0"/>
                              <a:ea typeface="方正北魏楷书简体"/>
                            </a:rPr>
                            <m:t>𝒉</m:t>
                          </m:r>
                          <m:r>
                            <a:rPr lang="en-US" altLang="zh-CN" sz="2800" b="1" i="1">
                              <a:solidFill>
                                <a:schemeClr val="tx1"/>
                              </a:solidFill>
                              <a:latin typeface="Cambria Math" panose="02040503050406030204" pitchFamily="18" charset="0"/>
                              <a:ea typeface="方正北魏楷书简体"/>
                            </a:rPr>
                            <m:t>′</m:t>
                          </m:r>
                          <m:d>
                            <m:dPr>
                              <m:ctrlPr>
                                <a:rPr lang="en-US" altLang="zh-CN" sz="2800" b="1" i="1">
                                  <a:solidFill>
                                    <a:schemeClr val="tx1"/>
                                  </a:solidFill>
                                  <a:latin typeface="Cambria Math" panose="02040503050406030204" pitchFamily="18" charset="0"/>
                                  <a:ea typeface="方正北魏楷书简体"/>
                                </a:rPr>
                              </m:ctrlPr>
                            </m:dPr>
                            <m:e>
                              <m:r>
                                <a:rPr lang="en-US" altLang="zh-CN" sz="2800" b="1" i="1">
                                  <a:solidFill>
                                    <a:schemeClr val="tx1"/>
                                  </a:solidFill>
                                  <a:latin typeface="Cambria Math" panose="02040503050406030204" pitchFamily="18" charset="0"/>
                                  <a:ea typeface="方正北魏楷书简体"/>
                                </a:rPr>
                                <m:t>𝒕</m:t>
                              </m:r>
                            </m:e>
                          </m:d>
                        </m:num>
                        <m:den>
                          <m:r>
                            <a:rPr lang="en-US" altLang="zh-CN" sz="2800" b="1" i="1">
                              <a:solidFill>
                                <a:schemeClr val="tx1"/>
                              </a:solidFill>
                              <a:latin typeface="Cambria Math" panose="02040503050406030204" pitchFamily="18" charset="0"/>
                              <a:ea typeface="方正北魏楷书简体"/>
                            </a:rPr>
                            <m:t>𝒈</m:t>
                          </m:r>
                          <m:r>
                            <a:rPr lang="en-US" altLang="zh-CN" sz="2800" b="1" i="1">
                              <a:solidFill>
                                <a:schemeClr val="tx1"/>
                              </a:solidFill>
                              <a:latin typeface="Cambria Math" panose="02040503050406030204" pitchFamily="18" charset="0"/>
                              <a:ea typeface="方正北魏楷书简体"/>
                            </a:rPr>
                            <m:t>′</m:t>
                          </m:r>
                          <m:d>
                            <m:dPr>
                              <m:ctrlPr>
                                <a:rPr lang="en-US" altLang="zh-CN" sz="2800" b="1" i="1">
                                  <a:solidFill>
                                    <a:schemeClr val="tx1"/>
                                  </a:solidFill>
                                  <a:latin typeface="Cambria Math" panose="02040503050406030204" pitchFamily="18" charset="0"/>
                                  <a:ea typeface="方正北魏楷书简体"/>
                                </a:rPr>
                              </m:ctrlPr>
                            </m:dPr>
                            <m:e>
                              <m:r>
                                <a:rPr lang="en-US" altLang="zh-CN" sz="2800" b="1" i="1">
                                  <a:solidFill>
                                    <a:schemeClr val="tx1"/>
                                  </a:solidFill>
                                  <a:latin typeface="Cambria Math" panose="02040503050406030204" pitchFamily="18" charset="0"/>
                                  <a:ea typeface="方正北魏楷书简体"/>
                                </a:rPr>
                                <m:t>𝒕</m:t>
                              </m:r>
                            </m:e>
                          </m:d>
                        </m:den>
                      </m:f>
                      <m:r>
                        <a:rPr lang="en-US" altLang="zh-CN" sz="2800" b="1" i="1">
                          <a:solidFill>
                            <a:schemeClr val="tx1"/>
                          </a:solidFill>
                          <a:latin typeface="Cambria Math" panose="02040503050406030204" pitchFamily="18" charset="0"/>
                          <a:ea typeface="方正北魏楷书简体"/>
                        </a:rPr>
                        <m:t>=</m:t>
                      </m:r>
                      <m:f>
                        <m:fPr>
                          <m:ctrlPr>
                            <a:rPr lang="en-US" altLang="zh-CN" sz="2800" b="1" i="1">
                              <a:solidFill>
                                <a:schemeClr val="tx1"/>
                              </a:solidFill>
                              <a:latin typeface="Cambria Math" panose="02040503050406030204" pitchFamily="18" charset="0"/>
                              <a:ea typeface="方正北魏楷书简体"/>
                            </a:rPr>
                          </m:ctrlPr>
                        </m:fPr>
                        <m:num>
                          <m:r>
                            <a:rPr lang="en-US" altLang="zh-CN" sz="2800" b="1" i="1">
                              <a:solidFill>
                                <a:schemeClr val="tx1"/>
                              </a:solidFill>
                              <a:latin typeface="Cambria Math" panose="02040503050406030204" pitchFamily="18" charset="0"/>
                              <a:ea typeface="方正北魏楷书简体"/>
                            </a:rPr>
                            <m:t>𝒅𝒚</m:t>
                          </m:r>
                          <m:r>
                            <a:rPr lang="en-US" altLang="zh-CN" sz="2800" b="1" i="1">
                              <a:solidFill>
                                <a:schemeClr val="tx1"/>
                              </a:solidFill>
                              <a:latin typeface="Cambria Math" panose="02040503050406030204" pitchFamily="18" charset="0"/>
                              <a:ea typeface="方正北魏楷书简体"/>
                            </a:rPr>
                            <m:t>/</m:t>
                          </m:r>
                          <m:r>
                            <a:rPr lang="en-US" altLang="zh-CN" sz="2800" b="1" i="1">
                              <a:solidFill>
                                <a:schemeClr val="tx1"/>
                              </a:solidFill>
                              <a:latin typeface="Cambria Math" panose="02040503050406030204" pitchFamily="18" charset="0"/>
                              <a:ea typeface="方正北魏楷书简体"/>
                            </a:rPr>
                            <m:t>𝒅𝒕</m:t>
                          </m:r>
                        </m:num>
                        <m:den>
                          <m:r>
                            <a:rPr lang="en-US" altLang="zh-CN" sz="2800" b="1" i="1">
                              <a:solidFill>
                                <a:schemeClr val="tx1"/>
                              </a:solidFill>
                              <a:latin typeface="Cambria Math" panose="02040503050406030204" pitchFamily="18" charset="0"/>
                              <a:ea typeface="方正北魏楷书简体"/>
                            </a:rPr>
                            <m:t>𝒅𝒙</m:t>
                          </m:r>
                          <m:r>
                            <a:rPr lang="en-US" altLang="zh-CN" sz="2800" b="1" i="1">
                              <a:solidFill>
                                <a:schemeClr val="tx1"/>
                              </a:solidFill>
                              <a:latin typeface="Cambria Math" panose="02040503050406030204" pitchFamily="18" charset="0"/>
                              <a:ea typeface="方正北魏楷书简体"/>
                            </a:rPr>
                            <m:t>/</m:t>
                          </m:r>
                          <m:r>
                            <a:rPr lang="en-US" altLang="zh-CN" sz="2800" b="1" i="1">
                              <a:solidFill>
                                <a:schemeClr val="tx1"/>
                              </a:solidFill>
                              <a:latin typeface="Cambria Math" panose="02040503050406030204" pitchFamily="18" charset="0"/>
                              <a:ea typeface="方正北魏楷书简体"/>
                            </a:rPr>
                            <m:t>𝒅𝒕</m:t>
                          </m:r>
                        </m:den>
                      </m:f>
                      <m:r>
                        <a:rPr lang="en-US" altLang="zh-CN" sz="2800" b="1" i="1" smtClean="0">
                          <a:solidFill>
                            <a:schemeClr val="tx1"/>
                          </a:solidFill>
                          <a:latin typeface="Cambria Math" panose="02040503050406030204" pitchFamily="18" charset="0"/>
                          <a:ea typeface="方正北魏楷书简体"/>
                        </a:rPr>
                        <m:t>=</m:t>
                      </m:r>
                      <m:f>
                        <m:fPr>
                          <m:ctrlPr>
                            <a:rPr lang="en-US" altLang="zh-CN" sz="2800" b="1" i="1" smtClean="0">
                              <a:solidFill>
                                <a:schemeClr val="tx1"/>
                              </a:solidFill>
                              <a:latin typeface="Cambria Math" panose="02040503050406030204" pitchFamily="18" charset="0"/>
                              <a:ea typeface="方正北魏楷书简体"/>
                            </a:rPr>
                          </m:ctrlPr>
                        </m:fPr>
                        <m:num>
                          <m:r>
                            <a:rPr lang="en-US" altLang="zh-CN" sz="2800" b="1" i="1" smtClean="0">
                              <a:solidFill>
                                <a:schemeClr val="tx1"/>
                              </a:solidFill>
                              <a:latin typeface="Cambria Math" panose="02040503050406030204" pitchFamily="18" charset="0"/>
                              <a:ea typeface="方正北魏楷书简体"/>
                            </a:rPr>
                            <m:t>𝒃𝒄𝒐𝒔𝒕</m:t>
                          </m:r>
                        </m:num>
                        <m:den>
                          <m:r>
                            <a:rPr lang="en-US" altLang="zh-CN" sz="2800" b="1" i="1" smtClean="0">
                              <a:solidFill>
                                <a:schemeClr val="tx1"/>
                              </a:solidFill>
                              <a:latin typeface="Cambria Math" panose="02040503050406030204" pitchFamily="18" charset="0"/>
                              <a:ea typeface="方正北魏楷书简体"/>
                            </a:rPr>
                            <m:t>−</m:t>
                          </m:r>
                          <m:r>
                            <a:rPr lang="en-US" altLang="zh-CN" sz="2800" b="1" i="1" smtClean="0">
                              <a:solidFill>
                                <a:schemeClr val="tx1"/>
                              </a:solidFill>
                              <a:latin typeface="Cambria Math" panose="02040503050406030204" pitchFamily="18" charset="0"/>
                              <a:ea typeface="方正北魏楷书简体"/>
                            </a:rPr>
                            <m:t>𝒂𝒔𝒊𝒏𝒕</m:t>
                          </m:r>
                        </m:den>
                      </m:f>
                    </m:oMath>
                  </m:oMathPara>
                </a14:m>
                <a:endParaRPr lang="zh-CN" altLang="en-US" sz="2800" b="1" dirty="0"/>
              </a:p>
            </p:txBody>
          </p:sp>
        </mc:Choice>
        <mc:Fallback xmlns="">
          <p:sp>
            <p:nvSpPr>
              <p:cNvPr id="13" name="矩形 12"/>
              <p:cNvSpPr>
                <a:spLocks noRot="1" noChangeAspect="1" noMove="1" noResize="1" noEditPoints="1" noAdjustHandles="1" noChangeArrowheads="1" noChangeShapeType="1" noTextEdit="1"/>
              </p:cNvSpPr>
              <p:nvPr/>
            </p:nvSpPr>
            <p:spPr>
              <a:xfrm>
                <a:off x="111649" y="4477438"/>
                <a:ext cx="7229608" cy="1010213"/>
              </a:xfrm>
              <a:prstGeom prst="rect">
                <a:avLst/>
              </a:prstGeom>
              <a:blipFill rotWithShape="1">
                <a:blip r:embed="rId8"/>
                <a:stretch>
                  <a:fillRect l="-7" t="-5" r="-52" b="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680176" y="4621964"/>
                <a:ext cx="2947474" cy="721159"/>
              </a:xfrm>
              <a:prstGeom prst="rect">
                <a:avLst/>
              </a:prstGeom>
            </p:spPr>
            <p:txBody>
              <a:bodyPr wrap="none">
                <a:spAutoFit/>
              </a:bodyPr>
              <a:lstStyle/>
              <a:p>
                <a14:m>
                  <m:oMath xmlns:m="http://schemas.openxmlformats.org/officeDocument/2006/math">
                    <m:r>
                      <a:rPr lang="en-US" altLang="zh-CN" sz="2800" b="1" i="1" smtClean="0">
                        <a:latin typeface="Cambria Math" panose="02040503050406030204" pitchFamily="18" charset="0"/>
                        <a:ea typeface="方正北魏楷书简体"/>
                      </a:rPr>
                      <m:t>𝒕</m:t>
                    </m:r>
                    <m:r>
                      <a:rPr lang="en-US" altLang="zh-CN" sz="2800" b="1" smtClean="0">
                        <a:latin typeface="Cambria Math" panose="02040503050406030204" pitchFamily="18" charset="0"/>
                        <a:ea typeface="方正北魏楷书简体"/>
                      </a:rPr>
                      <m:t>=</m:t>
                    </m:r>
                    <m:f>
                      <m:fPr>
                        <m:ctrlPr>
                          <a:rPr lang="en-US" altLang="zh-CN" sz="2800" b="1" i="1">
                            <a:latin typeface="Cambria Math" panose="02040503050406030204" pitchFamily="18" charset="0"/>
                            <a:ea typeface="方正北魏楷书简体"/>
                          </a:rPr>
                        </m:ctrlPr>
                      </m:fPr>
                      <m:num>
                        <m:r>
                          <a:rPr lang="en-US" altLang="zh-CN" sz="2800" b="1" i="1">
                            <a:latin typeface="Cambria Math" panose="02040503050406030204" pitchFamily="18" charset="0"/>
                            <a:ea typeface="方正北魏楷书简体"/>
                          </a:rPr>
                          <m:t>𝝅</m:t>
                        </m:r>
                      </m:num>
                      <m:den>
                        <m:r>
                          <a:rPr lang="en-US" altLang="zh-CN" sz="2800" b="1" i="1">
                            <a:latin typeface="Cambria Math" panose="02040503050406030204" pitchFamily="18" charset="0"/>
                            <a:ea typeface="方正北魏楷书简体"/>
                          </a:rPr>
                          <m:t>𝟒</m:t>
                        </m:r>
                      </m:den>
                    </m:f>
                    <m:r>
                      <a:rPr lang="zh-CN" altLang="en-US" sz="2800" b="1">
                        <a:latin typeface="Cambria Math" panose="02040503050406030204" pitchFamily="18" charset="0"/>
                        <a:ea typeface="方正北魏楷书简体"/>
                      </a:rPr>
                      <m:t>时</m:t>
                    </m:r>
                  </m:oMath>
                </a14:m>
                <a:r>
                  <a:rPr lang="zh-CN" altLang="en-US" sz="2800" b="1" dirty="0">
                    <a:latin typeface="方正北魏楷书简体"/>
                    <a:ea typeface="方正北魏楷书简体"/>
                  </a:rPr>
                  <a:t>，</a:t>
                </a:r>
                <a14:m>
                  <m:oMath xmlns:m="http://schemas.openxmlformats.org/officeDocument/2006/math">
                    <m:r>
                      <a:rPr lang="en-US" altLang="zh-CN" sz="2800" b="1" i="1" dirty="0" smtClean="0">
                        <a:latin typeface="Cambria Math" panose="02040503050406030204" pitchFamily="18" charset="0"/>
                        <a:ea typeface="方正北魏楷书简体"/>
                      </a:rPr>
                      <m:t>𝒌</m:t>
                    </m:r>
                    <m:r>
                      <a:rPr lang="en-US" altLang="zh-CN" sz="2800" b="1" i="1" dirty="0" smtClean="0">
                        <a:latin typeface="Cambria Math" panose="02040503050406030204" pitchFamily="18" charset="0"/>
                        <a:ea typeface="方正北魏楷书简体"/>
                      </a:rPr>
                      <m:t>=−</m:t>
                    </m:r>
                    <m:f>
                      <m:fPr>
                        <m:ctrlPr>
                          <a:rPr lang="en-US" altLang="zh-CN" sz="2800" b="1" i="1" dirty="0" smtClean="0">
                            <a:latin typeface="Cambria Math" panose="02040503050406030204" pitchFamily="18" charset="0"/>
                            <a:ea typeface="方正北魏楷书简体"/>
                          </a:rPr>
                        </m:ctrlPr>
                      </m:fPr>
                      <m:num>
                        <m:r>
                          <a:rPr lang="en-US" altLang="zh-CN" sz="2800" b="1" i="1" dirty="0" smtClean="0">
                            <a:latin typeface="Cambria Math" panose="02040503050406030204" pitchFamily="18" charset="0"/>
                            <a:ea typeface="方正北魏楷书简体"/>
                          </a:rPr>
                          <m:t>𝒃</m:t>
                        </m:r>
                      </m:num>
                      <m:den>
                        <m:r>
                          <a:rPr lang="en-US" altLang="zh-CN" sz="2800" b="1" i="1" dirty="0" smtClean="0">
                            <a:latin typeface="Cambria Math" panose="02040503050406030204" pitchFamily="18" charset="0"/>
                            <a:ea typeface="方正北魏楷书简体"/>
                          </a:rPr>
                          <m:t>𝒂</m:t>
                        </m:r>
                      </m:den>
                    </m:f>
                  </m:oMath>
                </a14:m>
                <a:endParaRPr lang="zh-CN" altLang="en-US" sz="2800" b="1" dirty="0"/>
              </a:p>
            </p:txBody>
          </p:sp>
        </mc:Choice>
        <mc:Fallback xmlns="">
          <p:sp>
            <p:nvSpPr>
              <p:cNvPr id="14" name="矩形 13"/>
              <p:cNvSpPr>
                <a:spLocks noRot="1" noChangeAspect="1" noMove="1" noResize="1" noEditPoints="1" noAdjustHandles="1" noChangeArrowheads="1" noChangeShapeType="1" noTextEdit="1"/>
              </p:cNvSpPr>
              <p:nvPr/>
            </p:nvSpPr>
            <p:spPr>
              <a:xfrm>
                <a:off x="7680176" y="4621964"/>
                <a:ext cx="2947474" cy="721159"/>
              </a:xfrm>
              <a:prstGeom prst="rect">
                <a:avLst/>
              </a:prstGeom>
              <a:blipFill rotWithShape="1">
                <a:blip r:embed="rId9"/>
                <a:stretch>
                  <a:fillRect l="-16" t="-60" r="10" b="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069194" y="5804359"/>
                <a:ext cx="5851217" cy="855875"/>
              </a:xfrm>
              <a:prstGeom prst="rect">
                <a:avLst/>
              </a:prstGeom>
            </p:spPr>
            <p:txBody>
              <a:bodyPr wrap="none">
                <a:spAutoFit/>
              </a:bodyPr>
              <a:lstStyle/>
              <a:p>
                <a:r>
                  <a:rPr lang="zh-CN" altLang="en-US" sz="2800" b="1" dirty="0">
                    <a:latin typeface="方正北魏楷书简体"/>
                    <a:ea typeface="方正北魏楷书简体"/>
                  </a:rPr>
                  <a:t>切线方程为</a:t>
                </a:r>
                <a14:m>
                  <m:oMath xmlns:m="http://schemas.openxmlformats.org/officeDocument/2006/math">
                    <m:r>
                      <a:rPr lang="en-US" altLang="zh-CN" sz="2800" b="1" i="1" smtClean="0">
                        <a:latin typeface="Cambria Math" panose="02040503050406030204" pitchFamily="18" charset="0"/>
                        <a:ea typeface="方正北魏楷书简体"/>
                      </a:rPr>
                      <m:t>𝒚</m:t>
                    </m:r>
                    <m:r>
                      <a:rPr lang="en-US" altLang="zh-CN" sz="2800" b="1" i="1" smtClean="0">
                        <a:latin typeface="Cambria Math" panose="02040503050406030204" pitchFamily="18" charset="0"/>
                        <a:ea typeface="方正北魏楷书简体"/>
                      </a:rPr>
                      <m:t>−</m:t>
                    </m:r>
                    <m:f>
                      <m:fPr>
                        <m:ctrlPr>
                          <a:rPr lang="en-US" altLang="zh-CN" sz="2800" b="1" i="1">
                            <a:latin typeface="Cambria Math" panose="02040503050406030204" pitchFamily="18" charset="0"/>
                            <a:ea typeface="方正北魏楷书简体"/>
                          </a:rPr>
                        </m:ctrlPr>
                      </m:fPr>
                      <m:num>
                        <m:rad>
                          <m:radPr>
                            <m:degHide m:val="on"/>
                            <m:ctrlPr>
                              <a:rPr lang="en-US" altLang="zh-CN" sz="2800" b="1" i="1">
                                <a:latin typeface="Cambria Math" panose="02040503050406030204" pitchFamily="18" charset="0"/>
                                <a:ea typeface="方正北魏楷书简体"/>
                              </a:rPr>
                            </m:ctrlPr>
                          </m:radPr>
                          <m:deg/>
                          <m:e>
                            <m:r>
                              <a:rPr lang="en-US" altLang="zh-CN" sz="2800" b="1" i="1">
                                <a:latin typeface="Cambria Math" panose="02040503050406030204" pitchFamily="18" charset="0"/>
                                <a:ea typeface="方正北魏楷书简体"/>
                              </a:rPr>
                              <m:t>𝟐</m:t>
                            </m:r>
                          </m:e>
                        </m:rad>
                      </m:num>
                      <m:den>
                        <m:r>
                          <a:rPr lang="en-US" altLang="zh-CN" sz="2800" b="1" i="1">
                            <a:latin typeface="Cambria Math" panose="02040503050406030204" pitchFamily="18" charset="0"/>
                            <a:ea typeface="方正北魏楷书简体"/>
                          </a:rPr>
                          <m:t>𝟐</m:t>
                        </m:r>
                      </m:den>
                    </m:f>
                    <m:r>
                      <a:rPr lang="en-US" altLang="zh-CN" sz="2800" b="1" i="1">
                        <a:latin typeface="Cambria Math" panose="02040503050406030204" pitchFamily="18" charset="0"/>
                        <a:ea typeface="方正北魏楷书简体"/>
                      </a:rPr>
                      <m:t>𝒃</m:t>
                    </m:r>
                    <m:r>
                      <a:rPr lang="en-US" altLang="zh-CN" sz="2800" b="1" i="0" smtClean="0">
                        <a:latin typeface="Cambria Math" panose="02040503050406030204" pitchFamily="18" charset="0"/>
                        <a:ea typeface="方正北魏楷书简体"/>
                      </a:rPr>
                      <m:t>=−</m:t>
                    </m:r>
                    <m:f>
                      <m:fPr>
                        <m:ctrlPr>
                          <a:rPr lang="en-US" altLang="zh-CN" sz="2800" b="1" i="1" smtClean="0">
                            <a:latin typeface="Cambria Math" panose="02040503050406030204" pitchFamily="18" charset="0"/>
                            <a:ea typeface="方正北魏楷书简体"/>
                          </a:rPr>
                        </m:ctrlPr>
                      </m:fPr>
                      <m:num>
                        <m:r>
                          <a:rPr lang="en-US" altLang="zh-CN" sz="2800" b="1" i="0" smtClean="0">
                            <a:latin typeface="Cambria Math" panose="02040503050406030204" pitchFamily="18" charset="0"/>
                            <a:ea typeface="方正北魏楷书简体"/>
                          </a:rPr>
                          <m:t>𝐛</m:t>
                        </m:r>
                      </m:num>
                      <m:den>
                        <m:r>
                          <a:rPr lang="en-US" altLang="zh-CN" sz="2800" b="1" i="0" smtClean="0">
                            <a:latin typeface="Cambria Math" panose="02040503050406030204" pitchFamily="18" charset="0"/>
                            <a:ea typeface="方正北魏楷书简体"/>
                          </a:rPr>
                          <m:t>𝐚</m:t>
                        </m:r>
                      </m:den>
                    </m:f>
                    <m:d>
                      <m:dPr>
                        <m:ctrlPr>
                          <a:rPr lang="en-US" altLang="zh-CN" sz="2800" b="1" i="1" smtClean="0">
                            <a:latin typeface="Cambria Math" panose="02040503050406030204" pitchFamily="18" charset="0"/>
                            <a:ea typeface="方正北魏楷书简体"/>
                          </a:rPr>
                        </m:ctrlPr>
                      </m:dPr>
                      <m:e>
                        <m:r>
                          <a:rPr lang="en-US" altLang="zh-CN" sz="2800" b="1" i="1" smtClean="0">
                            <a:latin typeface="Cambria Math" panose="02040503050406030204" pitchFamily="18" charset="0"/>
                            <a:ea typeface="方正北魏楷书简体"/>
                          </a:rPr>
                          <m:t>𝒙</m:t>
                        </m:r>
                        <m:r>
                          <a:rPr lang="en-US" altLang="zh-CN" sz="2800" b="1" i="1" smtClean="0">
                            <a:latin typeface="Cambria Math" panose="02040503050406030204" pitchFamily="18" charset="0"/>
                            <a:ea typeface="方正北魏楷书简体"/>
                          </a:rPr>
                          <m:t>−</m:t>
                        </m:r>
                        <m:f>
                          <m:fPr>
                            <m:ctrlPr>
                              <a:rPr lang="en-US" altLang="zh-CN" sz="2800" b="1" i="1">
                                <a:latin typeface="Cambria Math" panose="02040503050406030204" pitchFamily="18" charset="0"/>
                                <a:ea typeface="方正北魏楷书简体"/>
                              </a:rPr>
                            </m:ctrlPr>
                          </m:fPr>
                          <m:num>
                            <m:rad>
                              <m:radPr>
                                <m:degHide m:val="on"/>
                                <m:ctrlPr>
                                  <a:rPr lang="en-US" altLang="zh-CN" sz="2800" b="1" i="1">
                                    <a:latin typeface="Cambria Math" panose="02040503050406030204" pitchFamily="18" charset="0"/>
                                    <a:ea typeface="方正北魏楷书简体"/>
                                  </a:rPr>
                                </m:ctrlPr>
                              </m:radPr>
                              <m:deg/>
                              <m:e>
                                <m:r>
                                  <a:rPr lang="en-US" altLang="zh-CN" sz="2800" b="1" i="1">
                                    <a:latin typeface="Cambria Math" panose="02040503050406030204" pitchFamily="18" charset="0"/>
                                    <a:ea typeface="方正北魏楷书简体"/>
                                  </a:rPr>
                                  <m:t>𝟐</m:t>
                                </m:r>
                              </m:e>
                            </m:rad>
                          </m:num>
                          <m:den>
                            <m:r>
                              <a:rPr lang="en-US" altLang="zh-CN" sz="2800" b="1" i="1">
                                <a:latin typeface="Cambria Math" panose="02040503050406030204" pitchFamily="18" charset="0"/>
                                <a:ea typeface="方正北魏楷书简体"/>
                              </a:rPr>
                              <m:t>𝟐</m:t>
                            </m:r>
                          </m:den>
                        </m:f>
                        <m:r>
                          <a:rPr lang="en-US" altLang="zh-CN" sz="2800" b="1" i="1">
                            <a:latin typeface="Cambria Math" panose="02040503050406030204" pitchFamily="18" charset="0"/>
                            <a:ea typeface="方正北魏楷书简体"/>
                          </a:rPr>
                          <m:t>𝒂</m:t>
                        </m:r>
                      </m:e>
                    </m:d>
                  </m:oMath>
                </a14:m>
                <a:endParaRPr lang="zh-CN" altLang="en-US" sz="2800" b="1" dirty="0"/>
              </a:p>
            </p:txBody>
          </p:sp>
        </mc:Choice>
        <mc:Fallback xmlns="">
          <p:sp>
            <p:nvSpPr>
              <p:cNvPr id="15" name="矩形 14"/>
              <p:cNvSpPr>
                <a:spLocks noRot="1" noChangeAspect="1" noMove="1" noResize="1" noEditPoints="1" noAdjustHandles="1" noChangeArrowheads="1" noChangeShapeType="1" noTextEdit="1"/>
              </p:cNvSpPr>
              <p:nvPr/>
            </p:nvSpPr>
            <p:spPr>
              <a:xfrm>
                <a:off x="6069194" y="5804359"/>
                <a:ext cx="5851217" cy="855875"/>
              </a:xfrm>
              <a:prstGeom prst="rect">
                <a:avLst/>
              </a:prstGeom>
              <a:blipFill rotWithShape="1">
                <a:blip r:embed="rId10"/>
                <a:stretch>
                  <a:fillRect l="-9" t="-54" r="3" b="41"/>
                </a:stretch>
              </a:blipFill>
            </p:spPr>
            <p:txBody>
              <a:bodyPr/>
              <a:lstStyle/>
              <a:p>
                <a:r>
                  <a:rPr lang="zh-CN" altLang="en-US">
                    <a:noFill/>
                  </a:rPr>
                  <a:t> </a:t>
                </a:r>
              </a:p>
            </p:txBody>
          </p:sp>
        </mc:Fallback>
      </mc:AlternateContent>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1938990"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sym typeface="方正北魏楷书简体"/>
              </a:rPr>
              <a:t>参数方程求二阶导</a:t>
            </a:r>
            <a:endParaRPr dirty="0"/>
          </a:p>
        </p:txBody>
      </p:sp>
      <p:grpSp>
        <p:nvGrpSpPr>
          <p:cNvPr id="32" name="组合 31"/>
          <p:cNvGrpSpPr/>
          <p:nvPr/>
        </p:nvGrpSpPr>
        <p:grpSpPr>
          <a:xfrm>
            <a:off x="836163" y="2570393"/>
            <a:ext cx="1363902" cy="444502"/>
            <a:chOff x="909132" y="2744794"/>
            <a:chExt cx="1363902" cy="444502"/>
          </a:xfrm>
        </p:grpSpPr>
        <p:sp>
          <p:nvSpPr>
            <p:cNvPr id="33" name="Rectangle 5"/>
            <p:cNvSpPr/>
            <p:nvPr/>
          </p:nvSpPr>
          <p:spPr>
            <a:xfrm>
              <a:off x="909132" y="2744794"/>
              <a:ext cx="1344626" cy="444502"/>
            </a:xfrm>
            <a:prstGeom prst="rect">
              <a:avLst/>
            </a:prstGeom>
            <a:solidFill>
              <a:srgbClr val="FC611F"/>
            </a:solidFill>
            <a:ln w="12700" cap="flat">
              <a:noFill/>
              <a:miter lim="400000"/>
            </a:ln>
            <a:effectLst/>
          </p:spPr>
          <p:txBody>
            <a:bodyPr wrap="square" lIns="45719" tIns="45719" rIns="45719" bIns="45719" numCol="1" anchor="t">
              <a:noAutofit/>
            </a:bodyPr>
            <a:lstStyle/>
            <a:p>
              <a:endParaRPr/>
            </a:p>
          </p:txBody>
        </p:sp>
        <p:sp>
          <p:nvSpPr>
            <p:cNvPr id="34" name="矩形 33"/>
            <p:cNvSpPr/>
            <p:nvPr/>
          </p:nvSpPr>
          <p:spPr>
            <a:xfrm>
              <a:off x="927794" y="2782379"/>
              <a:ext cx="1345240" cy="369332"/>
            </a:xfrm>
            <a:prstGeom prst="rect">
              <a:avLst/>
            </a:prstGeom>
          </p:spPr>
          <p:txBody>
            <a:bodyPr wrap="none">
              <a:spAutoFit/>
            </a:bodyPr>
            <a:lstStyle/>
            <a:p>
              <a:r>
                <a:rPr lang="en-US" altLang="zh-CN" b="1" dirty="0">
                  <a:latin typeface="Times New Roman" panose="02020603050405020304" pitchFamily="18" charset="0"/>
                  <a:ea typeface="方正北魏楷书简体"/>
                  <a:cs typeface="Times New Roman" panose="02020603050405020304" pitchFamily="18" charset="0"/>
                  <a:sym typeface="方正北魏楷书简体"/>
                </a:rPr>
                <a:t>Example 17</a:t>
              </a:r>
              <a:endParaRPr lang="zh-CN" altLang="en-US" b="1"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5" name="矩形 4"/>
              <p:cNvSpPr/>
              <p:nvPr/>
            </p:nvSpPr>
            <p:spPr>
              <a:xfrm>
                <a:off x="693133" y="1609338"/>
                <a:ext cx="1229183" cy="710194"/>
              </a:xfrm>
              <a:prstGeom prst="rect">
                <a:avLst/>
              </a:prstGeom>
            </p:spPr>
            <p:txBody>
              <a:bodyPr wrap="none">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14:m>
                  <m:oMathPara xmlns:m="http://schemas.openxmlformats.org/officeDocument/2006/math">
                    <m:oMathParaPr>
                      <m:jc m:val="centerGroup"/>
                    </m:oMathParaPr>
                    <m:oMath xmlns:m="http://schemas.openxmlformats.org/officeDocument/2006/math">
                      <m:d>
                        <m:dPr>
                          <m:begChr m:val="{"/>
                          <m:endChr m:val=""/>
                          <m:ctrlPr>
                            <a:rPr lang="en-US" altLang="zh-CN" i="1" smtClean="0">
                              <a:solidFill>
                                <a:srgbClr val="FF0000"/>
                              </a:solidFill>
                              <a:latin typeface="Cambria Math" panose="02040503050406030204" pitchFamily="18" charset="0"/>
                              <a:ea typeface="方正北魏楷书简体"/>
                            </a:rPr>
                          </m:ctrlPr>
                        </m:dPr>
                        <m:e>
                          <m:eqArr>
                            <m:eqArrPr>
                              <m:ctrlPr>
                                <a:rPr lang="en-US" altLang="zh-CN" i="1" smtClean="0">
                                  <a:solidFill>
                                    <a:srgbClr val="FF0000"/>
                                  </a:solidFill>
                                  <a:latin typeface="Cambria Math" panose="02040503050406030204" pitchFamily="18" charset="0"/>
                                  <a:ea typeface="方正北魏楷书简体"/>
                                </a:rPr>
                              </m:ctrlPr>
                            </m:eqArrPr>
                            <m:e>
                              <m:r>
                                <a:rPr lang="en-US" altLang="zh-CN" b="0" i="1" smtClean="0">
                                  <a:solidFill>
                                    <a:srgbClr val="FF0000"/>
                                  </a:solidFill>
                                  <a:latin typeface="Cambria Math" panose="02040503050406030204" pitchFamily="18" charset="0"/>
                                  <a:ea typeface="方正北魏楷书简体"/>
                                </a:rPr>
                                <m:t>𝑥</m:t>
                              </m:r>
                              <m:r>
                                <a:rPr lang="en-US" altLang="zh-CN" b="0" i="1" smtClean="0">
                                  <a:solidFill>
                                    <a:srgbClr val="FF0000"/>
                                  </a:solidFill>
                                  <a:latin typeface="Cambria Math" panose="02040503050406030204" pitchFamily="18" charset="0"/>
                                  <a:ea typeface="方正北魏楷书简体"/>
                                </a:rPr>
                                <m:t>=</m:t>
                              </m:r>
                              <m:r>
                                <a:rPr lang="en-US" altLang="zh-CN" b="0" i="1" smtClean="0">
                                  <a:solidFill>
                                    <a:srgbClr val="FF0000"/>
                                  </a:solidFill>
                                  <a:latin typeface="Cambria Math" panose="02040503050406030204" pitchFamily="18" charset="0"/>
                                  <a:ea typeface="方正北魏楷书简体"/>
                                </a:rPr>
                                <m:t>𝑔</m:t>
                              </m:r>
                              <m:d>
                                <m:dPr>
                                  <m:ctrlPr>
                                    <a:rPr lang="en-US" altLang="zh-CN" b="0" i="1" smtClean="0">
                                      <a:solidFill>
                                        <a:srgbClr val="FF0000"/>
                                      </a:solidFill>
                                      <a:latin typeface="Cambria Math" panose="02040503050406030204" pitchFamily="18" charset="0"/>
                                      <a:ea typeface="方正北魏楷书简体"/>
                                    </a:rPr>
                                  </m:ctrlPr>
                                </m:dPr>
                                <m:e>
                                  <m:r>
                                    <a:rPr lang="en-US" altLang="zh-CN" b="0" i="1" smtClean="0">
                                      <a:solidFill>
                                        <a:srgbClr val="FF0000"/>
                                      </a:solidFill>
                                      <a:latin typeface="Cambria Math" panose="02040503050406030204" pitchFamily="18" charset="0"/>
                                      <a:ea typeface="方正北魏楷书简体"/>
                                    </a:rPr>
                                    <m:t>𝑡</m:t>
                                  </m:r>
                                </m:e>
                              </m:d>
                            </m:e>
                            <m:e>
                              <m:r>
                                <a:rPr lang="en-US" altLang="zh-CN" b="0" i="1" smtClean="0">
                                  <a:solidFill>
                                    <a:srgbClr val="FF0000"/>
                                  </a:solidFill>
                                  <a:latin typeface="Cambria Math" panose="02040503050406030204" pitchFamily="18" charset="0"/>
                                  <a:ea typeface="方正北魏楷书简体"/>
                                </a:rPr>
                                <m:t>𝑦</m:t>
                              </m:r>
                              <m:r>
                                <a:rPr lang="en-US" altLang="zh-CN" b="0" i="1" smtClean="0">
                                  <a:solidFill>
                                    <a:srgbClr val="FF0000"/>
                                  </a:solidFill>
                                  <a:latin typeface="Cambria Math" panose="02040503050406030204" pitchFamily="18" charset="0"/>
                                  <a:ea typeface="方正北魏楷书简体"/>
                                </a:rPr>
                                <m:t>=</m:t>
                              </m:r>
                              <m:r>
                                <a:rPr lang="en-US" altLang="zh-CN" b="0" i="1" smtClean="0">
                                  <a:solidFill>
                                    <a:srgbClr val="FF0000"/>
                                  </a:solidFill>
                                  <a:latin typeface="Cambria Math" panose="02040503050406030204" pitchFamily="18" charset="0"/>
                                  <a:ea typeface="方正北魏楷书简体"/>
                                </a:rPr>
                                <m:t>h</m:t>
                              </m:r>
                              <m:d>
                                <m:dPr>
                                  <m:ctrlPr>
                                    <a:rPr lang="en-US" altLang="zh-CN" b="0" i="1" smtClean="0">
                                      <a:solidFill>
                                        <a:srgbClr val="FF0000"/>
                                      </a:solidFill>
                                      <a:latin typeface="Cambria Math" panose="02040503050406030204" pitchFamily="18" charset="0"/>
                                      <a:ea typeface="方正北魏楷书简体"/>
                                    </a:rPr>
                                  </m:ctrlPr>
                                </m:dPr>
                                <m:e>
                                  <m:r>
                                    <a:rPr lang="en-US" altLang="zh-CN" b="0" i="1" smtClean="0">
                                      <a:solidFill>
                                        <a:srgbClr val="FF0000"/>
                                      </a:solidFill>
                                      <a:latin typeface="Cambria Math" panose="02040503050406030204" pitchFamily="18" charset="0"/>
                                      <a:ea typeface="方正北魏楷书简体"/>
                                    </a:rPr>
                                    <m:t>𝑡</m:t>
                                  </m:r>
                                </m:e>
                              </m:d>
                            </m:e>
                          </m:eqArr>
                        </m:e>
                      </m:d>
                    </m:oMath>
                  </m:oMathPara>
                </a14:m>
                <a:endParaRPr lang="zh-CN" altLang="en-US" dirty="0">
                  <a:solidFill>
                    <a:srgbClr val="FF0000"/>
                  </a:solidFill>
                  <a:latin typeface="方正北魏楷书简体"/>
                  <a:ea typeface="方正北魏楷书简体"/>
                  <a:cs typeface="方正北魏楷书简体"/>
                </a:endParaRPr>
              </a:p>
            </p:txBody>
          </p:sp>
        </mc:Choice>
        <mc:Fallback xmlns="">
          <p:sp>
            <p:nvSpPr>
              <p:cNvPr id="5" name="矩形 4"/>
              <p:cNvSpPr>
                <a:spLocks noRot="1" noChangeAspect="1" noMove="1" noResize="1" noEditPoints="1" noAdjustHandles="1" noChangeArrowheads="1" noChangeShapeType="1" noTextEdit="1"/>
              </p:cNvSpPr>
              <p:nvPr/>
            </p:nvSpPr>
            <p:spPr>
              <a:xfrm>
                <a:off x="693133" y="1609338"/>
                <a:ext cx="1229183" cy="710194"/>
              </a:xfrm>
              <a:prstGeom prst="rect">
                <a:avLst/>
              </a:prstGeom>
              <a:blipFill rotWithShape="1">
                <a:blip r:embed="rId2"/>
                <a:stretch>
                  <a:fillRect l="-28" t="-35" r="14" b="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200065" y="1441452"/>
                <a:ext cx="2973314" cy="8790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400" b="1" i="1" smtClean="0">
                              <a:solidFill>
                                <a:schemeClr val="tx1"/>
                              </a:solidFill>
                              <a:latin typeface="Cambria Math" panose="02040503050406030204" pitchFamily="18" charset="0"/>
                              <a:ea typeface="方正北魏楷书简体"/>
                              <a:cs typeface="方正北魏楷书简体"/>
                            </a:rPr>
                          </m:ctrlPr>
                        </m:fPr>
                        <m:num>
                          <m:r>
                            <a:rPr lang="en-US" altLang="zh-CN" sz="2400" b="1" i="1" smtClean="0">
                              <a:solidFill>
                                <a:schemeClr val="tx1"/>
                              </a:solidFill>
                              <a:latin typeface="Cambria Math" panose="02040503050406030204" pitchFamily="18" charset="0"/>
                              <a:ea typeface="方正北魏楷书简体"/>
                              <a:cs typeface="方正北魏楷书简体"/>
                            </a:rPr>
                            <m:t>𝒅𝒚</m:t>
                          </m:r>
                        </m:num>
                        <m:den>
                          <m:r>
                            <a:rPr lang="en-US" altLang="zh-CN" sz="2400" b="1" i="1" smtClean="0">
                              <a:solidFill>
                                <a:schemeClr val="tx1"/>
                              </a:solidFill>
                              <a:latin typeface="Cambria Math" panose="02040503050406030204" pitchFamily="18" charset="0"/>
                              <a:ea typeface="方正北魏楷书简体"/>
                              <a:cs typeface="方正北魏楷书简体"/>
                            </a:rPr>
                            <m:t>𝒅𝒙</m:t>
                          </m:r>
                        </m:den>
                      </m:f>
                      <m:r>
                        <a:rPr lang="en-US" altLang="zh-CN" sz="2400" b="1" i="1" smtClean="0">
                          <a:solidFill>
                            <a:schemeClr val="tx1"/>
                          </a:solidFill>
                          <a:latin typeface="Cambria Math" panose="02040503050406030204" pitchFamily="18" charset="0"/>
                          <a:ea typeface="方正北魏楷书简体"/>
                          <a:cs typeface="方正北魏楷书简体"/>
                        </a:rPr>
                        <m:t>=</m:t>
                      </m:r>
                      <m:f>
                        <m:fPr>
                          <m:ctrlPr>
                            <a:rPr lang="en-US" altLang="zh-CN" sz="2400" b="1" i="1" smtClean="0">
                              <a:solidFill>
                                <a:schemeClr val="tx1"/>
                              </a:solidFill>
                              <a:latin typeface="Cambria Math" panose="02040503050406030204" pitchFamily="18" charset="0"/>
                              <a:ea typeface="方正北魏楷书简体"/>
                            </a:rPr>
                          </m:ctrlPr>
                        </m:fPr>
                        <m:num>
                          <m:r>
                            <a:rPr lang="en-US" altLang="zh-CN" sz="2400" b="1" i="1" smtClean="0">
                              <a:solidFill>
                                <a:schemeClr val="tx1"/>
                              </a:solidFill>
                              <a:latin typeface="Cambria Math" panose="02040503050406030204" pitchFamily="18" charset="0"/>
                              <a:ea typeface="方正北魏楷书简体"/>
                            </a:rPr>
                            <m:t>𝒉</m:t>
                          </m:r>
                          <m:r>
                            <a:rPr lang="en-US" altLang="zh-CN" sz="2400" b="1" i="1" smtClean="0">
                              <a:solidFill>
                                <a:schemeClr val="tx1"/>
                              </a:solidFill>
                              <a:latin typeface="Cambria Math" panose="02040503050406030204" pitchFamily="18" charset="0"/>
                              <a:ea typeface="方正北魏楷书简体"/>
                            </a:rPr>
                            <m:t>′</m:t>
                          </m:r>
                          <m:d>
                            <m:dPr>
                              <m:ctrlPr>
                                <a:rPr lang="en-US" altLang="zh-CN" sz="2400" b="1" i="1" smtClean="0">
                                  <a:solidFill>
                                    <a:schemeClr val="tx1"/>
                                  </a:solidFill>
                                  <a:latin typeface="Cambria Math" panose="02040503050406030204" pitchFamily="18" charset="0"/>
                                  <a:ea typeface="方正北魏楷书简体"/>
                                </a:rPr>
                              </m:ctrlPr>
                            </m:dPr>
                            <m:e>
                              <m:r>
                                <a:rPr lang="en-US" altLang="zh-CN" sz="2400" b="1" i="1" smtClean="0">
                                  <a:solidFill>
                                    <a:schemeClr val="tx1"/>
                                  </a:solidFill>
                                  <a:latin typeface="Cambria Math" panose="02040503050406030204" pitchFamily="18" charset="0"/>
                                  <a:ea typeface="方正北魏楷书简体"/>
                                </a:rPr>
                                <m:t>𝒕</m:t>
                              </m:r>
                            </m:e>
                          </m:d>
                        </m:num>
                        <m:den>
                          <m:r>
                            <a:rPr lang="en-US" altLang="zh-CN" sz="2400" b="1" i="1" smtClean="0">
                              <a:solidFill>
                                <a:schemeClr val="tx1"/>
                              </a:solidFill>
                              <a:latin typeface="Cambria Math" panose="02040503050406030204" pitchFamily="18" charset="0"/>
                              <a:ea typeface="方正北魏楷书简体"/>
                            </a:rPr>
                            <m:t>𝒈</m:t>
                          </m:r>
                          <m:r>
                            <a:rPr lang="en-US" altLang="zh-CN" sz="2400" b="1" i="1" smtClean="0">
                              <a:solidFill>
                                <a:schemeClr val="tx1"/>
                              </a:solidFill>
                              <a:latin typeface="Cambria Math" panose="02040503050406030204" pitchFamily="18" charset="0"/>
                              <a:ea typeface="方正北魏楷书简体"/>
                            </a:rPr>
                            <m:t>′</m:t>
                          </m:r>
                          <m:d>
                            <m:dPr>
                              <m:ctrlPr>
                                <a:rPr lang="en-US" altLang="zh-CN" sz="2400" b="1" i="1" smtClean="0">
                                  <a:solidFill>
                                    <a:schemeClr val="tx1"/>
                                  </a:solidFill>
                                  <a:latin typeface="Cambria Math" panose="02040503050406030204" pitchFamily="18" charset="0"/>
                                  <a:ea typeface="方正北魏楷书简体"/>
                                </a:rPr>
                              </m:ctrlPr>
                            </m:dPr>
                            <m:e>
                              <m:r>
                                <a:rPr lang="en-US" altLang="zh-CN" sz="2400" b="1" i="1" smtClean="0">
                                  <a:solidFill>
                                    <a:schemeClr val="tx1"/>
                                  </a:solidFill>
                                  <a:latin typeface="Cambria Math" panose="02040503050406030204" pitchFamily="18" charset="0"/>
                                  <a:ea typeface="方正北魏楷书简体"/>
                                </a:rPr>
                                <m:t>𝒕</m:t>
                              </m:r>
                            </m:e>
                          </m:d>
                        </m:den>
                      </m:f>
                      <m:r>
                        <a:rPr lang="en-US" altLang="zh-CN" sz="2400" b="1" i="1" smtClean="0">
                          <a:solidFill>
                            <a:schemeClr val="tx1"/>
                          </a:solidFill>
                          <a:latin typeface="Cambria Math" panose="02040503050406030204" pitchFamily="18" charset="0"/>
                          <a:ea typeface="方正北魏楷书简体"/>
                        </a:rPr>
                        <m:t>=</m:t>
                      </m:r>
                      <m:f>
                        <m:fPr>
                          <m:ctrlPr>
                            <a:rPr lang="en-US" altLang="zh-CN" sz="2400" b="1" i="1" smtClean="0">
                              <a:solidFill>
                                <a:schemeClr val="tx1"/>
                              </a:solidFill>
                              <a:latin typeface="Cambria Math" panose="02040503050406030204" pitchFamily="18" charset="0"/>
                              <a:ea typeface="方正北魏楷书简体"/>
                            </a:rPr>
                          </m:ctrlPr>
                        </m:fPr>
                        <m:num>
                          <m:r>
                            <a:rPr lang="en-US" altLang="zh-CN" sz="2400" b="1" i="1" smtClean="0">
                              <a:solidFill>
                                <a:schemeClr val="tx1"/>
                              </a:solidFill>
                              <a:latin typeface="Cambria Math" panose="02040503050406030204" pitchFamily="18" charset="0"/>
                              <a:ea typeface="方正北魏楷书简体"/>
                            </a:rPr>
                            <m:t>𝒅𝒚</m:t>
                          </m:r>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𝒅𝒕</m:t>
                          </m:r>
                        </m:num>
                        <m:den>
                          <m:r>
                            <a:rPr lang="en-US" altLang="zh-CN" sz="2400" b="1" i="1" smtClean="0">
                              <a:solidFill>
                                <a:schemeClr val="tx1"/>
                              </a:solidFill>
                              <a:latin typeface="Cambria Math" panose="02040503050406030204" pitchFamily="18" charset="0"/>
                              <a:ea typeface="方正北魏楷书简体"/>
                            </a:rPr>
                            <m:t>𝒅𝒙</m:t>
                          </m:r>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𝒅𝒕</m:t>
                          </m:r>
                        </m:den>
                      </m:f>
                    </m:oMath>
                  </m:oMathPara>
                </a14:m>
                <a:endParaRPr lang="zh-CN" altLang="en-US" sz="2400" b="1" dirty="0">
                  <a:solidFill>
                    <a:schemeClr val="tx1"/>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2200065" y="1441452"/>
                <a:ext cx="2973314" cy="879023"/>
              </a:xfrm>
              <a:prstGeom prst="rect">
                <a:avLst/>
              </a:prstGeom>
              <a:blipFill rotWithShape="1">
                <a:blip r:embed="rId3"/>
                <a:stretch>
                  <a:fillRect l="-14" r="-362" b="21"/>
                </a:stretch>
              </a:blipFill>
            </p:spPr>
            <p:txBody>
              <a:bodyPr/>
              <a:lstStyle/>
              <a:p>
                <a:r>
                  <a:rPr lang="zh-CN" altLang="en-US">
                    <a:noFill/>
                  </a:rPr>
                  <a:t> </a:t>
                </a:r>
              </a:p>
            </p:txBody>
          </p:sp>
        </mc:Fallback>
      </mc:AlternateContent>
      <p:sp>
        <p:nvSpPr>
          <p:cNvPr id="7" name="矩形 6"/>
          <p:cNvSpPr/>
          <p:nvPr/>
        </p:nvSpPr>
        <p:spPr>
          <a:xfrm>
            <a:off x="2256625" y="2632785"/>
            <a:ext cx="1731564" cy="461665"/>
          </a:xfrm>
          <a:prstGeom prst="rect">
            <a:avLst/>
          </a:prstGeom>
        </p:spPr>
        <p:txBody>
          <a:bodyPr wrap="none">
            <a:spAutoFit/>
          </a:bodyPr>
          <a:lstStyle/>
          <a:p>
            <a:r>
              <a:rPr lang="zh-CN" altLang="en-US" sz="2400" b="1" dirty="0">
                <a:latin typeface="方正北魏楷书简体"/>
                <a:ea typeface="方正北魏楷书简体"/>
              </a:rPr>
              <a:t>设参数方程</a:t>
            </a:r>
            <a:endParaRPr lang="zh-CN" altLang="en-US" sz="2400" dirty="0"/>
          </a:p>
        </p:txBody>
      </p:sp>
      <mc:AlternateContent xmlns:mc="http://schemas.openxmlformats.org/markup-compatibility/2006" xmlns:a14="http://schemas.microsoft.com/office/drawing/2010/main">
        <mc:Choice Requires="a14">
          <p:sp>
            <p:nvSpPr>
              <p:cNvPr id="8" name="矩形 7"/>
              <p:cNvSpPr/>
              <p:nvPr/>
            </p:nvSpPr>
            <p:spPr>
              <a:xfrm>
                <a:off x="3791744" y="2443942"/>
                <a:ext cx="2462982" cy="916148"/>
              </a:xfrm>
              <a:prstGeom prst="rect">
                <a:avLst/>
              </a:prstGeom>
            </p:spPr>
            <p:txBody>
              <a:bodyPr wrap="none">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14:m>
                  <m:oMathPara xmlns:m="http://schemas.openxmlformats.org/officeDocument/2006/math">
                    <m:oMathParaPr>
                      <m:jc m:val="centerGroup"/>
                    </m:oMathParaPr>
                    <m:oMath xmlns:m="http://schemas.openxmlformats.org/officeDocument/2006/math">
                      <m:d>
                        <m:dPr>
                          <m:begChr m:val="{"/>
                          <m:endChr m:val=""/>
                          <m:ctrlPr>
                            <a:rPr lang="en-US" altLang="zh-CN" sz="2400" b="1" i="1" smtClean="0">
                              <a:solidFill>
                                <a:schemeClr val="tx1"/>
                              </a:solidFill>
                              <a:latin typeface="Cambria Math" panose="02040503050406030204" pitchFamily="18" charset="0"/>
                              <a:ea typeface="方正北魏楷书简体"/>
                            </a:rPr>
                          </m:ctrlPr>
                        </m:dPr>
                        <m:e>
                          <m:eqArr>
                            <m:eqArrPr>
                              <m:ctrlPr>
                                <a:rPr lang="en-US" altLang="zh-CN" sz="2400" b="1" i="1">
                                  <a:solidFill>
                                    <a:schemeClr val="tx1"/>
                                  </a:solidFill>
                                  <a:latin typeface="Cambria Math" panose="02040503050406030204" pitchFamily="18" charset="0"/>
                                  <a:ea typeface="方正北魏楷书简体"/>
                                </a:rPr>
                              </m:ctrlPr>
                            </m:eqArrPr>
                            <m:e>
                              <m:r>
                                <a:rPr lang="en-US" altLang="zh-CN" sz="2400" b="1" i="1">
                                  <a:solidFill>
                                    <a:schemeClr val="tx1"/>
                                  </a:solidFill>
                                  <a:latin typeface="Cambria Math" panose="02040503050406030204" pitchFamily="18" charset="0"/>
                                  <a:ea typeface="方正北魏楷书简体"/>
                                </a:rPr>
                                <m:t>𝒙</m:t>
                              </m:r>
                              <m:r>
                                <a:rPr lang="en-US" altLang="zh-CN" sz="2400" b="1" i="1">
                                  <a:solidFill>
                                    <a:schemeClr val="tx1"/>
                                  </a:solidFill>
                                  <a:latin typeface="Cambria Math" panose="02040503050406030204" pitchFamily="18" charset="0"/>
                                  <a:ea typeface="方正北魏楷书简体"/>
                                </a:rPr>
                                <m:t>=</m:t>
                              </m:r>
                              <m:func>
                                <m:funcPr>
                                  <m:ctrlPr>
                                    <a:rPr lang="en-US" altLang="zh-CN" sz="2400" b="1" i="1" smtClean="0">
                                      <a:solidFill>
                                        <a:schemeClr val="tx1"/>
                                      </a:solidFill>
                                      <a:latin typeface="Cambria Math" panose="02040503050406030204" pitchFamily="18" charset="0"/>
                                      <a:ea typeface="方正北魏楷书简体"/>
                                    </a:rPr>
                                  </m:ctrlPr>
                                </m:funcPr>
                                <m:fName>
                                  <m:r>
                                    <a:rPr lang="en-US" altLang="zh-CN" sz="2400" b="1" i="0">
                                      <a:solidFill>
                                        <a:schemeClr val="tx1"/>
                                      </a:solidFill>
                                      <a:latin typeface="Cambria Math" panose="02040503050406030204" pitchFamily="18" charset="0"/>
                                      <a:ea typeface="方正北魏楷书简体"/>
                                    </a:rPr>
                                    <m:t>𝐚𝐫𝐜𝐭𝐚𝐧</m:t>
                                  </m:r>
                                </m:fName>
                                <m:e>
                                  <m:r>
                                    <a:rPr lang="en-US" altLang="zh-CN" sz="2400" b="1" i="1" smtClean="0">
                                      <a:solidFill>
                                        <a:schemeClr val="tx1"/>
                                      </a:solidFill>
                                      <a:latin typeface="Cambria Math" panose="02040503050406030204" pitchFamily="18" charset="0"/>
                                      <a:ea typeface="方正北魏楷书简体"/>
                                    </a:rPr>
                                    <m:t>𝒕</m:t>
                                  </m:r>
                                  <m:r>
                                    <a:rPr lang="en-US" altLang="zh-CN" sz="2400" b="1" i="1" smtClean="0">
                                      <a:solidFill>
                                        <a:schemeClr val="tx1"/>
                                      </a:solidFill>
                                      <a:latin typeface="Cambria Math" panose="02040503050406030204" pitchFamily="18" charset="0"/>
                                      <a:ea typeface="方正北魏楷书简体"/>
                                    </a:rPr>
                                    <m:t>     </m:t>
                                  </m:r>
                                </m:e>
                              </m:func>
                            </m:e>
                            <m:e>
                              <m:r>
                                <a:rPr lang="en-US" altLang="zh-CN" sz="2400" b="1" i="1">
                                  <a:solidFill>
                                    <a:schemeClr val="tx1"/>
                                  </a:solidFill>
                                  <a:latin typeface="Cambria Math" panose="02040503050406030204" pitchFamily="18" charset="0"/>
                                  <a:ea typeface="方正北魏楷书简体"/>
                                </a:rPr>
                                <m:t>𝒚</m:t>
                              </m:r>
                              <m:r>
                                <a:rPr lang="en-US" altLang="zh-CN" sz="2400" b="1" i="1">
                                  <a:solidFill>
                                    <a:schemeClr val="tx1"/>
                                  </a:solidFill>
                                  <a:latin typeface="Cambria Math" panose="02040503050406030204" pitchFamily="18" charset="0"/>
                                  <a:ea typeface="方正北魏楷书简体"/>
                                </a:rPr>
                                <m:t>=</m:t>
                              </m:r>
                              <m:func>
                                <m:funcPr>
                                  <m:ctrlPr>
                                    <a:rPr lang="en-US" altLang="zh-CN" sz="2400" b="1" i="1" smtClean="0">
                                      <a:solidFill>
                                        <a:schemeClr val="tx1"/>
                                      </a:solidFill>
                                      <a:latin typeface="Cambria Math" panose="02040503050406030204" pitchFamily="18" charset="0"/>
                                      <a:ea typeface="方正北魏楷书简体"/>
                                    </a:rPr>
                                  </m:ctrlPr>
                                </m:funcPr>
                                <m:fName>
                                  <m:r>
                                    <a:rPr lang="en-US" altLang="zh-CN" sz="2400" b="1" i="0" smtClean="0">
                                      <a:solidFill>
                                        <a:schemeClr val="tx1"/>
                                      </a:solidFill>
                                      <a:latin typeface="Cambria Math" panose="02040503050406030204" pitchFamily="18" charset="0"/>
                                      <a:ea typeface="方正北魏楷书简体"/>
                                    </a:rPr>
                                    <m:t>𝐥𝐧</m:t>
                                  </m:r>
                                </m:fName>
                                <m:e>
                                  <m:d>
                                    <m:dPr>
                                      <m:ctrlPr>
                                        <a:rPr lang="en-US" altLang="zh-CN" sz="2400" b="1" i="1" smtClean="0">
                                          <a:solidFill>
                                            <a:schemeClr val="tx1"/>
                                          </a:solidFill>
                                          <a:latin typeface="Cambria Math" panose="02040503050406030204" pitchFamily="18" charset="0"/>
                                          <a:ea typeface="方正北魏楷书简体"/>
                                        </a:rPr>
                                      </m:ctrlPr>
                                    </m:dPr>
                                    <m:e>
                                      <m:r>
                                        <a:rPr lang="en-US" altLang="zh-CN" sz="2400" b="1" i="1" smtClean="0">
                                          <a:solidFill>
                                            <a:schemeClr val="tx1"/>
                                          </a:solidFill>
                                          <a:latin typeface="Cambria Math" panose="02040503050406030204" pitchFamily="18" charset="0"/>
                                          <a:ea typeface="方正北魏楷书简体"/>
                                        </a:rPr>
                                        <m:t>𝟏</m:t>
                                      </m:r>
                                      <m:r>
                                        <a:rPr lang="en-US" altLang="zh-CN" sz="2400" b="1" i="1" smtClean="0">
                                          <a:solidFill>
                                            <a:schemeClr val="tx1"/>
                                          </a:solidFill>
                                          <a:latin typeface="Cambria Math" panose="02040503050406030204" pitchFamily="18" charset="0"/>
                                          <a:ea typeface="方正北魏楷书简体"/>
                                        </a:rPr>
                                        <m:t>+</m:t>
                                      </m:r>
                                      <m:sSup>
                                        <m:sSupPr>
                                          <m:ctrlPr>
                                            <a:rPr lang="en-US" altLang="zh-CN" sz="2400" b="1" i="1" smtClean="0">
                                              <a:solidFill>
                                                <a:schemeClr val="tx1"/>
                                              </a:solidFill>
                                              <a:latin typeface="Cambria Math" panose="02040503050406030204" pitchFamily="18" charset="0"/>
                                              <a:ea typeface="方正北魏楷书简体"/>
                                            </a:rPr>
                                          </m:ctrlPr>
                                        </m:sSupPr>
                                        <m:e>
                                          <m:r>
                                            <a:rPr lang="en-US" altLang="zh-CN" sz="2400" b="1" i="1" smtClean="0">
                                              <a:solidFill>
                                                <a:schemeClr val="tx1"/>
                                              </a:solidFill>
                                              <a:latin typeface="Cambria Math" panose="02040503050406030204" pitchFamily="18" charset="0"/>
                                              <a:ea typeface="方正北魏楷书简体"/>
                                            </a:rPr>
                                            <m:t>𝒕</m:t>
                                          </m:r>
                                        </m:e>
                                        <m:sup>
                                          <m:r>
                                            <a:rPr lang="en-US" altLang="zh-CN" sz="2400" b="1" i="1" smtClean="0">
                                              <a:solidFill>
                                                <a:schemeClr val="tx1"/>
                                              </a:solidFill>
                                              <a:latin typeface="Cambria Math" panose="02040503050406030204" pitchFamily="18" charset="0"/>
                                              <a:ea typeface="方正北魏楷书简体"/>
                                            </a:rPr>
                                            <m:t>𝟐</m:t>
                                          </m:r>
                                        </m:sup>
                                      </m:sSup>
                                    </m:e>
                                  </m:d>
                                </m:e>
                              </m:func>
                            </m:e>
                          </m:eqArr>
                        </m:e>
                      </m:d>
                    </m:oMath>
                  </m:oMathPara>
                </a14:m>
                <a:endParaRPr lang="zh-CN" altLang="en-US" sz="2400" b="1" dirty="0">
                  <a:solidFill>
                    <a:schemeClr val="tx1"/>
                  </a:solidFill>
                  <a:latin typeface="方正北魏楷书简体"/>
                  <a:ea typeface="方正北魏楷书简体"/>
                  <a:cs typeface="方正北魏楷书简体"/>
                </a:endParaRPr>
              </a:p>
            </p:txBody>
          </p:sp>
        </mc:Choice>
        <mc:Fallback xmlns="">
          <p:sp>
            <p:nvSpPr>
              <p:cNvPr id="8" name="矩形 7"/>
              <p:cNvSpPr>
                <a:spLocks noRot="1" noChangeAspect="1" noMove="1" noResize="1" noEditPoints="1" noAdjustHandles="1" noChangeArrowheads="1" noChangeShapeType="1" noTextEdit="1"/>
              </p:cNvSpPr>
              <p:nvPr/>
            </p:nvSpPr>
            <p:spPr>
              <a:xfrm>
                <a:off x="3791744" y="2443942"/>
                <a:ext cx="2462982" cy="916148"/>
              </a:xfrm>
              <a:prstGeom prst="rect">
                <a:avLst/>
              </a:prstGeom>
              <a:blipFill rotWithShape="1">
                <a:blip r:embed="rId4"/>
                <a:stretch>
                  <a:fillRect l="-6" t="-50" r="25" b="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122039" y="2304946"/>
                <a:ext cx="4671151" cy="975395"/>
              </a:xfrm>
              <a:prstGeom prst="rect">
                <a:avLst/>
              </a:prstGeom>
            </p:spPr>
            <p:txBody>
              <a:bodyPr wrap="none">
                <a:spAutoFit/>
              </a:bodyPr>
              <a:lstStyle/>
              <a:p>
                <a:r>
                  <a:rPr lang="zh-CN" altLang="en-US" sz="2400" b="1" dirty="0">
                    <a:latin typeface="方正北魏楷书简体"/>
                    <a:ea typeface="方正北魏楷书简体"/>
                  </a:rPr>
                  <a:t>确定函数</a:t>
                </a:r>
                <a14:m>
                  <m:oMath xmlns:m="http://schemas.openxmlformats.org/officeDocument/2006/math">
                    <m:r>
                      <a:rPr lang="en-US" altLang="zh-CN" sz="2400" b="1" i="1" smtClean="0">
                        <a:latin typeface="Cambria Math" panose="02040503050406030204" pitchFamily="18" charset="0"/>
                        <a:ea typeface="方正北魏楷书简体"/>
                      </a:rPr>
                      <m:t>𝒚</m:t>
                    </m:r>
                    <m:r>
                      <a:rPr lang="en-US" altLang="zh-CN" sz="2400" b="1" i="1" smtClean="0">
                        <a:latin typeface="Cambria Math" panose="02040503050406030204" pitchFamily="18" charset="0"/>
                        <a:ea typeface="方正北魏楷书简体"/>
                      </a:rPr>
                      <m:t>=</m:t>
                    </m:r>
                    <m:r>
                      <a:rPr lang="en-US" altLang="zh-CN" sz="2400" b="1" i="1" smtClean="0">
                        <a:latin typeface="Cambria Math" panose="02040503050406030204" pitchFamily="18" charset="0"/>
                        <a:ea typeface="方正北魏楷书简体"/>
                      </a:rPr>
                      <m:t>𝒚</m:t>
                    </m:r>
                    <m:d>
                      <m:dPr>
                        <m:ctrlPr>
                          <a:rPr lang="en-US" altLang="zh-CN" sz="2400" b="1" i="1" smtClean="0">
                            <a:latin typeface="Cambria Math" panose="02040503050406030204" pitchFamily="18" charset="0"/>
                            <a:ea typeface="方正北魏楷书简体"/>
                          </a:rPr>
                        </m:ctrlPr>
                      </m:dPr>
                      <m:e>
                        <m:r>
                          <a:rPr lang="en-US" altLang="zh-CN" sz="2400" b="1" i="1" smtClean="0">
                            <a:latin typeface="Cambria Math" panose="02040503050406030204" pitchFamily="18" charset="0"/>
                            <a:ea typeface="方正北魏楷书简体"/>
                          </a:rPr>
                          <m:t>𝒙</m:t>
                        </m:r>
                      </m:e>
                    </m:d>
                  </m:oMath>
                </a14:m>
                <a:r>
                  <a:rPr lang="zh-CN" altLang="en-US" sz="2400" b="1" dirty="0">
                    <a:latin typeface="方正北魏楷书简体"/>
                    <a:ea typeface="方正北魏楷书简体"/>
                  </a:rPr>
                  <a:t>，求</a:t>
                </a:r>
                <a14:m>
                  <m:oMath xmlns:m="http://schemas.openxmlformats.org/officeDocument/2006/math">
                    <m:f>
                      <m:fPr>
                        <m:ctrlPr>
                          <a:rPr lang="en-US" altLang="zh-CN" sz="3600" b="1" i="1" smtClean="0">
                            <a:latin typeface="Cambria Math" panose="02040503050406030204" pitchFamily="18" charset="0"/>
                            <a:ea typeface="方正北魏楷书简体"/>
                          </a:rPr>
                        </m:ctrlPr>
                      </m:fPr>
                      <m:num>
                        <m:sSup>
                          <m:sSupPr>
                            <m:ctrlPr>
                              <a:rPr lang="en-US" altLang="zh-CN" sz="3600" b="1" i="1" smtClean="0">
                                <a:latin typeface="Cambria Math" panose="02040503050406030204" pitchFamily="18" charset="0"/>
                                <a:ea typeface="方正北魏楷书简体"/>
                              </a:rPr>
                            </m:ctrlPr>
                          </m:sSupPr>
                          <m:e>
                            <m:r>
                              <a:rPr lang="en-US" altLang="zh-CN" sz="3600" b="1" i="1" smtClean="0">
                                <a:latin typeface="Cambria Math" panose="02040503050406030204" pitchFamily="18" charset="0"/>
                                <a:ea typeface="方正北魏楷书简体"/>
                              </a:rPr>
                              <m:t>𝒅</m:t>
                            </m:r>
                          </m:e>
                          <m:sup>
                            <m:r>
                              <a:rPr lang="en-US" altLang="zh-CN" sz="3600" b="1" i="1" smtClean="0">
                                <a:latin typeface="Cambria Math" panose="02040503050406030204" pitchFamily="18" charset="0"/>
                                <a:ea typeface="方正北魏楷书简体"/>
                              </a:rPr>
                              <m:t>𝟐</m:t>
                            </m:r>
                          </m:sup>
                        </m:sSup>
                        <m:r>
                          <a:rPr lang="en-US" altLang="zh-CN" sz="3600" b="1" i="1" smtClean="0">
                            <a:latin typeface="Cambria Math" panose="02040503050406030204" pitchFamily="18" charset="0"/>
                            <a:ea typeface="方正北魏楷书简体"/>
                          </a:rPr>
                          <m:t>𝒚</m:t>
                        </m:r>
                      </m:num>
                      <m:den>
                        <m:r>
                          <a:rPr lang="en-US" altLang="zh-CN" sz="3600" b="1" i="1" smtClean="0">
                            <a:latin typeface="Cambria Math" panose="02040503050406030204" pitchFamily="18" charset="0"/>
                            <a:ea typeface="方正北魏楷书简体"/>
                          </a:rPr>
                          <m:t>𝒅</m:t>
                        </m:r>
                        <m:sSup>
                          <m:sSupPr>
                            <m:ctrlPr>
                              <a:rPr lang="en-US" altLang="zh-CN" sz="3600" b="1" i="1" smtClean="0">
                                <a:latin typeface="Cambria Math" panose="02040503050406030204" pitchFamily="18" charset="0"/>
                                <a:ea typeface="方正北魏楷书简体"/>
                              </a:rPr>
                            </m:ctrlPr>
                          </m:sSupPr>
                          <m:e>
                            <m:r>
                              <a:rPr lang="en-US" altLang="zh-CN" sz="3600" b="1" i="1" smtClean="0">
                                <a:latin typeface="Cambria Math" panose="02040503050406030204" pitchFamily="18" charset="0"/>
                                <a:ea typeface="方正北魏楷书简体"/>
                              </a:rPr>
                              <m:t>𝒙</m:t>
                            </m:r>
                          </m:e>
                          <m:sup>
                            <m:r>
                              <a:rPr lang="en-US" altLang="zh-CN" sz="3600" b="1" i="1" smtClean="0">
                                <a:latin typeface="Cambria Math" panose="02040503050406030204" pitchFamily="18" charset="0"/>
                                <a:ea typeface="方正北魏楷书简体"/>
                              </a:rPr>
                              <m:t>𝟐</m:t>
                            </m:r>
                          </m:sup>
                        </m:sSup>
                      </m:den>
                    </m:f>
                    <m:sSub>
                      <m:sSubPr>
                        <m:ctrlPr>
                          <a:rPr lang="en-US" altLang="zh-CN" sz="3600" b="1" i="1" smtClean="0">
                            <a:latin typeface="Cambria Math" panose="02040503050406030204" pitchFamily="18" charset="0"/>
                            <a:ea typeface="方正北魏楷书简体"/>
                          </a:rPr>
                        </m:ctrlPr>
                      </m:sSubPr>
                      <m:e>
                        <m:d>
                          <m:dPr>
                            <m:begChr m:val=""/>
                            <m:endChr m:val="|"/>
                            <m:ctrlPr>
                              <a:rPr lang="en-US" altLang="zh-CN" sz="3600" b="1" i="1" smtClean="0">
                                <a:latin typeface="Cambria Math" panose="02040503050406030204" pitchFamily="18" charset="0"/>
                                <a:ea typeface="方正北魏楷书简体"/>
                              </a:rPr>
                            </m:ctrlPr>
                          </m:dPr>
                          <m:e>
                            <m:r>
                              <a:rPr lang="zh-CN" altLang="en-US" sz="3600">
                                <a:latin typeface="Cambria Math" panose="02040503050406030204" pitchFamily="18" charset="0"/>
                              </a:rPr>
                              <m:t>​</m:t>
                            </m:r>
                          </m:e>
                        </m:d>
                      </m:e>
                      <m:sub>
                        <m:r>
                          <a:rPr lang="en-US" altLang="zh-CN" sz="3600" b="1" i="1" smtClean="0">
                            <a:latin typeface="Cambria Math" panose="02040503050406030204" pitchFamily="18" charset="0"/>
                            <a:ea typeface="方正北魏楷书简体"/>
                          </a:rPr>
                          <m:t>𝒕</m:t>
                        </m:r>
                        <m:r>
                          <a:rPr lang="en-US" altLang="zh-CN" sz="3600" b="1" i="1" smtClean="0">
                            <a:latin typeface="Cambria Math" panose="02040503050406030204" pitchFamily="18" charset="0"/>
                            <a:ea typeface="方正北魏楷书简体"/>
                          </a:rPr>
                          <m:t>=</m:t>
                        </m:r>
                        <m:r>
                          <a:rPr lang="en-US" altLang="zh-CN" sz="3600" b="1" i="1" smtClean="0">
                            <a:latin typeface="Cambria Math" panose="02040503050406030204" pitchFamily="18" charset="0"/>
                            <a:ea typeface="方正北魏楷书简体"/>
                          </a:rPr>
                          <m:t>𝟎</m:t>
                        </m:r>
                      </m:sub>
                    </m:sSub>
                  </m:oMath>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6122039" y="2304946"/>
                <a:ext cx="4671151" cy="975395"/>
              </a:xfrm>
              <a:prstGeom prst="rect">
                <a:avLst/>
              </a:prstGeom>
              <a:blipFill rotWithShape="1">
                <a:blip r:embed="rId5"/>
                <a:stretch>
                  <a:fillRect t="-54" r="2" b="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565219" y="1185753"/>
                <a:ext cx="2251514" cy="1159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400" b="1" i="1" smtClean="0">
                              <a:solidFill>
                                <a:schemeClr val="tx1"/>
                              </a:solidFill>
                              <a:latin typeface="Cambria Math" panose="02040503050406030204" pitchFamily="18" charset="0"/>
                              <a:ea typeface="方正北魏楷书简体"/>
                              <a:cs typeface="方正北魏楷书简体"/>
                            </a:rPr>
                          </m:ctrlPr>
                        </m:fPr>
                        <m:num>
                          <m:sSup>
                            <m:sSupPr>
                              <m:ctrlPr>
                                <a:rPr lang="en-US" altLang="zh-CN" sz="2400" b="1" i="1" smtClean="0">
                                  <a:solidFill>
                                    <a:schemeClr val="tx1"/>
                                  </a:solidFill>
                                  <a:latin typeface="Cambria Math" panose="02040503050406030204" pitchFamily="18" charset="0"/>
                                  <a:ea typeface="方正北魏楷书简体"/>
                                  <a:cs typeface="方正北魏楷书简体"/>
                                </a:rPr>
                              </m:ctrlPr>
                            </m:sSupPr>
                            <m:e>
                              <m:r>
                                <a:rPr lang="en-US" altLang="zh-CN" sz="2400" b="1" i="1" smtClean="0">
                                  <a:solidFill>
                                    <a:schemeClr val="tx1"/>
                                  </a:solidFill>
                                  <a:latin typeface="Cambria Math" panose="02040503050406030204" pitchFamily="18" charset="0"/>
                                  <a:ea typeface="方正北魏楷书简体"/>
                                  <a:cs typeface="方正北魏楷书简体"/>
                                </a:rPr>
                                <m:t>𝒅</m:t>
                              </m:r>
                            </m:e>
                            <m:sup>
                              <m:r>
                                <a:rPr lang="en-US" altLang="zh-CN" sz="2400" b="1" i="1" smtClean="0">
                                  <a:solidFill>
                                    <a:schemeClr val="tx1"/>
                                  </a:solidFill>
                                  <a:latin typeface="Cambria Math" panose="02040503050406030204" pitchFamily="18" charset="0"/>
                                  <a:ea typeface="方正北魏楷书简体"/>
                                  <a:cs typeface="方正北魏楷书简体"/>
                                </a:rPr>
                                <m:t>𝟐</m:t>
                              </m:r>
                            </m:sup>
                          </m:sSup>
                          <m:r>
                            <a:rPr lang="en-US" altLang="zh-CN" sz="2400" b="1" i="1" smtClean="0">
                              <a:solidFill>
                                <a:schemeClr val="tx1"/>
                              </a:solidFill>
                              <a:latin typeface="Cambria Math" panose="02040503050406030204" pitchFamily="18" charset="0"/>
                              <a:ea typeface="方正北魏楷书简体"/>
                              <a:cs typeface="方正北魏楷书简体"/>
                            </a:rPr>
                            <m:t>𝒚</m:t>
                          </m:r>
                        </m:num>
                        <m:den>
                          <m:r>
                            <a:rPr lang="en-US" altLang="zh-CN" sz="2400" b="1" i="1" smtClean="0">
                              <a:solidFill>
                                <a:schemeClr val="tx1"/>
                              </a:solidFill>
                              <a:latin typeface="Cambria Math" panose="02040503050406030204" pitchFamily="18" charset="0"/>
                              <a:ea typeface="方正北魏楷书简体"/>
                              <a:cs typeface="方正北魏楷书简体"/>
                            </a:rPr>
                            <m:t>𝒅</m:t>
                          </m:r>
                          <m:sSup>
                            <m:sSupPr>
                              <m:ctrlPr>
                                <a:rPr lang="en-US" altLang="zh-CN" sz="2400" b="1" i="1" smtClean="0">
                                  <a:solidFill>
                                    <a:schemeClr val="tx1"/>
                                  </a:solidFill>
                                  <a:latin typeface="Cambria Math" panose="02040503050406030204" pitchFamily="18" charset="0"/>
                                  <a:ea typeface="方正北魏楷书简体"/>
                                  <a:cs typeface="方正北魏楷书简体"/>
                                </a:rPr>
                              </m:ctrlPr>
                            </m:sSupPr>
                            <m:e>
                              <m:r>
                                <a:rPr lang="en-US" altLang="zh-CN" sz="2400" b="1" i="1" smtClean="0">
                                  <a:solidFill>
                                    <a:schemeClr val="tx1"/>
                                  </a:solidFill>
                                  <a:latin typeface="Cambria Math" panose="02040503050406030204" pitchFamily="18" charset="0"/>
                                  <a:ea typeface="方正北魏楷书简体"/>
                                  <a:cs typeface="方正北魏楷书简体"/>
                                </a:rPr>
                                <m:t>𝒙</m:t>
                              </m:r>
                            </m:e>
                            <m:sup>
                              <m:r>
                                <a:rPr lang="en-US" altLang="zh-CN" sz="2400" b="1" i="1" smtClean="0">
                                  <a:solidFill>
                                    <a:schemeClr val="tx1"/>
                                  </a:solidFill>
                                  <a:latin typeface="Cambria Math" panose="02040503050406030204" pitchFamily="18" charset="0"/>
                                  <a:ea typeface="方正北魏楷书简体"/>
                                  <a:cs typeface="方正北魏楷书简体"/>
                                </a:rPr>
                                <m:t>𝟐</m:t>
                              </m:r>
                            </m:sup>
                          </m:sSup>
                        </m:den>
                      </m:f>
                      <m:r>
                        <a:rPr lang="en-US" altLang="zh-CN" sz="2400" b="1" i="1" smtClean="0">
                          <a:solidFill>
                            <a:schemeClr val="tx1"/>
                          </a:solidFill>
                          <a:latin typeface="Cambria Math" panose="02040503050406030204" pitchFamily="18" charset="0"/>
                          <a:ea typeface="方正北魏楷书简体"/>
                        </a:rPr>
                        <m:t>=</m:t>
                      </m:r>
                      <m:f>
                        <m:fPr>
                          <m:ctrlPr>
                            <a:rPr lang="en-US" altLang="zh-CN" sz="2400" b="1" i="1" smtClean="0">
                              <a:solidFill>
                                <a:schemeClr val="tx1"/>
                              </a:solidFill>
                              <a:latin typeface="Cambria Math" panose="02040503050406030204" pitchFamily="18" charset="0"/>
                              <a:ea typeface="方正北魏楷书简体"/>
                            </a:rPr>
                          </m:ctrlPr>
                        </m:fPr>
                        <m:num>
                          <m:f>
                            <m:fPr>
                              <m:ctrlPr>
                                <a:rPr lang="en-US" altLang="zh-CN" sz="2400" b="1" i="1" smtClean="0">
                                  <a:solidFill>
                                    <a:schemeClr val="tx1"/>
                                  </a:solidFill>
                                  <a:latin typeface="Cambria Math" panose="02040503050406030204" pitchFamily="18" charset="0"/>
                                  <a:ea typeface="方正北魏楷书简体"/>
                                </a:rPr>
                              </m:ctrlPr>
                            </m:fPr>
                            <m:num>
                              <m:r>
                                <a:rPr lang="en-US" altLang="zh-CN" sz="2400" b="1" i="1" smtClean="0">
                                  <a:solidFill>
                                    <a:schemeClr val="tx1"/>
                                  </a:solidFill>
                                  <a:latin typeface="Cambria Math" panose="02040503050406030204" pitchFamily="18" charset="0"/>
                                  <a:ea typeface="方正北魏楷书简体"/>
                                </a:rPr>
                                <m:t>𝒅</m:t>
                              </m:r>
                            </m:num>
                            <m:den>
                              <m:r>
                                <a:rPr lang="en-US" altLang="zh-CN" sz="2400" b="1" i="1" smtClean="0">
                                  <a:solidFill>
                                    <a:schemeClr val="tx1"/>
                                  </a:solidFill>
                                  <a:latin typeface="Cambria Math" panose="02040503050406030204" pitchFamily="18" charset="0"/>
                                  <a:ea typeface="方正北魏楷书简体"/>
                                </a:rPr>
                                <m:t>𝒅𝒕</m:t>
                              </m:r>
                            </m:den>
                          </m:f>
                          <m:d>
                            <m:dPr>
                              <m:ctrlPr>
                                <a:rPr lang="en-US" altLang="zh-CN" sz="2400" b="1" i="1" smtClean="0">
                                  <a:solidFill>
                                    <a:schemeClr val="tx1"/>
                                  </a:solidFill>
                                  <a:latin typeface="Cambria Math" panose="02040503050406030204" pitchFamily="18" charset="0"/>
                                  <a:ea typeface="方正北魏楷书简体"/>
                                </a:rPr>
                              </m:ctrlPr>
                            </m:dPr>
                            <m:e>
                              <m:f>
                                <m:fPr>
                                  <m:ctrlPr>
                                    <a:rPr lang="en-US" altLang="zh-CN" sz="2400" b="1" i="1" smtClean="0">
                                      <a:solidFill>
                                        <a:schemeClr val="tx1"/>
                                      </a:solidFill>
                                      <a:latin typeface="Cambria Math" panose="02040503050406030204" pitchFamily="18" charset="0"/>
                                      <a:ea typeface="方正北魏楷书简体"/>
                                    </a:rPr>
                                  </m:ctrlPr>
                                </m:fPr>
                                <m:num>
                                  <m:r>
                                    <a:rPr lang="en-US" altLang="zh-CN" sz="2400" b="1" i="1" smtClean="0">
                                      <a:solidFill>
                                        <a:schemeClr val="tx1"/>
                                      </a:solidFill>
                                      <a:latin typeface="Cambria Math" panose="02040503050406030204" pitchFamily="18" charset="0"/>
                                      <a:ea typeface="方正北魏楷书简体"/>
                                    </a:rPr>
                                    <m:t>𝒅𝒚</m:t>
                                  </m:r>
                                </m:num>
                                <m:den>
                                  <m:r>
                                    <a:rPr lang="en-US" altLang="zh-CN" sz="2400" b="1" i="1" smtClean="0">
                                      <a:solidFill>
                                        <a:schemeClr val="tx1"/>
                                      </a:solidFill>
                                      <a:latin typeface="Cambria Math" panose="02040503050406030204" pitchFamily="18" charset="0"/>
                                      <a:ea typeface="方正北魏楷书简体"/>
                                    </a:rPr>
                                    <m:t>𝒅𝒙</m:t>
                                  </m:r>
                                </m:den>
                              </m:f>
                            </m:e>
                          </m:d>
                        </m:num>
                        <m:den>
                          <m:r>
                            <a:rPr lang="en-US" altLang="zh-CN" sz="2400" b="1" i="1" smtClean="0">
                              <a:solidFill>
                                <a:schemeClr val="tx1"/>
                              </a:solidFill>
                              <a:latin typeface="Cambria Math" panose="02040503050406030204" pitchFamily="18" charset="0"/>
                              <a:ea typeface="方正北魏楷书简体"/>
                            </a:rPr>
                            <m:t>𝒅𝒙</m:t>
                          </m:r>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𝒅𝒕</m:t>
                          </m:r>
                        </m:den>
                      </m:f>
                    </m:oMath>
                  </m:oMathPara>
                </a14:m>
                <a:endParaRPr lang="zh-CN" altLang="en-US" sz="2400" b="1"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5565219" y="1185753"/>
                <a:ext cx="2251514" cy="1159805"/>
              </a:xfrm>
              <a:prstGeom prst="rect">
                <a:avLst/>
              </a:prstGeom>
              <a:blipFill rotWithShape="1">
                <a:blip r:embed="rId6"/>
                <a:stretch>
                  <a:fillRect l="-4" t="-18" r="-626" b="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854825" y="3283858"/>
                <a:ext cx="4565737" cy="1400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smtClean="0">
                              <a:solidFill>
                                <a:schemeClr val="tx1"/>
                              </a:solidFill>
                              <a:latin typeface="Cambria Math" panose="02040503050406030204" pitchFamily="18" charset="0"/>
                              <a:ea typeface="方正北魏楷书简体"/>
                            </a:rPr>
                          </m:ctrlPr>
                        </m:sSupPr>
                        <m:e>
                          <m:r>
                            <a:rPr lang="en-US" altLang="zh-CN" sz="2400" b="1" i="1" smtClean="0">
                              <a:solidFill>
                                <a:schemeClr val="tx1"/>
                              </a:solidFill>
                              <a:latin typeface="Cambria Math" panose="02040503050406030204" pitchFamily="18" charset="0"/>
                              <a:ea typeface="方正北魏楷书简体"/>
                            </a:rPr>
                            <m:t>𝒚</m:t>
                          </m:r>
                        </m:e>
                        <m:sup>
                          <m:r>
                            <a:rPr lang="en-US" altLang="zh-CN" sz="2400" b="1" i="1" smtClean="0">
                              <a:solidFill>
                                <a:schemeClr val="tx1"/>
                              </a:solidFill>
                              <a:latin typeface="Cambria Math" panose="02040503050406030204" pitchFamily="18" charset="0"/>
                              <a:ea typeface="方正北魏楷书简体"/>
                            </a:rPr>
                            <m:t>′</m:t>
                          </m:r>
                        </m:sup>
                      </m:sSup>
                      <m:r>
                        <a:rPr lang="en-US" altLang="zh-CN" sz="2400" b="1" i="1" smtClean="0">
                          <a:solidFill>
                            <a:schemeClr val="tx1"/>
                          </a:solidFill>
                          <a:latin typeface="Cambria Math" panose="02040503050406030204" pitchFamily="18" charset="0"/>
                          <a:ea typeface="方正北魏楷书简体"/>
                        </a:rPr>
                        <m:t>=</m:t>
                      </m:r>
                      <m:f>
                        <m:fPr>
                          <m:ctrlPr>
                            <a:rPr lang="en-US" altLang="zh-CN" sz="2400" b="1" i="1" smtClean="0">
                              <a:solidFill>
                                <a:schemeClr val="tx1"/>
                              </a:solidFill>
                              <a:latin typeface="Cambria Math" panose="02040503050406030204" pitchFamily="18" charset="0"/>
                              <a:ea typeface="方正北魏楷书简体"/>
                            </a:rPr>
                          </m:ctrlPr>
                        </m:fPr>
                        <m:num>
                          <m:r>
                            <a:rPr lang="en-US" altLang="zh-CN" sz="2400" b="1" i="1" smtClean="0">
                              <a:solidFill>
                                <a:schemeClr val="tx1"/>
                              </a:solidFill>
                              <a:latin typeface="Cambria Math" panose="02040503050406030204" pitchFamily="18" charset="0"/>
                              <a:ea typeface="方正北魏楷书简体"/>
                            </a:rPr>
                            <m:t>𝒅𝒚</m:t>
                          </m:r>
                        </m:num>
                        <m:den>
                          <m:r>
                            <a:rPr lang="en-US" altLang="zh-CN" sz="2400" b="1" i="1" smtClean="0">
                              <a:solidFill>
                                <a:schemeClr val="tx1"/>
                              </a:solidFill>
                              <a:latin typeface="Cambria Math" panose="02040503050406030204" pitchFamily="18" charset="0"/>
                              <a:ea typeface="方正北魏楷书简体"/>
                            </a:rPr>
                            <m:t>𝒅𝒙</m:t>
                          </m:r>
                        </m:den>
                      </m:f>
                      <m:r>
                        <a:rPr lang="en-US" altLang="zh-CN" sz="2400" b="1" i="1" smtClean="0">
                          <a:solidFill>
                            <a:schemeClr val="tx1"/>
                          </a:solidFill>
                          <a:latin typeface="Cambria Math" panose="02040503050406030204" pitchFamily="18" charset="0"/>
                          <a:ea typeface="方正北魏楷书简体"/>
                        </a:rPr>
                        <m:t>=</m:t>
                      </m:r>
                      <m:f>
                        <m:fPr>
                          <m:ctrlPr>
                            <a:rPr lang="en-US" altLang="zh-CN" sz="2400" b="1" i="1" smtClean="0">
                              <a:solidFill>
                                <a:schemeClr val="tx1"/>
                              </a:solidFill>
                              <a:latin typeface="Cambria Math" panose="02040503050406030204" pitchFamily="18" charset="0"/>
                              <a:ea typeface="方正北魏楷书简体"/>
                            </a:rPr>
                          </m:ctrlPr>
                        </m:fPr>
                        <m:num>
                          <m:r>
                            <a:rPr lang="en-US" altLang="zh-CN" sz="2400" b="1" i="1" smtClean="0">
                              <a:solidFill>
                                <a:schemeClr val="tx1"/>
                              </a:solidFill>
                              <a:latin typeface="Cambria Math" panose="02040503050406030204" pitchFamily="18" charset="0"/>
                              <a:ea typeface="方正北魏楷书简体"/>
                            </a:rPr>
                            <m:t>𝒅𝒚</m:t>
                          </m:r>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𝒅𝒕</m:t>
                          </m:r>
                        </m:num>
                        <m:den>
                          <m:r>
                            <a:rPr lang="en-US" altLang="zh-CN" sz="2400" b="1" i="1" smtClean="0">
                              <a:solidFill>
                                <a:schemeClr val="tx1"/>
                              </a:solidFill>
                              <a:latin typeface="Cambria Math" panose="02040503050406030204" pitchFamily="18" charset="0"/>
                              <a:ea typeface="方正北魏楷书简体"/>
                            </a:rPr>
                            <m:t>𝒅𝒙</m:t>
                          </m:r>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𝒅𝒕</m:t>
                          </m:r>
                        </m:den>
                      </m:f>
                      <m:r>
                        <a:rPr lang="en-US" altLang="zh-CN" sz="2400" b="1" i="1" smtClean="0">
                          <a:solidFill>
                            <a:schemeClr val="tx1"/>
                          </a:solidFill>
                          <a:latin typeface="Cambria Math" panose="02040503050406030204" pitchFamily="18" charset="0"/>
                          <a:ea typeface="方正北魏楷书简体"/>
                        </a:rPr>
                        <m:t>=</m:t>
                      </m:r>
                      <m:f>
                        <m:fPr>
                          <m:ctrlPr>
                            <a:rPr lang="en-US" altLang="zh-CN" sz="2400" b="1" i="1" smtClean="0">
                              <a:solidFill>
                                <a:schemeClr val="tx1"/>
                              </a:solidFill>
                              <a:latin typeface="Cambria Math" panose="02040503050406030204" pitchFamily="18" charset="0"/>
                              <a:ea typeface="方正北魏楷书简体"/>
                            </a:rPr>
                          </m:ctrlPr>
                        </m:fPr>
                        <m:num>
                          <m:f>
                            <m:fPr>
                              <m:ctrlPr>
                                <a:rPr lang="en-US" altLang="zh-CN" sz="2400" b="1" i="1" smtClean="0">
                                  <a:solidFill>
                                    <a:schemeClr val="tx1"/>
                                  </a:solidFill>
                                  <a:latin typeface="Cambria Math" panose="02040503050406030204" pitchFamily="18" charset="0"/>
                                  <a:ea typeface="方正北魏楷书简体"/>
                                </a:rPr>
                              </m:ctrlPr>
                            </m:fPr>
                            <m:num>
                              <m:r>
                                <a:rPr lang="en-US" altLang="zh-CN" sz="2400" b="1" i="1" smtClean="0">
                                  <a:solidFill>
                                    <a:schemeClr val="tx1"/>
                                  </a:solidFill>
                                  <a:latin typeface="Cambria Math" panose="02040503050406030204" pitchFamily="18" charset="0"/>
                                  <a:ea typeface="方正北魏楷书简体"/>
                                </a:rPr>
                                <m:t>𝟐</m:t>
                              </m:r>
                              <m:r>
                                <a:rPr lang="en-US" altLang="zh-CN" sz="2400" b="1" i="1" smtClean="0">
                                  <a:solidFill>
                                    <a:schemeClr val="tx1"/>
                                  </a:solidFill>
                                  <a:latin typeface="Cambria Math" panose="02040503050406030204" pitchFamily="18" charset="0"/>
                                  <a:ea typeface="方正北魏楷书简体"/>
                                </a:rPr>
                                <m:t>𝒕</m:t>
                              </m:r>
                            </m:num>
                            <m:den>
                              <m:r>
                                <a:rPr lang="en-US" altLang="zh-CN" sz="2400" b="1" i="1" smtClean="0">
                                  <a:solidFill>
                                    <a:schemeClr val="tx1"/>
                                  </a:solidFill>
                                  <a:latin typeface="Cambria Math" panose="02040503050406030204" pitchFamily="18" charset="0"/>
                                  <a:ea typeface="方正北魏楷书简体"/>
                                </a:rPr>
                                <m:t>𝟏</m:t>
                              </m:r>
                              <m:r>
                                <a:rPr lang="en-US" altLang="zh-CN" sz="2400" b="1" i="1" smtClean="0">
                                  <a:solidFill>
                                    <a:schemeClr val="tx1"/>
                                  </a:solidFill>
                                  <a:latin typeface="Cambria Math" panose="02040503050406030204" pitchFamily="18" charset="0"/>
                                  <a:ea typeface="方正北魏楷书简体"/>
                                </a:rPr>
                                <m:t>+</m:t>
                              </m:r>
                              <m:sSup>
                                <m:sSupPr>
                                  <m:ctrlPr>
                                    <a:rPr lang="en-US" altLang="zh-CN" sz="2400" b="1" i="1" smtClean="0">
                                      <a:solidFill>
                                        <a:schemeClr val="tx1"/>
                                      </a:solidFill>
                                      <a:latin typeface="Cambria Math" panose="02040503050406030204" pitchFamily="18" charset="0"/>
                                      <a:ea typeface="方正北魏楷书简体"/>
                                    </a:rPr>
                                  </m:ctrlPr>
                                </m:sSupPr>
                                <m:e>
                                  <m:r>
                                    <a:rPr lang="en-US" altLang="zh-CN" sz="2400" b="1" i="1" smtClean="0">
                                      <a:solidFill>
                                        <a:schemeClr val="tx1"/>
                                      </a:solidFill>
                                      <a:latin typeface="Cambria Math" panose="02040503050406030204" pitchFamily="18" charset="0"/>
                                      <a:ea typeface="方正北魏楷书简体"/>
                                    </a:rPr>
                                    <m:t>𝒕</m:t>
                                  </m:r>
                                </m:e>
                                <m:sup>
                                  <m:r>
                                    <a:rPr lang="en-US" altLang="zh-CN" sz="2400" b="1" i="1" smtClean="0">
                                      <a:solidFill>
                                        <a:schemeClr val="tx1"/>
                                      </a:solidFill>
                                      <a:latin typeface="Cambria Math" panose="02040503050406030204" pitchFamily="18" charset="0"/>
                                      <a:ea typeface="方正北魏楷书简体"/>
                                    </a:rPr>
                                    <m:t>𝟐</m:t>
                                  </m:r>
                                </m:sup>
                              </m:sSup>
                            </m:den>
                          </m:f>
                        </m:num>
                        <m:den>
                          <m:f>
                            <m:fPr>
                              <m:ctrlPr>
                                <a:rPr lang="en-US" altLang="zh-CN" sz="2400" b="1" i="1" smtClean="0">
                                  <a:solidFill>
                                    <a:schemeClr val="tx1"/>
                                  </a:solidFill>
                                  <a:latin typeface="Cambria Math" panose="02040503050406030204" pitchFamily="18" charset="0"/>
                                  <a:ea typeface="方正北魏楷书简体"/>
                                </a:rPr>
                              </m:ctrlPr>
                            </m:fPr>
                            <m:num>
                              <m:r>
                                <a:rPr lang="en-US" altLang="zh-CN" sz="2400" b="1" i="1" smtClean="0">
                                  <a:solidFill>
                                    <a:schemeClr val="tx1"/>
                                  </a:solidFill>
                                  <a:latin typeface="Cambria Math" panose="02040503050406030204" pitchFamily="18" charset="0"/>
                                  <a:ea typeface="方正北魏楷书简体"/>
                                </a:rPr>
                                <m:t>𝟏</m:t>
                              </m:r>
                            </m:num>
                            <m:den>
                              <m:r>
                                <a:rPr lang="en-US" altLang="zh-CN" sz="2400" b="1" i="1" smtClean="0">
                                  <a:solidFill>
                                    <a:schemeClr val="tx1"/>
                                  </a:solidFill>
                                  <a:latin typeface="Cambria Math" panose="02040503050406030204" pitchFamily="18" charset="0"/>
                                  <a:ea typeface="方正北魏楷书简体"/>
                                </a:rPr>
                                <m:t>𝟏</m:t>
                              </m:r>
                              <m:r>
                                <a:rPr lang="en-US" altLang="zh-CN" sz="2400" b="1" i="1" smtClean="0">
                                  <a:solidFill>
                                    <a:schemeClr val="tx1"/>
                                  </a:solidFill>
                                  <a:latin typeface="Cambria Math" panose="02040503050406030204" pitchFamily="18" charset="0"/>
                                  <a:ea typeface="方正北魏楷书简体"/>
                                </a:rPr>
                                <m:t>+</m:t>
                              </m:r>
                              <m:sSup>
                                <m:sSupPr>
                                  <m:ctrlPr>
                                    <a:rPr lang="en-US" altLang="zh-CN" sz="2400" b="1" i="1" smtClean="0">
                                      <a:solidFill>
                                        <a:schemeClr val="tx1"/>
                                      </a:solidFill>
                                      <a:latin typeface="Cambria Math" panose="02040503050406030204" pitchFamily="18" charset="0"/>
                                      <a:ea typeface="方正北魏楷书简体"/>
                                    </a:rPr>
                                  </m:ctrlPr>
                                </m:sSupPr>
                                <m:e>
                                  <m:r>
                                    <a:rPr lang="en-US" altLang="zh-CN" sz="2400" b="1" i="1" smtClean="0">
                                      <a:solidFill>
                                        <a:schemeClr val="tx1"/>
                                      </a:solidFill>
                                      <a:latin typeface="Cambria Math" panose="02040503050406030204" pitchFamily="18" charset="0"/>
                                      <a:ea typeface="方正北魏楷书简体"/>
                                    </a:rPr>
                                    <m:t>𝒕</m:t>
                                  </m:r>
                                </m:e>
                                <m:sup>
                                  <m:r>
                                    <a:rPr lang="en-US" altLang="zh-CN" sz="2400" b="1" i="1" smtClean="0">
                                      <a:solidFill>
                                        <a:schemeClr val="tx1"/>
                                      </a:solidFill>
                                      <a:latin typeface="Cambria Math" panose="02040503050406030204" pitchFamily="18" charset="0"/>
                                      <a:ea typeface="方正北魏楷书简体"/>
                                    </a:rPr>
                                    <m:t>𝟐</m:t>
                                  </m:r>
                                </m:sup>
                              </m:sSup>
                            </m:den>
                          </m:f>
                        </m:den>
                      </m:f>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𝟐</m:t>
                      </m:r>
                      <m:r>
                        <a:rPr lang="en-US" altLang="zh-CN" sz="2400" b="1" i="1" smtClean="0">
                          <a:solidFill>
                            <a:schemeClr val="tx1"/>
                          </a:solidFill>
                          <a:latin typeface="Cambria Math" panose="02040503050406030204" pitchFamily="18" charset="0"/>
                          <a:ea typeface="方正北魏楷书简体"/>
                        </a:rPr>
                        <m:t>𝒕</m:t>
                      </m:r>
                    </m:oMath>
                  </m:oMathPara>
                </a14:m>
                <a:endParaRPr lang="zh-CN" altLang="en-US" sz="2400" b="1" i="1" dirty="0"/>
              </a:p>
            </p:txBody>
          </p:sp>
        </mc:Choice>
        <mc:Fallback xmlns="">
          <p:sp>
            <p:nvSpPr>
              <p:cNvPr id="2" name="矩形 1"/>
              <p:cNvSpPr>
                <a:spLocks noRot="1" noChangeAspect="1" noMove="1" noResize="1" noEditPoints="1" noAdjustHandles="1" noChangeArrowheads="1" noChangeShapeType="1" noTextEdit="1"/>
              </p:cNvSpPr>
              <p:nvPr/>
            </p:nvSpPr>
            <p:spPr>
              <a:xfrm>
                <a:off x="854825" y="3283858"/>
                <a:ext cx="4565737" cy="1400576"/>
              </a:xfrm>
              <a:prstGeom prst="rect">
                <a:avLst/>
              </a:prstGeom>
              <a:blipFill rotWithShape="1">
                <a:blip r:embed="rId7"/>
                <a:stretch>
                  <a:fillRect l="-3" t="-19" r="-274"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800821" y="4917392"/>
                <a:ext cx="6300314" cy="14329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smtClean="0">
                              <a:solidFill>
                                <a:schemeClr val="tx1"/>
                              </a:solidFill>
                              <a:latin typeface="Cambria Math" panose="02040503050406030204" pitchFamily="18" charset="0"/>
                              <a:ea typeface="方正北魏楷书简体"/>
                            </a:rPr>
                          </m:ctrlPr>
                        </m:sSupPr>
                        <m:e>
                          <m:r>
                            <a:rPr lang="en-US" altLang="zh-CN" sz="2400" b="1" i="1" smtClean="0">
                              <a:solidFill>
                                <a:schemeClr val="tx1"/>
                              </a:solidFill>
                              <a:latin typeface="Cambria Math" panose="02040503050406030204" pitchFamily="18" charset="0"/>
                              <a:ea typeface="方正北魏楷书简体"/>
                            </a:rPr>
                            <m:t>𝒚</m:t>
                          </m:r>
                        </m:e>
                        <m:sup>
                          <m:r>
                            <a:rPr lang="en-US" altLang="zh-CN" sz="2400" b="1" i="1" smtClean="0">
                              <a:solidFill>
                                <a:schemeClr val="tx1"/>
                              </a:solidFill>
                              <a:latin typeface="Cambria Math" panose="02040503050406030204" pitchFamily="18" charset="0"/>
                              <a:ea typeface="方正北魏楷书简体"/>
                            </a:rPr>
                            <m:t>′′</m:t>
                          </m:r>
                        </m:sup>
                      </m:sSup>
                      <m:r>
                        <a:rPr lang="en-US" altLang="zh-CN" sz="2400" b="1" i="1" smtClean="0">
                          <a:solidFill>
                            <a:schemeClr val="tx1"/>
                          </a:solidFill>
                          <a:latin typeface="Cambria Math" panose="02040503050406030204" pitchFamily="18" charset="0"/>
                          <a:ea typeface="方正北魏楷书简体"/>
                        </a:rPr>
                        <m:t>=</m:t>
                      </m:r>
                      <m:f>
                        <m:fPr>
                          <m:ctrlPr>
                            <a:rPr lang="en-US" altLang="zh-CN" sz="2400" b="1" i="1">
                              <a:solidFill>
                                <a:schemeClr val="tx1"/>
                              </a:solidFill>
                              <a:latin typeface="Cambria Math" panose="02040503050406030204" pitchFamily="18" charset="0"/>
                              <a:ea typeface="方正北魏楷书简体"/>
                            </a:rPr>
                          </m:ctrlPr>
                        </m:fPr>
                        <m:num>
                          <m:f>
                            <m:fPr>
                              <m:ctrlPr>
                                <a:rPr lang="en-US" altLang="zh-CN" sz="2400" b="1" i="1">
                                  <a:solidFill>
                                    <a:schemeClr val="tx1"/>
                                  </a:solidFill>
                                  <a:latin typeface="Cambria Math" panose="02040503050406030204" pitchFamily="18" charset="0"/>
                                  <a:ea typeface="方正北魏楷书简体"/>
                                </a:rPr>
                              </m:ctrlPr>
                            </m:fPr>
                            <m:num>
                              <m:r>
                                <a:rPr lang="en-US" altLang="zh-CN" sz="2400" b="1" i="1">
                                  <a:solidFill>
                                    <a:schemeClr val="tx1"/>
                                  </a:solidFill>
                                  <a:latin typeface="Cambria Math" panose="02040503050406030204" pitchFamily="18" charset="0"/>
                                  <a:ea typeface="方正北魏楷书简体"/>
                                </a:rPr>
                                <m:t>𝒅</m:t>
                              </m:r>
                            </m:num>
                            <m:den>
                              <m:r>
                                <a:rPr lang="en-US" altLang="zh-CN" sz="2400" b="1" i="1">
                                  <a:solidFill>
                                    <a:schemeClr val="tx1"/>
                                  </a:solidFill>
                                  <a:latin typeface="Cambria Math" panose="02040503050406030204" pitchFamily="18" charset="0"/>
                                  <a:ea typeface="方正北魏楷书简体"/>
                                </a:rPr>
                                <m:t>𝒅𝒕</m:t>
                              </m:r>
                            </m:den>
                          </m:f>
                          <m:d>
                            <m:dPr>
                              <m:ctrlPr>
                                <a:rPr lang="en-US" altLang="zh-CN" sz="2400" b="1" i="1">
                                  <a:solidFill>
                                    <a:schemeClr val="tx1"/>
                                  </a:solidFill>
                                  <a:latin typeface="Cambria Math" panose="02040503050406030204" pitchFamily="18" charset="0"/>
                                  <a:ea typeface="方正北魏楷书简体"/>
                                </a:rPr>
                              </m:ctrlPr>
                            </m:dPr>
                            <m:e>
                              <m:f>
                                <m:fPr>
                                  <m:ctrlPr>
                                    <a:rPr lang="en-US" altLang="zh-CN" sz="2400" b="1" i="1">
                                      <a:solidFill>
                                        <a:schemeClr val="tx1"/>
                                      </a:solidFill>
                                      <a:latin typeface="Cambria Math" panose="02040503050406030204" pitchFamily="18" charset="0"/>
                                      <a:ea typeface="方正北魏楷书简体"/>
                                    </a:rPr>
                                  </m:ctrlPr>
                                </m:fPr>
                                <m:num>
                                  <m:r>
                                    <a:rPr lang="en-US" altLang="zh-CN" sz="2400" b="1" i="1">
                                      <a:solidFill>
                                        <a:schemeClr val="tx1"/>
                                      </a:solidFill>
                                      <a:latin typeface="Cambria Math" panose="02040503050406030204" pitchFamily="18" charset="0"/>
                                      <a:ea typeface="方正北魏楷书简体"/>
                                    </a:rPr>
                                    <m:t>𝒅𝒚</m:t>
                                  </m:r>
                                </m:num>
                                <m:den>
                                  <m:r>
                                    <a:rPr lang="en-US" altLang="zh-CN" sz="2400" b="1" i="1">
                                      <a:solidFill>
                                        <a:schemeClr val="tx1"/>
                                      </a:solidFill>
                                      <a:latin typeface="Cambria Math" panose="02040503050406030204" pitchFamily="18" charset="0"/>
                                      <a:ea typeface="方正北魏楷书简体"/>
                                    </a:rPr>
                                    <m:t>𝒅𝒙</m:t>
                                  </m:r>
                                </m:den>
                              </m:f>
                            </m:e>
                          </m:d>
                        </m:num>
                        <m:den>
                          <m:r>
                            <a:rPr lang="en-US" altLang="zh-CN" sz="2400" b="1" i="1">
                              <a:solidFill>
                                <a:schemeClr val="tx1"/>
                              </a:solidFill>
                              <a:latin typeface="Cambria Math" panose="02040503050406030204" pitchFamily="18" charset="0"/>
                              <a:ea typeface="方正北魏楷书简体"/>
                            </a:rPr>
                            <m:t>𝒅𝒙</m:t>
                          </m:r>
                          <m:r>
                            <a:rPr lang="en-US" altLang="zh-CN" sz="2400" b="1" i="1">
                              <a:solidFill>
                                <a:schemeClr val="tx1"/>
                              </a:solidFill>
                              <a:latin typeface="Cambria Math" panose="02040503050406030204" pitchFamily="18" charset="0"/>
                              <a:ea typeface="方正北魏楷书简体"/>
                            </a:rPr>
                            <m:t>/</m:t>
                          </m:r>
                          <m:r>
                            <a:rPr lang="en-US" altLang="zh-CN" sz="2400" b="1" i="1">
                              <a:solidFill>
                                <a:schemeClr val="tx1"/>
                              </a:solidFill>
                              <a:latin typeface="Cambria Math" panose="02040503050406030204" pitchFamily="18" charset="0"/>
                              <a:ea typeface="方正北魏楷书简体"/>
                            </a:rPr>
                            <m:t>𝒅𝒕</m:t>
                          </m:r>
                        </m:den>
                      </m:f>
                      <m:r>
                        <a:rPr lang="en-US" altLang="zh-CN" sz="2400" b="1" i="1" smtClean="0">
                          <a:solidFill>
                            <a:schemeClr val="tx1"/>
                          </a:solidFill>
                          <a:latin typeface="Cambria Math" panose="02040503050406030204" pitchFamily="18" charset="0"/>
                          <a:ea typeface="方正北魏楷书简体"/>
                        </a:rPr>
                        <m:t>=</m:t>
                      </m:r>
                      <m:f>
                        <m:fPr>
                          <m:ctrlPr>
                            <a:rPr lang="en-US" altLang="zh-CN" sz="2400" b="1" i="1" smtClean="0">
                              <a:solidFill>
                                <a:schemeClr val="tx1"/>
                              </a:solidFill>
                              <a:latin typeface="Cambria Math" panose="02040503050406030204" pitchFamily="18" charset="0"/>
                              <a:ea typeface="方正北魏楷书简体"/>
                            </a:rPr>
                          </m:ctrlPr>
                        </m:fPr>
                        <m:num>
                          <m:d>
                            <m:dPr>
                              <m:ctrlPr>
                                <a:rPr lang="en-US" altLang="zh-CN" sz="2400" b="1" i="1" smtClean="0">
                                  <a:solidFill>
                                    <a:schemeClr val="tx1"/>
                                  </a:solidFill>
                                  <a:latin typeface="Cambria Math" panose="02040503050406030204" pitchFamily="18" charset="0"/>
                                  <a:ea typeface="方正北魏楷书简体"/>
                                </a:rPr>
                              </m:ctrlPr>
                            </m:dPr>
                            <m:e>
                              <m:r>
                                <a:rPr lang="en-US" altLang="zh-CN" sz="2400" b="1" i="1" smtClean="0">
                                  <a:solidFill>
                                    <a:schemeClr val="tx1"/>
                                  </a:solidFill>
                                  <a:latin typeface="Cambria Math" panose="02040503050406030204" pitchFamily="18" charset="0"/>
                                  <a:ea typeface="方正北魏楷书简体"/>
                                </a:rPr>
                                <m:t>𝟐</m:t>
                              </m:r>
                              <m:r>
                                <a:rPr lang="en-US" altLang="zh-CN" sz="2400" b="1" i="1" smtClean="0">
                                  <a:solidFill>
                                    <a:schemeClr val="tx1"/>
                                  </a:solidFill>
                                  <a:latin typeface="Cambria Math" panose="02040503050406030204" pitchFamily="18" charset="0"/>
                                  <a:ea typeface="方正北魏楷书简体"/>
                                </a:rPr>
                                <m:t>𝒕</m:t>
                              </m:r>
                            </m:e>
                          </m:d>
                          <m:r>
                            <a:rPr lang="en-US" altLang="zh-CN" sz="2400" b="1" i="1" smtClean="0">
                              <a:solidFill>
                                <a:schemeClr val="tx1"/>
                              </a:solidFill>
                              <a:latin typeface="Cambria Math" panose="02040503050406030204" pitchFamily="18" charset="0"/>
                              <a:ea typeface="方正北魏楷书简体"/>
                            </a:rPr>
                            <m:t>′</m:t>
                          </m:r>
                        </m:num>
                        <m:den>
                          <m:f>
                            <m:fPr>
                              <m:ctrlPr>
                                <a:rPr lang="en-US" altLang="zh-CN" sz="2400" b="1" i="1" smtClean="0">
                                  <a:solidFill>
                                    <a:schemeClr val="tx1"/>
                                  </a:solidFill>
                                  <a:latin typeface="Cambria Math" panose="02040503050406030204" pitchFamily="18" charset="0"/>
                                  <a:ea typeface="方正北魏楷书简体"/>
                                </a:rPr>
                              </m:ctrlPr>
                            </m:fPr>
                            <m:num>
                              <m:r>
                                <a:rPr lang="en-US" altLang="zh-CN" sz="2400" b="1" i="1" smtClean="0">
                                  <a:solidFill>
                                    <a:schemeClr val="tx1"/>
                                  </a:solidFill>
                                  <a:latin typeface="Cambria Math" panose="02040503050406030204" pitchFamily="18" charset="0"/>
                                  <a:ea typeface="方正北魏楷书简体"/>
                                </a:rPr>
                                <m:t>𝟏</m:t>
                              </m:r>
                            </m:num>
                            <m:den>
                              <m:r>
                                <a:rPr lang="en-US" altLang="zh-CN" sz="2400" b="1" i="1" smtClean="0">
                                  <a:solidFill>
                                    <a:schemeClr val="tx1"/>
                                  </a:solidFill>
                                  <a:latin typeface="Cambria Math" panose="02040503050406030204" pitchFamily="18" charset="0"/>
                                  <a:ea typeface="方正北魏楷书简体"/>
                                </a:rPr>
                                <m:t>𝟏</m:t>
                              </m:r>
                              <m:r>
                                <a:rPr lang="en-US" altLang="zh-CN" sz="2400" b="1" i="1" smtClean="0">
                                  <a:solidFill>
                                    <a:schemeClr val="tx1"/>
                                  </a:solidFill>
                                  <a:latin typeface="Cambria Math" panose="02040503050406030204" pitchFamily="18" charset="0"/>
                                  <a:ea typeface="方正北魏楷书简体"/>
                                </a:rPr>
                                <m:t>+</m:t>
                              </m:r>
                              <m:sSup>
                                <m:sSupPr>
                                  <m:ctrlPr>
                                    <a:rPr lang="en-US" altLang="zh-CN" sz="2400" b="1" i="1" smtClean="0">
                                      <a:solidFill>
                                        <a:schemeClr val="tx1"/>
                                      </a:solidFill>
                                      <a:latin typeface="Cambria Math" panose="02040503050406030204" pitchFamily="18" charset="0"/>
                                      <a:ea typeface="方正北魏楷书简体"/>
                                    </a:rPr>
                                  </m:ctrlPr>
                                </m:sSupPr>
                                <m:e>
                                  <m:r>
                                    <a:rPr lang="en-US" altLang="zh-CN" sz="2400" b="1" i="1" smtClean="0">
                                      <a:solidFill>
                                        <a:schemeClr val="tx1"/>
                                      </a:solidFill>
                                      <a:latin typeface="Cambria Math" panose="02040503050406030204" pitchFamily="18" charset="0"/>
                                      <a:ea typeface="方正北魏楷书简体"/>
                                    </a:rPr>
                                    <m:t>𝒕</m:t>
                                  </m:r>
                                </m:e>
                                <m:sup>
                                  <m:r>
                                    <a:rPr lang="en-US" altLang="zh-CN" sz="2400" b="1" i="1" smtClean="0">
                                      <a:solidFill>
                                        <a:schemeClr val="tx1"/>
                                      </a:solidFill>
                                      <a:latin typeface="Cambria Math" panose="02040503050406030204" pitchFamily="18" charset="0"/>
                                      <a:ea typeface="方正北魏楷书简体"/>
                                    </a:rPr>
                                    <m:t>𝟐</m:t>
                                  </m:r>
                                </m:sup>
                              </m:sSup>
                            </m:den>
                          </m:f>
                        </m:den>
                      </m:f>
                      <m:r>
                        <a:rPr lang="en-US" altLang="zh-CN" sz="2400" b="1" i="1" smtClean="0">
                          <a:solidFill>
                            <a:schemeClr val="tx1"/>
                          </a:solidFill>
                          <a:latin typeface="Cambria Math" panose="02040503050406030204" pitchFamily="18" charset="0"/>
                          <a:ea typeface="方正北魏楷书简体"/>
                        </a:rPr>
                        <m:t>=</m:t>
                      </m:r>
                      <m:f>
                        <m:fPr>
                          <m:ctrlPr>
                            <a:rPr lang="en-US" altLang="zh-CN" sz="2400" b="1" i="1">
                              <a:solidFill>
                                <a:schemeClr val="tx1"/>
                              </a:solidFill>
                              <a:latin typeface="Cambria Math" panose="02040503050406030204" pitchFamily="18" charset="0"/>
                              <a:ea typeface="方正北魏楷书简体"/>
                            </a:rPr>
                          </m:ctrlPr>
                        </m:fPr>
                        <m:num>
                          <m:r>
                            <a:rPr lang="en-US" altLang="zh-CN" sz="2400" b="1" i="1" smtClean="0">
                              <a:solidFill>
                                <a:schemeClr val="tx1"/>
                              </a:solidFill>
                              <a:latin typeface="Cambria Math" panose="02040503050406030204" pitchFamily="18" charset="0"/>
                              <a:ea typeface="方正北魏楷书简体"/>
                            </a:rPr>
                            <m:t>𝟐</m:t>
                          </m:r>
                        </m:num>
                        <m:den>
                          <m:f>
                            <m:fPr>
                              <m:ctrlPr>
                                <a:rPr lang="en-US" altLang="zh-CN" sz="2400" b="1" i="1">
                                  <a:solidFill>
                                    <a:schemeClr val="tx1"/>
                                  </a:solidFill>
                                  <a:latin typeface="Cambria Math" panose="02040503050406030204" pitchFamily="18" charset="0"/>
                                  <a:ea typeface="方正北魏楷书简体"/>
                                </a:rPr>
                              </m:ctrlPr>
                            </m:fPr>
                            <m:num>
                              <m:r>
                                <a:rPr lang="en-US" altLang="zh-CN" sz="2400" b="1" i="1">
                                  <a:solidFill>
                                    <a:schemeClr val="tx1"/>
                                  </a:solidFill>
                                  <a:latin typeface="Cambria Math" panose="02040503050406030204" pitchFamily="18" charset="0"/>
                                  <a:ea typeface="方正北魏楷书简体"/>
                                </a:rPr>
                                <m:t>𝟏</m:t>
                              </m:r>
                            </m:num>
                            <m:den>
                              <m:r>
                                <a:rPr lang="en-US" altLang="zh-CN" sz="2400" b="1" i="1">
                                  <a:solidFill>
                                    <a:schemeClr val="tx1"/>
                                  </a:solidFill>
                                  <a:latin typeface="Cambria Math" panose="02040503050406030204" pitchFamily="18" charset="0"/>
                                  <a:ea typeface="方正北魏楷书简体"/>
                                </a:rPr>
                                <m:t>𝟏</m:t>
                              </m:r>
                              <m:r>
                                <a:rPr lang="en-US" altLang="zh-CN" sz="2400" b="1" i="1">
                                  <a:solidFill>
                                    <a:schemeClr val="tx1"/>
                                  </a:solidFill>
                                  <a:latin typeface="Cambria Math" panose="02040503050406030204" pitchFamily="18" charset="0"/>
                                  <a:ea typeface="方正北魏楷书简体"/>
                                </a:rPr>
                                <m:t>+</m:t>
                              </m:r>
                              <m:sSup>
                                <m:sSupPr>
                                  <m:ctrlPr>
                                    <a:rPr lang="en-US" altLang="zh-CN" sz="2400" b="1" i="1">
                                      <a:solidFill>
                                        <a:schemeClr val="tx1"/>
                                      </a:solidFill>
                                      <a:latin typeface="Cambria Math" panose="02040503050406030204" pitchFamily="18" charset="0"/>
                                      <a:ea typeface="方正北魏楷书简体"/>
                                    </a:rPr>
                                  </m:ctrlPr>
                                </m:sSupPr>
                                <m:e>
                                  <m:r>
                                    <a:rPr lang="en-US" altLang="zh-CN" sz="2400" b="1" i="1">
                                      <a:solidFill>
                                        <a:schemeClr val="tx1"/>
                                      </a:solidFill>
                                      <a:latin typeface="Cambria Math" panose="02040503050406030204" pitchFamily="18" charset="0"/>
                                      <a:ea typeface="方正北魏楷书简体"/>
                                    </a:rPr>
                                    <m:t>𝒕</m:t>
                                  </m:r>
                                </m:e>
                                <m:sup>
                                  <m:r>
                                    <a:rPr lang="en-US" altLang="zh-CN" sz="2400" b="1" i="1">
                                      <a:solidFill>
                                        <a:schemeClr val="tx1"/>
                                      </a:solidFill>
                                      <a:latin typeface="Cambria Math" panose="02040503050406030204" pitchFamily="18" charset="0"/>
                                      <a:ea typeface="方正北魏楷书简体"/>
                                    </a:rPr>
                                    <m:t>𝟐</m:t>
                                  </m:r>
                                </m:sup>
                              </m:sSup>
                            </m:den>
                          </m:f>
                        </m:den>
                      </m:f>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𝟐</m:t>
                      </m:r>
                      <m:d>
                        <m:dPr>
                          <m:ctrlPr>
                            <a:rPr lang="en-US" altLang="zh-CN" sz="2400" b="1" i="1" smtClean="0">
                              <a:solidFill>
                                <a:schemeClr val="tx1"/>
                              </a:solidFill>
                              <a:latin typeface="Cambria Math" panose="02040503050406030204" pitchFamily="18" charset="0"/>
                              <a:ea typeface="方正北魏楷书简体"/>
                            </a:rPr>
                          </m:ctrlPr>
                        </m:dPr>
                        <m:e>
                          <m:r>
                            <a:rPr lang="en-US" altLang="zh-CN" sz="2400" b="1" i="1" smtClean="0">
                              <a:solidFill>
                                <a:schemeClr val="tx1"/>
                              </a:solidFill>
                              <a:latin typeface="Cambria Math" panose="02040503050406030204" pitchFamily="18" charset="0"/>
                              <a:ea typeface="方正北魏楷书简体"/>
                            </a:rPr>
                            <m:t>𝟏</m:t>
                          </m:r>
                          <m:r>
                            <a:rPr lang="en-US" altLang="zh-CN" sz="2400" b="1" i="1" smtClean="0">
                              <a:solidFill>
                                <a:schemeClr val="tx1"/>
                              </a:solidFill>
                              <a:latin typeface="Cambria Math" panose="02040503050406030204" pitchFamily="18" charset="0"/>
                              <a:ea typeface="方正北魏楷书简体"/>
                            </a:rPr>
                            <m:t>+</m:t>
                          </m:r>
                          <m:sSup>
                            <m:sSupPr>
                              <m:ctrlPr>
                                <a:rPr lang="en-US" altLang="zh-CN" sz="2400" b="1" i="1" smtClean="0">
                                  <a:solidFill>
                                    <a:schemeClr val="tx1"/>
                                  </a:solidFill>
                                  <a:latin typeface="Cambria Math" panose="02040503050406030204" pitchFamily="18" charset="0"/>
                                  <a:ea typeface="方正北魏楷书简体"/>
                                </a:rPr>
                              </m:ctrlPr>
                            </m:sSupPr>
                            <m:e>
                              <m:r>
                                <a:rPr lang="en-US" altLang="zh-CN" sz="2400" b="1" i="1" smtClean="0">
                                  <a:solidFill>
                                    <a:schemeClr val="tx1"/>
                                  </a:solidFill>
                                  <a:latin typeface="Cambria Math" panose="02040503050406030204" pitchFamily="18" charset="0"/>
                                  <a:ea typeface="方正北魏楷书简体"/>
                                </a:rPr>
                                <m:t>𝒕</m:t>
                              </m:r>
                            </m:e>
                            <m:sup>
                              <m:r>
                                <a:rPr lang="en-US" altLang="zh-CN" sz="2400" b="1" i="1" smtClean="0">
                                  <a:solidFill>
                                    <a:schemeClr val="tx1"/>
                                  </a:solidFill>
                                  <a:latin typeface="Cambria Math" panose="02040503050406030204" pitchFamily="18" charset="0"/>
                                  <a:ea typeface="方正北魏楷书简体"/>
                                </a:rPr>
                                <m:t>𝟐</m:t>
                              </m:r>
                            </m:sup>
                          </m:sSup>
                        </m:e>
                      </m:d>
                    </m:oMath>
                  </m:oMathPara>
                </a14:m>
                <a:endParaRPr lang="zh-CN" altLang="en-US" sz="2400" b="1" i="1" dirty="0"/>
              </a:p>
            </p:txBody>
          </p:sp>
        </mc:Choice>
        <mc:Fallback xmlns="">
          <p:sp>
            <p:nvSpPr>
              <p:cNvPr id="24" name="矩形 23"/>
              <p:cNvSpPr>
                <a:spLocks noRot="1" noChangeAspect="1" noMove="1" noResize="1" noEditPoints="1" noAdjustHandles="1" noChangeArrowheads="1" noChangeShapeType="1" noTextEdit="1"/>
              </p:cNvSpPr>
              <p:nvPr/>
            </p:nvSpPr>
            <p:spPr>
              <a:xfrm>
                <a:off x="800821" y="4917392"/>
                <a:ext cx="6300314" cy="1432956"/>
              </a:xfrm>
              <a:prstGeom prst="rect">
                <a:avLst/>
              </a:prstGeom>
              <a:blipFill rotWithShape="1">
                <a:blip r:embed="rId8"/>
                <a:stretch>
                  <a:fillRect l="-1" t="-41" r="-324" b="-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7680176" y="5362545"/>
                <a:ext cx="1760867" cy="6927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smtClean="0">
                              <a:solidFill>
                                <a:schemeClr val="tx1"/>
                              </a:solidFill>
                              <a:latin typeface="Cambria Math" panose="02040503050406030204" pitchFamily="18" charset="0"/>
                              <a:ea typeface="方正北魏楷书简体"/>
                            </a:rPr>
                          </m:ctrlPr>
                        </m:sSupPr>
                        <m:e>
                          <m:r>
                            <a:rPr lang="en-US" altLang="zh-CN" sz="2400" b="1" i="1" smtClean="0">
                              <a:solidFill>
                                <a:schemeClr val="tx1"/>
                              </a:solidFill>
                              <a:latin typeface="Cambria Math" panose="02040503050406030204" pitchFamily="18" charset="0"/>
                              <a:ea typeface="方正北魏楷书简体"/>
                            </a:rPr>
                            <m:t>𝒚</m:t>
                          </m:r>
                        </m:e>
                        <m:sup>
                          <m:r>
                            <a:rPr lang="en-US" altLang="zh-CN" sz="2400" b="1" i="1" smtClean="0">
                              <a:solidFill>
                                <a:schemeClr val="tx1"/>
                              </a:solidFill>
                              <a:latin typeface="Cambria Math" panose="02040503050406030204" pitchFamily="18" charset="0"/>
                              <a:ea typeface="方正北魏楷书简体"/>
                            </a:rPr>
                            <m:t>′′</m:t>
                          </m:r>
                        </m:sup>
                      </m:sSup>
                      <m:sSub>
                        <m:sSubPr>
                          <m:ctrlPr>
                            <a:rPr lang="en-US" altLang="zh-CN" sz="2400" b="1" i="1" smtClean="0">
                              <a:solidFill>
                                <a:schemeClr val="tx1"/>
                              </a:solidFill>
                              <a:latin typeface="Cambria Math" panose="02040503050406030204" pitchFamily="18" charset="0"/>
                              <a:ea typeface="方正北魏楷书简体"/>
                            </a:rPr>
                          </m:ctrlPr>
                        </m:sSubPr>
                        <m:e>
                          <m:d>
                            <m:dPr>
                              <m:begChr m:val=""/>
                              <m:endChr m:val="|"/>
                              <m:ctrlPr>
                                <a:rPr lang="en-US" altLang="zh-CN" sz="2400" b="1" i="1" smtClean="0">
                                  <a:solidFill>
                                    <a:schemeClr val="tx1"/>
                                  </a:solidFill>
                                  <a:latin typeface="Cambria Math" panose="02040503050406030204" pitchFamily="18" charset="0"/>
                                  <a:ea typeface="方正北魏楷书简体"/>
                                </a:rPr>
                              </m:ctrlPr>
                            </m:dPr>
                            <m:e>
                              <m:r>
                                <a:rPr lang="zh-CN" altLang="en-US" sz="2400" b="1">
                                  <a:latin typeface="Cambria Math" panose="02040503050406030204" pitchFamily="18" charset="0"/>
                                </a:rPr>
                                <m:t>​</m:t>
                              </m:r>
                            </m:e>
                          </m:d>
                        </m:e>
                        <m:sub>
                          <m:r>
                            <a:rPr lang="en-US" altLang="zh-CN" sz="2400" b="1" i="1" smtClean="0">
                              <a:solidFill>
                                <a:schemeClr val="tx1"/>
                              </a:solidFill>
                              <a:latin typeface="Cambria Math" panose="02040503050406030204" pitchFamily="18" charset="0"/>
                              <a:ea typeface="方正北魏楷书简体"/>
                            </a:rPr>
                            <m:t>𝒕</m:t>
                          </m:r>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𝟎</m:t>
                          </m:r>
                        </m:sub>
                      </m:sSub>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𝟐</m:t>
                      </m:r>
                    </m:oMath>
                  </m:oMathPara>
                </a14:m>
                <a:endParaRPr lang="zh-CN" altLang="en-US" sz="2400" b="1" i="1" dirty="0"/>
              </a:p>
            </p:txBody>
          </p:sp>
        </mc:Choice>
        <mc:Fallback xmlns="">
          <p:sp>
            <p:nvSpPr>
              <p:cNvPr id="25" name="矩形 24"/>
              <p:cNvSpPr>
                <a:spLocks noRot="1" noChangeAspect="1" noMove="1" noResize="1" noEditPoints="1" noAdjustHandles="1" noChangeArrowheads="1" noChangeShapeType="1" noTextEdit="1"/>
              </p:cNvSpPr>
              <p:nvPr/>
            </p:nvSpPr>
            <p:spPr>
              <a:xfrm>
                <a:off x="7680176" y="5362545"/>
                <a:ext cx="1760867" cy="692754"/>
              </a:xfrm>
              <a:prstGeom prst="rect">
                <a:avLst/>
              </a:prstGeom>
              <a:blipFill rotWithShape="1">
                <a:blip r:embed="rId9"/>
                <a:stretch>
                  <a:fillRect l="-28" t="-87" r="28" b="83"/>
                </a:stretch>
              </a:blipFill>
            </p:spPr>
            <p:txBody>
              <a:bodyPr/>
              <a:lstStyle/>
              <a:p>
                <a:r>
                  <a:rPr lang="zh-CN" altLang="en-US">
                    <a:noFill/>
                  </a:rPr>
                  <a:t> </a:t>
                </a:r>
              </a:p>
            </p:txBody>
          </p:sp>
        </mc:Fallback>
      </mc:AlternateContent>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1938990"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sym typeface="方正北魏楷书简体"/>
              </a:rPr>
              <a:t>参数方程求二阶导</a:t>
            </a:r>
            <a:endParaRPr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892" y="1484784"/>
            <a:ext cx="7744772" cy="5266811"/>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1708158"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sym typeface="方正北魏楷书简体"/>
              </a:rPr>
              <a:t>极坐标方程求导</a:t>
            </a:r>
            <a:endParaRPr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819" y="1556792"/>
            <a:ext cx="9327259" cy="4392488"/>
          </a:xfrm>
          <a:prstGeom prst="rect">
            <a:avLst/>
          </a:prstGeom>
        </p:spPr>
      </p:pic>
      <p:sp>
        <p:nvSpPr>
          <p:cNvPr id="10" name="矩形 28"/>
          <p:cNvSpPr txBox="1"/>
          <p:nvPr/>
        </p:nvSpPr>
        <p:spPr>
          <a:xfrm>
            <a:off x="8904312" y="6231735"/>
            <a:ext cx="2631488"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sym typeface="方正北魏楷书简体"/>
              </a:rPr>
              <a:t>实际上是参数方程求导！</a:t>
            </a:r>
            <a:endParaRPr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1708158"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sym typeface="方正北魏楷书简体"/>
              </a:rPr>
              <a:t>极坐标方程求导</a:t>
            </a:r>
            <a:endParaRPr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820" y="1301037"/>
            <a:ext cx="9349628" cy="5733952"/>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1477325"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sym typeface="方正北魏楷书简体"/>
              </a:rPr>
              <a:t>向量函数求导</a:t>
            </a:r>
            <a:endParaRPr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820" y="1412776"/>
            <a:ext cx="7981476" cy="2418078"/>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652" y="3830854"/>
            <a:ext cx="5101156" cy="2808212"/>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复习</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3</a:t>
            </a:r>
            <a:endParaRPr lang="zh-CN" altLang="en-US" dirty="0"/>
          </a:p>
        </p:txBody>
      </p:sp>
      <p:sp>
        <p:nvSpPr>
          <p:cNvPr id="6" name="矩形 5"/>
          <p:cNvSpPr/>
          <p:nvPr/>
        </p:nvSpPr>
        <p:spPr>
          <a:xfrm>
            <a:off x="778820" y="1772816"/>
            <a:ext cx="10618352" cy="4108817"/>
          </a:xfrm>
          <a:prstGeom prst="rect">
            <a:avLst/>
          </a:prstGeom>
        </p:spPr>
        <p:txBody>
          <a:bodyPr wrap="square">
            <a:spAutoFit/>
          </a:bodyPr>
          <a:lstStyle/>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导数的背景</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n"/>
            </a:pPr>
            <a:r>
              <a:rPr lang="zh-CN" altLang="en-US" dirty="0">
                <a:latin typeface="方正北魏楷书简体" panose="03000509000000000000" pitchFamily="65" charset="-122"/>
                <a:ea typeface="方正北魏楷书简体" panose="03000509000000000000" pitchFamily="65" charset="-122"/>
              </a:rPr>
              <a:t>变速运动的瞬时速度、曲线的切线斜率</a:t>
            </a:r>
            <a:endParaRPr lang="en-US" altLang="zh-CN" dirty="0">
              <a:latin typeface="方正北魏楷书简体" panose="03000509000000000000" pitchFamily="65" charset="-122"/>
              <a:ea typeface="方正北魏楷书简体" panose="03000509000000000000" pitchFamily="65" charset="-122"/>
            </a:endParaRPr>
          </a:p>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导数的定义</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n"/>
            </a:pPr>
            <a:r>
              <a:rPr lang="zh-CN" altLang="en-US" dirty="0">
                <a:latin typeface="方正北魏楷书简体" panose="03000509000000000000" pitchFamily="65" charset="-122"/>
                <a:ea typeface="方正北魏楷书简体" panose="03000509000000000000" pitchFamily="65" charset="-122"/>
              </a:rPr>
              <a:t>函数在一点处的导数、函数在区间内的导数、函数可导的定义</a:t>
            </a:r>
            <a:endParaRPr lang="en-US" altLang="zh-CN" dirty="0">
              <a:latin typeface="方正北魏楷书简体" panose="03000509000000000000" pitchFamily="65" charset="-122"/>
              <a:ea typeface="方正北魏楷书简体" panose="03000509000000000000" pitchFamily="65" charset="-122"/>
            </a:endParaRPr>
          </a:p>
          <a:p>
            <a:pPr lvl="0" algn="just">
              <a:lnSpc>
                <a:spcPct val="150000"/>
              </a:lnSpc>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导数的几何意义</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lvl="0" indent="-285750" algn="just">
              <a:lnSpc>
                <a:spcPct val="150000"/>
              </a:lnSpc>
              <a:buFont typeface="Wingdings" panose="05000000000000000000" pitchFamily="2" charset="2"/>
              <a:buChar char="n"/>
            </a:pPr>
            <a:r>
              <a:rPr lang="zh-CN" altLang="en-US" dirty="0">
                <a:latin typeface="方正北魏楷书简体" panose="03000509000000000000" pitchFamily="65" charset="-122"/>
                <a:ea typeface="方正北魏楷书简体" panose="03000509000000000000" pitchFamily="65" charset="-122"/>
              </a:rPr>
              <a:t>曲线的切线斜率</a:t>
            </a:r>
            <a:endParaRPr lang="en-US" altLang="zh-CN" dirty="0">
              <a:latin typeface="方正北魏楷书简体" panose="03000509000000000000" pitchFamily="65" charset="-122"/>
              <a:ea typeface="方正北魏楷书简体" panose="03000509000000000000" pitchFamily="65" charset="-122"/>
            </a:endParaRPr>
          </a:p>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导数的计算方法</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indent="-285750" algn="just">
              <a:lnSpc>
                <a:spcPct val="150000"/>
              </a:lnSpc>
              <a:buFont typeface="Wingdings" panose="05000000000000000000" pitchFamily="2" charset="2"/>
              <a:buChar char="n"/>
            </a:pPr>
            <a:r>
              <a:rPr lang="zh-CN" altLang="en-US" dirty="0">
                <a:latin typeface="方正北魏楷书简体" panose="03000509000000000000" pitchFamily="65" charset="-122"/>
                <a:ea typeface="方正北魏楷书简体" panose="03000509000000000000" pitchFamily="65" charset="-122"/>
              </a:rPr>
              <a:t>定义法、求导法则、初等函数的导数、复合函数求导、反函数、参数方程、极坐标、向量函数求导</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rotWithShape="1">
          <a:blip r:embed="rId2" cstate="screen">
            <a:extLst>
              <a:ext uri="{28A0092B-C50C-407E-A947-70E740481C1C}">
                <a14:useLocalDpi xmlns:a14="http://schemas.microsoft.com/office/drawing/2010/main" val="0"/>
              </a:ext>
            </a:extLst>
          </a:blip>
          <a:srcRect/>
          <a:stretch>
            <a:fillRect/>
          </a:stretch>
        </p:blipFill>
        <p:spPr>
          <a:xfrm>
            <a:off x="0" y="0"/>
            <a:ext cx="12192000" cy="6885384"/>
          </a:xfrm>
          <a:prstGeom prst="rect">
            <a:avLst/>
          </a:prstGeom>
          <a:noFill/>
          <a:ln>
            <a:noFill/>
          </a:ln>
        </p:spPr>
      </p:pic>
      <p:sp>
        <p:nvSpPr>
          <p:cNvPr id="2" name="文本框 6"/>
          <p:cNvSpPr>
            <a:spLocks noChangeArrowheads="1"/>
          </p:cNvSpPr>
          <p:nvPr/>
        </p:nvSpPr>
        <p:spPr bwMode="auto">
          <a:xfrm>
            <a:off x="836210" y="2977930"/>
            <a:ext cx="4432624"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rPr>
              <a:t>微积分</a:t>
            </a:r>
            <a:r>
              <a:rPr kumimoji="0" lang="en-US" altLang="zh-CN"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rPr>
              <a:t>·</a:t>
            </a:r>
            <a:r>
              <a:rPr kumimoji="0" lang="zh-CN" altLang="en-US"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rPr>
              <a:t>四</a:t>
            </a:r>
            <a:endParaRPr kumimoji="0" lang="en-US" altLang="zh-CN"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endParaRPr>
          </a:p>
        </p:txBody>
      </p:sp>
      <p:sp>
        <p:nvSpPr>
          <p:cNvPr id="7" name="文本框 6"/>
          <p:cNvSpPr txBox="1"/>
          <p:nvPr/>
        </p:nvSpPr>
        <p:spPr>
          <a:xfrm>
            <a:off x="621214" y="3984914"/>
            <a:ext cx="58272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white">
                    <a:lumMod val="75000"/>
                  </a:prstClr>
                </a:solidFill>
                <a:effectLst/>
                <a:uLnTx/>
                <a:uFillTx/>
                <a:latin typeface="等线" panose="02010600030101010101" charset="-122"/>
                <a:ea typeface="等线" panose="02010600030101010101" charset="-122"/>
                <a:cs typeface="+mn-cs"/>
              </a:rPr>
              <a:t>----------------------------------------</a:t>
            </a:r>
            <a:endParaRPr kumimoji="0" lang="zh-CN" altLang="en-US" sz="3600" b="0" i="0" u="none" strike="noStrike" kern="1200" cap="none" spc="0" normalizeH="0" baseline="0" noProof="0" dirty="0">
              <a:ln>
                <a:noFill/>
              </a:ln>
              <a:solidFill>
                <a:prstClr val="white">
                  <a:lumMod val="75000"/>
                </a:prstClr>
              </a:solidFill>
              <a:effectLst/>
              <a:uLnTx/>
              <a:uFillTx/>
              <a:latin typeface="等线" panose="02010600030101010101" charset="-122"/>
              <a:ea typeface="等线" panose="02010600030101010101" charset="-122"/>
              <a:cs typeface="+mn-cs"/>
            </a:endParaRPr>
          </a:p>
        </p:txBody>
      </p:sp>
      <p:sp>
        <p:nvSpPr>
          <p:cNvPr id="4" name="矩形 3"/>
          <p:cNvSpPr/>
          <p:nvPr/>
        </p:nvSpPr>
        <p:spPr>
          <a:xfrm>
            <a:off x="731820" y="4437112"/>
            <a:ext cx="571663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sym typeface="微软雅黑" panose="020B0503020204020204" pitchFamily="34" charset="-122"/>
              </a:rPr>
              <a:t>导数应用</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rPr>
              <a:t>Applications of derivatives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778820" y="1700808"/>
            <a:ext cx="9100568" cy="369332"/>
          </a:xfrm>
          <a:prstGeom prst="rect">
            <a:avLst/>
          </a:prstGeom>
        </p:spPr>
        <p:txBody>
          <a:bodyPr wrap="none">
            <a:spAutoFit/>
          </a:bodyPr>
          <a:lstStyle/>
          <a:p>
            <a:r>
              <a:rPr lang="zh-CN" altLang="en-US" kern="100" dirty="0">
                <a:latin typeface="Times New Roman" panose="02020603050405020304" pitchFamily="18" charset="0"/>
                <a:ea typeface="方正北魏楷书简体" panose="03000509000000000000" pitchFamily="65" charset="-122"/>
                <a:cs typeface="Times New Roman" panose="02020603050405020304" pitchFamily="18" charset="0"/>
              </a:rPr>
              <a:t>用一个基本初等函数（</a:t>
            </a:r>
            <a:r>
              <a:rPr lang="en-US"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Basic Elementary Function</a:t>
            </a:r>
            <a:r>
              <a:rPr lang="zh-CN" altLang="en-US" kern="100" dirty="0">
                <a:latin typeface="Times New Roman" panose="02020603050405020304" pitchFamily="18" charset="0"/>
                <a:ea typeface="方正北魏楷书简体" panose="03000509000000000000" pitchFamily="65" charset="-122"/>
                <a:cs typeface="Times New Roman" panose="02020603050405020304" pitchFamily="18" charset="0"/>
              </a:rPr>
              <a:t>）去替换另外一个基本初等函数的自变量</a:t>
            </a:r>
          </a:p>
        </p:txBody>
      </p:sp>
      <p:graphicFrame>
        <p:nvGraphicFramePr>
          <p:cNvPr id="15" name="对象 14"/>
          <p:cNvGraphicFramePr>
            <a:graphicFrameLocks noChangeAspect="1"/>
          </p:cNvGraphicFramePr>
          <p:nvPr/>
        </p:nvGraphicFramePr>
        <p:xfrm>
          <a:off x="2089427" y="3329208"/>
          <a:ext cx="3201001" cy="379780"/>
        </p:xfrm>
        <a:graphic>
          <a:graphicData uri="http://schemas.openxmlformats.org/presentationml/2006/ole">
            <mc:AlternateContent xmlns:mc="http://schemas.openxmlformats.org/markup-compatibility/2006">
              <mc:Choice xmlns:v="urn:schemas-microsoft-com:vml" Requires="v">
                <p:oleObj r:id="rId2" imgW="1688465" imgH="203200" progId="Equation.3">
                  <p:embed/>
                </p:oleObj>
              </mc:Choice>
              <mc:Fallback>
                <p:oleObj r:id="rId2" imgW="1688465" imgH="203200" progId="Equation.3">
                  <p:embed/>
                  <p:pic>
                    <p:nvPicPr>
                      <p:cNvPr id="0" name="对象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9427" y="3329208"/>
                        <a:ext cx="3201001" cy="379780"/>
                      </a:xfrm>
                      <a:prstGeom prst="rect">
                        <a:avLst/>
                      </a:prstGeom>
                      <a:noFill/>
                      <a:ln>
                        <a:solidFill>
                          <a:schemeClr val="tx1"/>
                        </a:solidFill>
                      </a:ln>
                    </p:spPr>
                  </p:pic>
                </p:oleObj>
              </mc:Fallback>
            </mc:AlternateContent>
          </a:graphicData>
        </a:graphic>
      </p:graphicFrame>
      <p:grpSp>
        <p:nvGrpSpPr>
          <p:cNvPr id="23" name="组合 22"/>
          <p:cNvGrpSpPr/>
          <p:nvPr/>
        </p:nvGrpSpPr>
        <p:grpSpPr>
          <a:xfrm>
            <a:off x="6023992" y="3263561"/>
            <a:ext cx="4180126" cy="880405"/>
            <a:chOff x="726374" y="3172642"/>
            <a:chExt cx="4180126" cy="880405"/>
          </a:xfrm>
        </p:grpSpPr>
        <p:sp>
          <p:nvSpPr>
            <p:cNvPr id="17" name="矩形 16"/>
            <p:cNvSpPr/>
            <p:nvPr/>
          </p:nvSpPr>
          <p:spPr>
            <a:xfrm>
              <a:off x="726374" y="3216653"/>
              <a:ext cx="646331" cy="369332"/>
            </a:xfrm>
            <a:prstGeom prst="rect">
              <a:avLst/>
            </a:prstGeom>
          </p:spPr>
          <p:txBody>
            <a:bodyPr wrap="none">
              <a:spAutoFit/>
            </a:bodyPr>
            <a:lstStyle/>
            <a:p>
              <a:r>
                <a:rPr lang="zh-CN" altLang="en-US" kern="100" dirty="0">
                  <a:latin typeface="方正北魏楷书简体" panose="03000509000000000000" pitchFamily="65" charset="-122"/>
                  <a:ea typeface="方正北魏楷书简体" panose="03000509000000000000" pitchFamily="65" charset="-122"/>
                </a:rPr>
                <a:t>例如</a:t>
              </a:r>
              <a:endParaRPr lang="zh-CN" altLang="en-US" dirty="0"/>
            </a:p>
          </p:txBody>
        </p:sp>
        <p:grpSp>
          <p:nvGrpSpPr>
            <p:cNvPr id="22" name="组合 21"/>
            <p:cNvGrpSpPr/>
            <p:nvPr/>
          </p:nvGrpSpPr>
          <p:grpSpPr>
            <a:xfrm>
              <a:off x="1559009" y="3172642"/>
              <a:ext cx="3347491" cy="880405"/>
              <a:chOff x="1376440" y="3186767"/>
              <a:chExt cx="3347491" cy="880405"/>
            </a:xfrm>
          </p:grpSpPr>
          <p:graphicFrame>
            <p:nvGraphicFramePr>
              <p:cNvPr id="9" name="对象 8"/>
              <p:cNvGraphicFramePr>
                <a:graphicFrameLocks noChangeAspect="1"/>
              </p:cNvGraphicFramePr>
              <p:nvPr/>
            </p:nvGraphicFramePr>
            <p:xfrm>
              <a:off x="1383578" y="3186767"/>
              <a:ext cx="1119469" cy="413343"/>
            </p:xfrm>
            <a:graphic>
              <a:graphicData uri="http://schemas.openxmlformats.org/presentationml/2006/ole">
                <mc:AlternateContent xmlns:mc="http://schemas.openxmlformats.org/markup-compatibility/2006">
                  <mc:Choice xmlns:v="urn:schemas-microsoft-com:vml" Requires="v">
                    <p:oleObj r:id="rId4" imgW="622300" imgH="228600" progId="Equation.DSMT4">
                      <p:embed/>
                    </p:oleObj>
                  </mc:Choice>
                  <mc:Fallback>
                    <p:oleObj r:id="rId4" imgW="622300" imgH="228600" progId="Equation.DSMT4">
                      <p:embed/>
                      <p:pic>
                        <p:nvPicPr>
                          <p:cNvPr id="0"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3578" y="3186767"/>
                            <a:ext cx="1119469" cy="413343"/>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1376440" y="3651194"/>
              <a:ext cx="1126607" cy="415978"/>
            </p:xfrm>
            <a:graphic>
              <a:graphicData uri="http://schemas.openxmlformats.org/presentationml/2006/ole">
                <mc:AlternateContent xmlns:mc="http://schemas.openxmlformats.org/markup-compatibility/2006">
                  <mc:Choice xmlns:v="urn:schemas-microsoft-com:vml" Requires="v">
                    <p:oleObj name="公式" r:id="rId6" imgW="622300" imgH="228600" progId="Equation.3">
                      <p:embed/>
                    </p:oleObj>
                  </mc:Choice>
                  <mc:Fallback>
                    <p:oleObj name="公式" r:id="rId6" imgW="622300" imgH="228600" progId="Equation.3">
                      <p:embed/>
                      <p:pic>
                        <p:nvPicPr>
                          <p:cNvPr id="0"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6440" y="3651194"/>
                            <a:ext cx="1126607" cy="415978"/>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3018956" y="3255357"/>
              <a:ext cx="1704975" cy="506413"/>
            </p:xfrm>
            <a:graphic>
              <a:graphicData uri="http://schemas.openxmlformats.org/presentationml/2006/ole">
                <mc:AlternateContent xmlns:mc="http://schemas.openxmlformats.org/markup-compatibility/2006">
                  <mc:Choice xmlns:v="urn:schemas-microsoft-com:vml" Requires="v">
                    <p:oleObj name="公式" r:id="rId8" imgW="862965" imgH="254000" progId="Equation.3">
                      <p:embed/>
                    </p:oleObj>
                  </mc:Choice>
                  <mc:Fallback>
                    <p:oleObj name="公式" r:id="rId8" imgW="862965" imgH="254000" progId="Equation.3">
                      <p:embed/>
                      <p:pic>
                        <p:nvPicPr>
                          <p:cNvPr id="0" name="对象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8956" y="3255357"/>
                            <a:ext cx="1704975" cy="506413"/>
                          </a:xfrm>
                          <a:prstGeom prst="rect">
                            <a:avLst/>
                          </a:prstGeom>
                          <a:noFill/>
                        </p:spPr>
                      </p:pic>
                    </p:oleObj>
                  </mc:Fallback>
                </mc:AlternateContent>
              </a:graphicData>
            </a:graphic>
          </p:graphicFrame>
          <p:sp>
            <p:nvSpPr>
              <p:cNvPr id="18" name="右箭头 17"/>
              <p:cNvSpPr/>
              <p:nvPr/>
            </p:nvSpPr>
            <p:spPr>
              <a:xfrm>
                <a:off x="2589924" y="3452641"/>
                <a:ext cx="342853" cy="241971"/>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aphicFrame>
        <p:nvGraphicFramePr>
          <p:cNvPr id="20" name="对象 19"/>
          <p:cNvGraphicFramePr>
            <a:graphicFrameLocks noChangeAspect="1"/>
          </p:cNvGraphicFramePr>
          <p:nvPr/>
        </p:nvGraphicFramePr>
        <p:xfrm>
          <a:off x="823311" y="2439624"/>
          <a:ext cx="2173054" cy="338031"/>
        </p:xfrm>
        <a:graphic>
          <a:graphicData uri="http://schemas.openxmlformats.org/presentationml/2006/ole">
            <mc:AlternateContent xmlns:mc="http://schemas.openxmlformats.org/markup-compatibility/2006">
              <mc:Choice xmlns:v="urn:schemas-microsoft-com:vml" Requires="v">
                <p:oleObj r:id="rId10" imgW="1282700" imgH="203200" progId="Equation.3">
                  <p:embed/>
                </p:oleObj>
              </mc:Choice>
              <mc:Fallback>
                <p:oleObj r:id="rId10" imgW="1282700" imgH="203200" progId="Equation.3">
                  <p:embed/>
                  <p:pic>
                    <p:nvPicPr>
                      <p:cNvPr id="0" name="对象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3311" y="2439624"/>
                        <a:ext cx="2173054" cy="338031"/>
                      </a:xfrm>
                      <a:prstGeom prst="rect">
                        <a:avLst/>
                      </a:prstGeom>
                      <a:noFill/>
                    </p:spPr>
                  </p:pic>
                </p:oleObj>
              </mc:Fallback>
            </mc:AlternateContent>
          </a:graphicData>
        </a:graphic>
      </p:graphicFrame>
      <p:sp>
        <p:nvSpPr>
          <p:cNvPr id="21" name="矩形 20"/>
          <p:cNvSpPr/>
          <p:nvPr/>
        </p:nvSpPr>
        <p:spPr>
          <a:xfrm>
            <a:off x="3254669" y="2408323"/>
            <a:ext cx="8319906" cy="369332"/>
          </a:xfrm>
          <a:prstGeom prst="rect">
            <a:avLst/>
          </a:prstGeom>
        </p:spPr>
        <p:txBody>
          <a:bodyPr wrap="none">
            <a:spAutoFit/>
          </a:bodyPr>
          <a:lstStyle/>
          <a:p>
            <a:r>
              <a:rPr lang="en-US"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u</a:t>
            </a:r>
            <a:r>
              <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称作</a:t>
            </a:r>
            <a:r>
              <a:rPr lang="en-US"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intermediate variable</a:t>
            </a:r>
            <a:r>
              <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，中间变量</a:t>
            </a:r>
            <a:r>
              <a:rPr lang="zh-CN" altLang="en-US" kern="100" dirty="0">
                <a:latin typeface="Times New Roman" panose="02020603050405020304" pitchFamily="18" charset="0"/>
                <a:ea typeface="方正北魏楷书简体" panose="03000509000000000000" pitchFamily="65" charset="-122"/>
                <a:cs typeface="Times New Roman" panose="02020603050405020304" pitchFamily="18" charset="0"/>
              </a:rPr>
              <a:t>，</a:t>
            </a:r>
            <a:r>
              <a:rPr lang="en-US" altLang="zh-CN" b="1" kern="10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g(x)</a:t>
            </a:r>
            <a:r>
              <a:rPr lang="zh-CN" altLang="en-US" b="1" kern="10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的值域必须在</a:t>
            </a:r>
            <a:r>
              <a:rPr lang="en-US" altLang="zh-CN" b="1" kern="10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f(x)</a:t>
            </a:r>
            <a:r>
              <a:rPr lang="zh-CN" altLang="en-US" b="1" kern="10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的定义域内才可复合</a:t>
            </a:r>
          </a:p>
        </p:txBody>
      </p:sp>
      <p:sp>
        <p:nvSpPr>
          <p:cNvPr id="19" name="矩形 18"/>
          <p:cNvSpPr/>
          <p:nvPr/>
        </p:nvSpPr>
        <p:spPr>
          <a:xfrm>
            <a:off x="3783368" y="961502"/>
            <a:ext cx="3134191" cy="369332"/>
          </a:xfrm>
          <a:prstGeom prst="rect">
            <a:avLst/>
          </a:prstGeom>
        </p:spPr>
        <p:txBody>
          <a:bodyPr wrap="none">
            <a:spAutoFit/>
          </a:bodyPr>
          <a:lstStyle/>
          <a:p>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复合函数 </a:t>
            </a:r>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Composite Function</a:t>
            </a:r>
            <a:endParaRPr lang="zh-CN" altLang="en-US" dirty="0"/>
          </a:p>
        </p:txBody>
      </p:sp>
      <p:sp>
        <p:nvSpPr>
          <p:cNvPr id="24" name="矩形 23"/>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 name="矩形 24"/>
          <p:cNvSpPr/>
          <p:nvPr/>
        </p:nvSpPr>
        <p:spPr>
          <a:xfrm>
            <a:off x="778820" y="620688"/>
            <a:ext cx="283447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函数基本概念</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26" name="矩形 25"/>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p:sp>
        <p:nvSpPr>
          <p:cNvPr id="6" name="矩形 5"/>
          <p:cNvSpPr/>
          <p:nvPr/>
        </p:nvSpPr>
        <p:spPr>
          <a:xfrm>
            <a:off x="755737" y="3334432"/>
            <a:ext cx="1338828" cy="369332"/>
          </a:xfrm>
          <a:prstGeom prst="rect">
            <a:avLst/>
          </a:prstGeom>
        </p:spPr>
        <p:txBody>
          <a:bodyPr wrap="none">
            <a:spAutoFit/>
          </a:bodyPr>
          <a:lstStyle/>
          <a:p>
            <a:r>
              <a:rPr lang="zh-CN" altLang="en-US" kern="10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表达形式：</a:t>
            </a:r>
          </a:p>
        </p:txBody>
      </p:sp>
      <mc:AlternateContent xmlns:mc="http://schemas.openxmlformats.org/markup-compatibility/2006" xmlns:a14="http://schemas.microsoft.com/office/drawing/2010/main">
        <mc:Choice Requires="a14">
          <p:sp>
            <p:nvSpPr>
              <p:cNvPr id="8" name="矩形 7"/>
              <p:cNvSpPr/>
              <p:nvPr/>
            </p:nvSpPr>
            <p:spPr>
              <a:xfrm>
                <a:off x="8398358" y="4398215"/>
                <a:ext cx="171361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𝑔</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e>
                      </m:d>
                      <m:r>
                        <a:rPr lang="en-US" altLang="zh-CN" sz="2400" b="0" i="1" smtClean="0">
                          <a:latin typeface="Cambria Math" panose="02040503050406030204" pitchFamily="18" charset="0"/>
                        </a:rPr>
                        <m:t>=?</m:t>
                      </m:r>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8398358" y="4398215"/>
                <a:ext cx="1713611" cy="461665"/>
              </a:xfrm>
              <a:prstGeom prst="rect">
                <a:avLst/>
              </a:prstGeom>
              <a:blipFill rotWithShape="1">
                <a:blip r:embed="rId12"/>
                <a:stretch>
                  <a:fillRect l="-28" t="-44" r="-1802" b="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755737" y="4545458"/>
                <a:ext cx="5332037" cy="584584"/>
              </a:xfrm>
              <a:prstGeom prst="rect">
                <a:avLst/>
              </a:prstGeom>
            </p:spPr>
            <p:txBody>
              <a:bodyPr wrap="none">
                <a:spAutoFit/>
              </a:bodyPr>
              <a:lstStyle/>
              <a:p>
                <a14:m>
                  <m:oMath xmlns:m="http://schemas.openxmlformats.org/officeDocument/2006/math">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𝑢</m:t>
                        </m:r>
                      </m:e>
                    </m:ra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𝑢</m:t>
                    </m:r>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cot</m:t>
                        </m:r>
                      </m:fName>
                      <m:e>
                        <m:r>
                          <a:rPr lang="en-US" altLang="zh-CN" sz="2400" b="0" i="1" smtClean="0">
                            <a:latin typeface="Cambria Math" panose="02040503050406030204" pitchFamily="18" charset="0"/>
                          </a:rPr>
                          <m:t>𝑣</m:t>
                        </m:r>
                      </m:e>
                    </m:func>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𝑥</m:t>
                        </m:r>
                      </m:num>
                      <m:den>
                        <m:r>
                          <a:rPr lang="en-US" altLang="zh-CN" sz="2400" b="0" i="1" smtClean="0">
                            <a:latin typeface="Cambria Math" panose="02040503050406030204" pitchFamily="18" charset="0"/>
                          </a:rPr>
                          <m:t>2</m:t>
                        </m:r>
                      </m:den>
                    </m:f>
                    <m:r>
                      <a:rPr lang="en-US" altLang="zh-CN" sz="2400" b="0" i="1" smtClean="0">
                        <a:latin typeface="Cambria Math" panose="02040503050406030204" pitchFamily="18" charset="0"/>
                      </a:rPr>
                      <m:t>,</m:t>
                    </m:r>
                  </m:oMath>
                </a14:m>
                <a:r>
                  <a:rPr lang="zh-CN" altLang="en-US" kern="100" dirty="0">
                    <a:latin typeface="Times New Roman" panose="02020603050405020304" pitchFamily="18" charset="0"/>
                    <a:ea typeface="方正北魏楷书简体" panose="03000509000000000000" pitchFamily="65" charset="-122"/>
                    <a:cs typeface="Times New Roman" panose="02020603050405020304" pitchFamily="18" charset="0"/>
                  </a:rPr>
                  <a:t>则复合函数为</a:t>
                </a:r>
                <a:r>
                  <a:rPr lang="en-US"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y=</a:t>
                </a:r>
                <a:r>
                  <a:rPr lang="zh-CN" altLang="en-US" kern="100" dirty="0">
                    <a:latin typeface="Times New Roman" panose="02020603050405020304" pitchFamily="18" charset="0"/>
                    <a:ea typeface="方正北魏楷书简体" panose="03000509000000000000" pitchFamily="65" charset="-122"/>
                    <a:cs typeface="Times New Roman" panose="02020603050405020304" pitchFamily="18" charset="0"/>
                  </a:rPr>
                  <a:t>？</a:t>
                </a:r>
              </a:p>
            </p:txBody>
          </p:sp>
        </mc:Choice>
        <mc:Fallback xmlns="">
          <p:sp>
            <p:nvSpPr>
              <p:cNvPr id="27" name="矩形 26"/>
              <p:cNvSpPr>
                <a:spLocks noRot="1" noChangeAspect="1" noMove="1" noResize="1" noEditPoints="1" noAdjustHandles="1" noChangeArrowheads="1" noChangeShapeType="1" noTextEdit="1"/>
              </p:cNvSpPr>
              <p:nvPr/>
            </p:nvSpPr>
            <p:spPr>
              <a:xfrm>
                <a:off x="755737" y="4545458"/>
                <a:ext cx="5332037" cy="584584"/>
              </a:xfrm>
              <a:prstGeom prst="rect">
                <a:avLst/>
              </a:prstGeom>
              <a:blipFill rotWithShape="1">
                <a:blip r:embed="rId13"/>
                <a:stretch>
                  <a:fillRect l="-2" t="-22" r="1" b="88"/>
                </a:stretch>
              </a:blipFill>
            </p:spPr>
            <p:txBody>
              <a:bodyPr/>
              <a:lstStyle/>
              <a:p>
                <a:r>
                  <a:rPr lang="zh-CN" altLang="en-US">
                    <a:noFill/>
                  </a:rPr>
                  <a:t> </a:t>
                </a:r>
              </a:p>
            </p:txBody>
          </p:sp>
        </mc:Fallback>
      </mc:AlternateContent>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3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目录</a:t>
            </a:r>
            <a:endParaRPr kumimoji="0" lang="en-US" altLang="zh-CN" sz="33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778820" y="1340768"/>
            <a:ext cx="10618352" cy="4801314"/>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00" cap="none" spc="0" normalizeH="0" baseline="0" noProof="0" dirty="0">
                <a:ln>
                  <a:noFill/>
                </a:ln>
                <a:solidFill>
                  <a:srgbClr val="FF0000"/>
                </a:solidFill>
                <a:effectLst/>
                <a:highlight>
                  <a:srgbClr val="FFFF00"/>
                </a:highlight>
                <a:uLnTx/>
                <a:uFillTx/>
                <a:latin typeface="方正北魏楷书简体" panose="03000509000000000000" pitchFamily="65" charset="-122"/>
                <a:ea typeface="方正北魏楷书简体" panose="03000509000000000000" pitchFamily="65" charset="-122"/>
                <a:cs typeface="Times New Roman" panose="02020603050405020304" pitchFamily="18" charset="0"/>
              </a:rPr>
              <a:t>切线方程与近似计算</a:t>
            </a:r>
            <a:endParaRPr kumimoji="0" lang="en-US" altLang="zh-CN" sz="2400" b="1" i="0" u="none" strike="noStrike" kern="100" cap="none" spc="0" normalizeH="0" baseline="0" noProof="0" dirty="0">
              <a:ln>
                <a:noFill/>
              </a:ln>
              <a:solidFill>
                <a:srgbClr val="FF0000"/>
              </a:solidFill>
              <a:effectLst/>
              <a:highlight>
                <a:srgbClr val="FFFF00"/>
              </a:highlight>
              <a:uLnTx/>
              <a:uFillTx/>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导数近似计算，切线方程和法线方程，函数近似计算</a:t>
            </a:r>
            <a:endParaRPr kumimoji="0" lang="en-US" altLang="zh-CN"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00" cap="none" spc="0" normalizeH="0" baseline="0" noProof="0" dirty="0">
                <a:ln>
                  <a:noFill/>
                </a:ln>
                <a:solidFill>
                  <a:srgbClr val="FF0000"/>
                </a:solidFill>
                <a:effectLst/>
                <a:highlight>
                  <a:srgbClr val="FFFF00"/>
                </a:highlight>
                <a:uLnTx/>
                <a:uFillTx/>
                <a:latin typeface="方正北魏楷书简体" panose="03000509000000000000" pitchFamily="65" charset="-122"/>
                <a:ea typeface="方正北魏楷书简体" panose="03000509000000000000" pitchFamily="65" charset="-122"/>
                <a:cs typeface="Times New Roman" panose="02020603050405020304" pitchFamily="18" charset="0"/>
              </a:rPr>
              <a:t>微分中值定理</a:t>
            </a:r>
            <a:endParaRPr kumimoji="0" lang="en-US" altLang="zh-CN" sz="2400" b="1" i="0" u="none" strike="noStrike" kern="100" cap="none" spc="0" normalizeH="0" baseline="0" noProof="0" dirty="0">
              <a:ln>
                <a:noFill/>
              </a:ln>
              <a:solidFill>
                <a:srgbClr val="FF0000"/>
              </a:solidFill>
              <a:effectLst/>
              <a:highlight>
                <a:srgbClr val="FFFF00"/>
              </a:highlight>
              <a:uLnTx/>
              <a:uFillTx/>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00" cap="none" spc="0" normalizeH="0" baseline="0" noProof="0" dirty="0">
                <a:ln>
                  <a:noFill/>
                </a:ln>
                <a:solidFill>
                  <a:srgbClr val="FF0000"/>
                </a:solidFill>
                <a:effectLst/>
                <a:highlight>
                  <a:srgbClr val="FFFF00"/>
                </a:highlight>
                <a:uLnTx/>
                <a:uFillTx/>
                <a:latin typeface="方正北魏楷书简体" panose="03000509000000000000" pitchFamily="65" charset="-122"/>
                <a:ea typeface="方正北魏楷书简体" panose="03000509000000000000" pitchFamily="65" charset="-122"/>
                <a:cs typeface="Times New Roman" panose="02020603050405020304" pitchFamily="18" charset="0"/>
              </a:rPr>
              <a:t>函数性态研究与函数作图</a:t>
            </a:r>
            <a:endParaRPr kumimoji="0" lang="en-US" altLang="zh-CN" sz="2400" b="1" i="0" u="none" strike="noStrike" kern="100" cap="none" spc="0" normalizeH="0" baseline="0" noProof="0" dirty="0">
              <a:ln>
                <a:noFill/>
              </a:ln>
              <a:solidFill>
                <a:srgbClr val="FF0000"/>
              </a:solidFill>
              <a:effectLst/>
              <a:highlight>
                <a:srgbClr val="FFFF00"/>
              </a:highlight>
              <a:uLnTx/>
              <a:uFillTx/>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增减性，开口方向，极值与最值</a:t>
            </a:r>
            <a:endParaRPr kumimoji="0" lang="en-US" altLang="zh-CN"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00" cap="none" spc="0" normalizeH="0" baseline="0" noProof="0" dirty="0">
                <a:ln>
                  <a:noFill/>
                </a:ln>
                <a:solidFill>
                  <a:srgbClr val="FF0000"/>
                </a:solidFill>
                <a:effectLst/>
                <a:highlight>
                  <a:srgbClr val="FFFF00"/>
                </a:highlight>
                <a:uLnTx/>
                <a:uFillTx/>
                <a:latin typeface="方正北魏楷书简体" panose="03000509000000000000" pitchFamily="65" charset="-122"/>
                <a:ea typeface="方正北魏楷书简体" panose="03000509000000000000" pitchFamily="65" charset="-122"/>
                <a:cs typeface="Times New Roman" panose="02020603050405020304" pitchFamily="18" charset="0"/>
              </a:rPr>
              <a:t>相关变化率</a:t>
            </a:r>
            <a:endParaRPr kumimoji="0" lang="en-US" altLang="zh-CN" sz="2400" b="1" i="0" u="none" strike="noStrike" kern="100" cap="none" spc="0" normalizeH="0" baseline="0" noProof="0" dirty="0">
              <a:ln>
                <a:noFill/>
              </a:ln>
              <a:solidFill>
                <a:srgbClr val="FF0000"/>
              </a:solidFill>
              <a:effectLst/>
              <a:highlight>
                <a:srgbClr val="FFFF00"/>
              </a:highlight>
              <a:uLnTx/>
              <a:uFillTx/>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00" cap="none" spc="0" normalizeH="0" baseline="0" noProof="0" dirty="0">
                <a:ln>
                  <a:noFill/>
                </a:ln>
                <a:solidFill>
                  <a:srgbClr val="FF0000"/>
                </a:solidFill>
                <a:effectLst/>
                <a:highlight>
                  <a:srgbClr val="FFFF00"/>
                </a:highlight>
                <a:uLnTx/>
                <a:uFillTx/>
                <a:latin typeface="方正北魏楷书简体" panose="03000509000000000000" pitchFamily="65" charset="-122"/>
                <a:ea typeface="方正北魏楷书简体" panose="03000509000000000000" pitchFamily="65" charset="-122"/>
                <a:cs typeface="Times New Roman" panose="02020603050405020304" pitchFamily="18" charset="0"/>
              </a:rPr>
              <a:t>运动学问题</a:t>
            </a:r>
            <a:endParaRPr kumimoji="0" lang="en-US" altLang="zh-CN" sz="2400" b="1" i="0" u="none" strike="noStrike" kern="100" cap="none" spc="0" normalizeH="0" baseline="0" noProof="0" dirty="0">
              <a:ln>
                <a:noFill/>
              </a:ln>
              <a:solidFill>
                <a:srgbClr val="FF0000"/>
              </a:solidFill>
              <a:effectLst/>
              <a:highlight>
                <a:srgbClr val="FFFF00"/>
              </a:highlight>
              <a:uLnTx/>
              <a:uFillTx/>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00" cap="none" spc="0" normalizeH="0" baseline="0" noProof="0" dirty="0">
                <a:ln>
                  <a:noFill/>
                </a:ln>
                <a:solidFill>
                  <a:srgbClr val="FF0000"/>
                </a:solidFill>
                <a:effectLst/>
                <a:highlight>
                  <a:srgbClr val="FFFF00"/>
                </a:highlight>
                <a:uLnTx/>
                <a:uFillTx/>
                <a:latin typeface="方正北魏楷书简体" panose="03000509000000000000" pitchFamily="65" charset="-122"/>
                <a:ea typeface="方正北魏楷书简体" panose="03000509000000000000" pitchFamily="65" charset="-122"/>
                <a:cs typeface="Times New Roman" panose="02020603050405020304" pitchFamily="18" charset="0"/>
              </a:rPr>
              <a:t>洛必达法则求不定式导数</a:t>
            </a:r>
            <a:endParaRPr kumimoji="0" lang="en-US" altLang="zh-CN" sz="2400" b="1" i="0" u="none" strike="noStrike" kern="100" cap="none" spc="0" normalizeH="0" baseline="0" noProof="0" dirty="0">
              <a:ln>
                <a:noFill/>
              </a:ln>
              <a:solidFill>
                <a:srgbClr val="FF0000"/>
              </a:solidFill>
              <a:effectLst/>
              <a:highlight>
                <a:srgbClr val="FFFF00"/>
              </a:highlight>
              <a:uLnTx/>
              <a:uFillTx/>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00" cap="none" spc="0" normalizeH="0" baseline="0" noProof="0" dirty="0">
                <a:ln>
                  <a:noFill/>
                </a:ln>
                <a:solidFill>
                  <a:srgbClr val="FF0000"/>
                </a:solidFill>
                <a:effectLst/>
                <a:highlight>
                  <a:srgbClr val="FFFF00"/>
                </a:highlight>
                <a:uLnTx/>
                <a:uFillTx/>
                <a:latin typeface="方正北魏楷书简体" panose="03000509000000000000" pitchFamily="65" charset="-122"/>
                <a:ea typeface="方正北魏楷书简体" panose="03000509000000000000" pitchFamily="65" charset="-122"/>
                <a:cs typeface="Times New Roman" panose="02020603050405020304" pitchFamily="18" charset="0"/>
              </a:rPr>
              <a:t>导数与微分</a:t>
            </a:r>
            <a:endParaRPr kumimoji="0" lang="en-US" altLang="zh-CN" sz="2400" b="1" i="0" u="none" strike="noStrike" kern="100" cap="none" spc="0" normalizeH="0" baseline="0" noProof="0" dirty="0">
              <a:ln>
                <a:noFill/>
              </a:ln>
              <a:solidFill>
                <a:srgbClr val="FF0000"/>
              </a:solidFill>
              <a:effectLst/>
              <a:highlight>
                <a:srgbClr val="FFFF00"/>
              </a:highlight>
              <a:uLnTx/>
              <a:uFillTx/>
              <a:latin typeface="方正北魏楷书简体" panose="03000509000000000000" pitchFamily="65" charset="-122"/>
              <a:ea typeface="方正北魏楷书简体" panose="03000509000000000000" pitchFamily="65" charset="-122"/>
              <a:cs typeface="Times New Roman" panose="02020603050405020304" pitchFamily="18"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切线方程与近似计算</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8" name="矩形 7"/>
          <p:cNvSpPr/>
          <p:nvPr/>
        </p:nvSpPr>
        <p:spPr>
          <a:xfrm>
            <a:off x="4508291" y="751099"/>
            <a:ext cx="657904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a:t>导数近似计算 </a:t>
            </a:r>
            <a:r>
              <a:rPr kumimoji="0" lang="en-US" altLang="zh-CN"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a:t>Approximating a Derivative</a:t>
            </a:r>
            <a:endParaRPr kumimoji="0" lang="zh-CN" altLang="en-US"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778819" y="1484784"/>
            <a:ext cx="7940751" cy="5164806"/>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切线方程与近似计算</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8" name="矩形 7"/>
          <p:cNvSpPr/>
          <p:nvPr/>
        </p:nvSpPr>
        <p:spPr>
          <a:xfrm>
            <a:off x="4508291" y="751099"/>
            <a:ext cx="657904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a:t>导数近似计算 </a:t>
            </a:r>
            <a:r>
              <a:rPr kumimoji="0" lang="en-US" altLang="zh-CN"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a:t>Approximating a Derivative</a:t>
            </a:r>
            <a:endParaRPr kumimoji="0" lang="zh-CN" altLang="en-US"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endParaRPr>
          </a:p>
        </p:txBody>
      </p:sp>
      <p:pic>
        <p:nvPicPr>
          <p:cNvPr id="9" name="图片 8"/>
          <p:cNvPicPr>
            <a:picLocks noChangeAspect="1"/>
          </p:cNvPicPr>
          <p:nvPr/>
        </p:nvPicPr>
        <p:blipFill rotWithShape="1">
          <a:blip r:embed="rId2"/>
          <a:srcRect l="21620" t="20913" r="23064" b="2405"/>
          <a:stretch>
            <a:fillRect/>
          </a:stretch>
        </p:blipFill>
        <p:spPr>
          <a:xfrm>
            <a:off x="210878" y="1348018"/>
            <a:ext cx="3513990" cy="3168352"/>
          </a:xfrm>
          <a:prstGeom prst="rect">
            <a:avLst/>
          </a:prstGeom>
        </p:spPr>
      </p:pic>
      <p:pic>
        <p:nvPicPr>
          <p:cNvPr id="10" name="图片 9"/>
          <p:cNvPicPr>
            <a:picLocks noChangeAspect="1"/>
          </p:cNvPicPr>
          <p:nvPr/>
        </p:nvPicPr>
        <p:blipFill>
          <a:blip r:embed="rId3"/>
          <a:stretch>
            <a:fillRect/>
          </a:stretch>
        </p:blipFill>
        <p:spPr>
          <a:xfrm>
            <a:off x="3633327" y="1350397"/>
            <a:ext cx="8223314" cy="1790073"/>
          </a:xfrm>
          <a:prstGeom prst="rect">
            <a:avLst/>
          </a:prstGeom>
        </p:spPr>
      </p:pic>
      <p:pic>
        <p:nvPicPr>
          <p:cNvPr id="16" name="图片 15"/>
          <p:cNvPicPr>
            <a:picLocks noChangeAspect="1"/>
          </p:cNvPicPr>
          <p:nvPr/>
        </p:nvPicPr>
        <p:blipFill>
          <a:blip r:embed="rId4"/>
          <a:stretch>
            <a:fillRect/>
          </a:stretch>
        </p:blipFill>
        <p:spPr>
          <a:xfrm>
            <a:off x="3572856" y="3043941"/>
            <a:ext cx="8283785" cy="1744919"/>
          </a:xfrm>
          <a:prstGeom prst="rect">
            <a:avLst/>
          </a:prstGeom>
        </p:spPr>
      </p:pic>
      <p:pic>
        <p:nvPicPr>
          <p:cNvPr id="17" name="图片 16"/>
          <p:cNvPicPr>
            <a:picLocks noChangeAspect="1"/>
          </p:cNvPicPr>
          <p:nvPr/>
        </p:nvPicPr>
        <p:blipFill rotWithShape="1">
          <a:blip r:embed="rId5"/>
          <a:srcRect b="41235"/>
          <a:stretch>
            <a:fillRect/>
          </a:stretch>
        </p:blipFill>
        <p:spPr>
          <a:xfrm>
            <a:off x="3572855" y="4641167"/>
            <a:ext cx="8283785" cy="2114531"/>
          </a:xfrm>
          <a:prstGeom prst="rect">
            <a:avLst/>
          </a:prstGeom>
        </p:spPr>
      </p:pic>
      <p:sp>
        <p:nvSpPr>
          <p:cNvPr id="21" name="椭圆 20"/>
          <p:cNvSpPr/>
          <p:nvPr/>
        </p:nvSpPr>
        <p:spPr>
          <a:xfrm>
            <a:off x="3544153" y="4567468"/>
            <a:ext cx="1154993" cy="5880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切线方程与近似计算</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8" name="矩形 7"/>
          <p:cNvSpPr/>
          <p:nvPr/>
        </p:nvSpPr>
        <p:spPr>
          <a:xfrm>
            <a:off x="4508291" y="751099"/>
            <a:ext cx="657904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a:t>导数近似计算 </a:t>
            </a:r>
            <a:r>
              <a:rPr kumimoji="0" lang="en-US" altLang="zh-CN"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a:t>Approximating a Derivative</a:t>
            </a:r>
            <a:endParaRPr kumimoji="0" lang="zh-CN" altLang="en-US"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707" y="1484784"/>
            <a:ext cx="5989839" cy="1371719"/>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819" y="2856503"/>
            <a:ext cx="7734970" cy="411516"/>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707" y="4027153"/>
            <a:ext cx="8489416" cy="82303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切线方程与近似计算</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4" name="矩形 3"/>
              <p:cNvSpPr/>
              <p:nvPr/>
            </p:nvSpPr>
            <p:spPr>
              <a:xfrm>
                <a:off x="396039" y="1729899"/>
                <a:ext cx="579504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zh-CN" altLang="en-US"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切线方程</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   </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𝒚</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𝒚</m:t>
                          </m:r>
                        </m:e>
                        <m:sub>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d>
                        <m:dPr>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sSub>
                            <m:sSubPr>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b>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e>
                      </m:d>
                      <m:d>
                        <m:dPr>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b>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e>
                      </m:d>
                    </m:oMath>
                  </m:oMathPara>
                </a14:m>
                <a:endParaRPr kumimoji="0" lang="zh-CN" altLang="en-US"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396039" y="1729899"/>
                <a:ext cx="5795048" cy="523220"/>
              </a:xfrm>
              <a:prstGeom prst="rect">
                <a:avLst/>
              </a:prstGeom>
              <a:blipFill rotWithShape="1">
                <a:blip r:embed="rId2"/>
                <a:stretch>
                  <a:fillRect l="-7" t="-30" r="8" b="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94688" y="2407733"/>
                <a:ext cx="5597751" cy="76989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prstClr val="black"/>
                    </a:solidFill>
                    <a:effectLst/>
                    <a:uLnTx/>
                    <a:uFillTx/>
                    <a:latin typeface="等线" panose="02010600030101010101" charset="-122"/>
                    <a:ea typeface="方正北魏楷书简体" panose="03000509000000000000" pitchFamily="65" charset="-122"/>
                    <a:cs typeface="Times New Roman" panose="02020603050405020304" pitchFamily="18" charset="0"/>
                  </a:rPr>
                  <a:t>法</a:t>
                </a:r>
                <a14:m>
                  <m:oMath xmlns:m="http://schemas.openxmlformats.org/officeDocument/2006/math">
                    <m:r>
                      <a:rPr kumimoji="0" lang="zh-CN" altLang="en-US"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线方程</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   </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𝒚</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𝒚</m:t>
                        </m:r>
                      </m:e>
                      <m:sub>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𝟏</m:t>
                        </m:r>
                      </m:num>
                      <m:den>
                        <m:sSup>
                          <m:sSupPr>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e>
                          <m:sup>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up>
                        </m:sSup>
                        <m:d>
                          <m:dPr>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sSub>
                              <m:sSubPr>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b>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e>
                        </m:d>
                      </m:den>
                    </m:f>
                    <m:d>
                      <m:dPr>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b>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e>
                    </m:d>
                  </m:oMath>
                </a14:m>
                <a:endParaRPr kumimoji="0" lang="zh-CN" altLang="en-US"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endParaRPr>
              </a:p>
            </p:txBody>
          </p:sp>
        </mc:Choice>
        <mc:Fallback xmlns="">
          <p:sp>
            <p:nvSpPr>
              <p:cNvPr id="22" name="矩形 21"/>
              <p:cNvSpPr>
                <a:spLocks noRot="1" noChangeAspect="1" noMove="1" noResize="1" noEditPoints="1" noAdjustHandles="1" noChangeArrowheads="1" noChangeShapeType="1" noTextEdit="1"/>
              </p:cNvSpPr>
              <p:nvPr/>
            </p:nvSpPr>
            <p:spPr>
              <a:xfrm>
                <a:off x="494688" y="2407733"/>
                <a:ext cx="5597751" cy="769891"/>
              </a:xfrm>
              <a:prstGeom prst="rect">
                <a:avLst/>
              </a:prstGeom>
              <a:blipFill rotWithShape="1">
                <a:blip r:embed="rId3"/>
                <a:stretch>
                  <a:fillRect t="-58" r="4" b="11"/>
                </a:stretch>
              </a:blipFill>
            </p:spPr>
            <p:txBody>
              <a:bodyPr/>
              <a:lstStyle/>
              <a:p>
                <a:r>
                  <a:rPr lang="zh-CN" altLang="en-US">
                    <a:noFill/>
                  </a:rPr>
                  <a:t> </a:t>
                </a:r>
              </a:p>
            </p:txBody>
          </p:sp>
        </mc:Fallback>
      </mc:AlternateContent>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7581" y="1798344"/>
            <a:ext cx="5040560" cy="453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 name="矩形 5"/>
              <p:cNvSpPr/>
              <p:nvPr/>
            </p:nvSpPr>
            <p:spPr>
              <a:xfrm>
                <a:off x="559998" y="3933056"/>
                <a:ext cx="5763565" cy="8760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Find the tangent line and the normal line of hyperbola </a:t>
                </a:r>
                <a14:m>
                  <m:oMath xmlns:m="http://schemas.openxmlformats.org/officeDocument/2006/math">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𝑦</m:t>
                    </m:r>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𝑥</m:t>
                        </m:r>
                      </m:den>
                    </m:f>
                  </m:oMath>
                </a14:m>
                <a:endPar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point </a:t>
                </a:r>
                <a14:m>
                  <m:oMath xmlns:m="http://schemas.openxmlformats.org/officeDocument/2006/math">
                    <m:r>
                      <a:rPr kumimoji="0" lang="en-US" altLang="zh-CN" sz="1800" b="0" i="1" u="none" strike="noStrike" kern="100" cap="none" spc="0" normalizeH="0" baseline="0" noProof="0" dirty="0" smtClean="0">
                        <a:ln>
                          <a:noFill/>
                        </a:ln>
                        <a:solidFill>
                          <a:prstClr val="black"/>
                        </a:solidFill>
                        <a:effectLst/>
                        <a:uLnTx/>
                        <a:uFillTx/>
                        <a:latin typeface="Cambria Math" panose="02040503050406030204" pitchFamily="18" charset="0"/>
                        <a:cs typeface="+mn-cs"/>
                      </a:rPr>
                      <m:t>(</m:t>
                    </m:r>
                    <m:f>
                      <m:fPr>
                        <m:ctrlPr>
                          <a:rPr kumimoji="0" lang="en-US" altLang="zh-CN" sz="1800" b="0" i="1" u="none" strike="noStrike" kern="100" cap="none" spc="0" normalizeH="0" baseline="0" noProof="0" dirty="0" smtClean="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00" cap="none" spc="0" normalizeH="0" baseline="0" noProof="0" dirty="0" smtClean="0">
                            <a:ln>
                              <a:noFill/>
                            </a:ln>
                            <a:solidFill>
                              <a:prstClr val="black"/>
                            </a:solidFill>
                            <a:effectLst/>
                            <a:uLnTx/>
                            <a:uFillTx/>
                            <a:latin typeface="Cambria Math" panose="02040503050406030204" pitchFamily="18" charset="0"/>
                            <a:cs typeface="+mn-cs"/>
                          </a:rPr>
                          <m:t>1</m:t>
                        </m:r>
                      </m:num>
                      <m:den>
                        <m:r>
                          <a:rPr kumimoji="0" lang="en-US" altLang="zh-CN" sz="1800" b="0" i="1" u="none" strike="noStrike" kern="100" cap="none" spc="0" normalizeH="0" baseline="0" noProof="0" dirty="0" smtClean="0">
                            <a:ln>
                              <a:noFill/>
                            </a:ln>
                            <a:solidFill>
                              <a:prstClr val="black"/>
                            </a:solidFill>
                            <a:effectLst/>
                            <a:uLnTx/>
                            <a:uFillTx/>
                            <a:latin typeface="Cambria Math" panose="02040503050406030204" pitchFamily="18" charset="0"/>
                            <a:cs typeface="+mn-cs"/>
                          </a:rPr>
                          <m:t>2</m:t>
                        </m:r>
                      </m:den>
                    </m:f>
                    <m:r>
                      <a:rPr kumimoji="0" lang="en-US" altLang="zh-CN" sz="1800" b="0" i="1" u="none" strike="noStrike" kern="100" cap="none" spc="0" normalizeH="0" baseline="0" noProof="0" dirty="0" smtClean="0">
                        <a:ln>
                          <a:noFill/>
                        </a:ln>
                        <a:solidFill>
                          <a:prstClr val="black"/>
                        </a:solidFill>
                        <a:effectLst/>
                        <a:uLnTx/>
                        <a:uFillTx/>
                        <a:latin typeface="Cambria Math" panose="02040503050406030204" pitchFamily="18" charset="0"/>
                        <a:cs typeface="+mn-cs"/>
                      </a:rPr>
                      <m:t>,2) </m:t>
                    </m:r>
                  </m:oMath>
                </a14:m>
                <a:endParaRPr kumimoji="0" lang="zh-CN" altLang="en-US"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mc:Choice>
        <mc:Fallback xmlns="">
          <p:sp>
            <p:nvSpPr>
              <p:cNvPr id="6" name="矩形 5"/>
              <p:cNvSpPr>
                <a:spLocks noRot="1" noChangeAspect="1" noMove="1" noResize="1" noEditPoints="1" noAdjustHandles="1" noChangeArrowheads="1" noChangeShapeType="1" noTextEdit="1"/>
              </p:cNvSpPr>
              <p:nvPr/>
            </p:nvSpPr>
            <p:spPr>
              <a:xfrm>
                <a:off x="559998" y="3933056"/>
                <a:ext cx="5763565" cy="876074"/>
              </a:xfrm>
              <a:prstGeom prst="rect">
                <a:avLst/>
              </a:prstGeom>
              <a:blipFill rotWithShape="1">
                <a:blip r:embed="rId5"/>
                <a:stretch>
                  <a:fillRect l="-10" t="-57" r="4" b="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59998" y="4836279"/>
                <a:ext cx="1203919" cy="6127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𝑦</m:t>
                          </m:r>
                        </m:e>
                        <m:sup>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m:t>
                          </m:r>
                        </m:sup>
                      </m:sSup>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cs typeface="+mn-cs"/>
                        </a:rPr>
                        <m:t>=</m:t>
                      </m:r>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1</m:t>
                          </m:r>
                        </m:num>
                        <m:den>
                          <m:sSup>
                            <m:sSupPr>
                              <m:ctrlP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𝑥</m:t>
                              </m:r>
                            </m:e>
                            <m:sup>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2</m:t>
                              </m:r>
                            </m:sup>
                          </m:sSup>
                        </m:den>
                      </m:f>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1" name="矩形 10"/>
              <p:cNvSpPr>
                <a:spLocks noRot="1" noChangeAspect="1" noMove="1" noResize="1" noEditPoints="1" noAdjustHandles="1" noChangeArrowheads="1" noChangeShapeType="1" noTextEdit="1"/>
              </p:cNvSpPr>
              <p:nvPr/>
            </p:nvSpPr>
            <p:spPr>
              <a:xfrm>
                <a:off x="559998" y="4836279"/>
                <a:ext cx="1203919" cy="612732"/>
              </a:xfrm>
              <a:prstGeom prst="rect">
                <a:avLst/>
              </a:prstGeom>
              <a:blipFill rotWithShape="1">
                <a:blip r:embed="rId6"/>
                <a:stretch>
                  <a:fillRect l="-47" t="-19" r="43" b="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69586" y="5543205"/>
                <a:ext cx="1481816" cy="71468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𝑦</m:t>
                          </m:r>
                        </m:e>
                        <m:sup>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m:t>
                          </m:r>
                        </m:sup>
                      </m:sSup>
                      <m:d>
                        <m:dPr>
                          <m:ctrlP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cs typeface="+mn-cs"/>
                            </a:rPr>
                          </m:ctrlPr>
                        </m:dPr>
                        <m:e>
                          <m:f>
                            <m:fPr>
                              <m:ctrlP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cs typeface="+mn-cs"/>
                                </a:rPr>
                                <m:t>1</m:t>
                              </m:r>
                            </m:num>
                            <m:den>
                              <m:r>
                                <a:rPr kumimoji="0" lang="en-US" altLang="zh-CN" sz="1800" b="0" i="1" u="none" strike="noStrike" kern="100" cap="none" spc="0" normalizeH="0" baseline="0" noProof="0">
                                  <a:ln>
                                    <a:noFill/>
                                  </a:ln>
                                  <a:solidFill>
                                    <a:prstClr val="black"/>
                                  </a:solidFill>
                                  <a:effectLst/>
                                  <a:uLnTx/>
                                  <a:uFillTx/>
                                  <a:latin typeface="Cambria Math" panose="02040503050406030204" pitchFamily="18" charset="0"/>
                                  <a:cs typeface="+mn-cs"/>
                                </a:rPr>
                                <m:t>2</m:t>
                              </m:r>
                            </m:den>
                          </m:f>
                        </m:e>
                      </m:d>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=−4</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2" name="矩形 11"/>
              <p:cNvSpPr>
                <a:spLocks noRot="1" noChangeAspect="1" noMove="1" noResize="1" noEditPoints="1" noAdjustHandles="1" noChangeArrowheads="1" noChangeShapeType="1" noTextEdit="1"/>
              </p:cNvSpPr>
              <p:nvPr/>
            </p:nvSpPr>
            <p:spPr>
              <a:xfrm>
                <a:off x="469586" y="5543205"/>
                <a:ext cx="1481816" cy="714683"/>
              </a:xfrm>
              <a:prstGeom prst="rect">
                <a:avLst/>
              </a:prstGeom>
              <a:blipFill rotWithShape="1">
                <a:blip r:embed="rId7"/>
                <a:stretch>
                  <a:fillRect l="-22" t="-41" r="3" b="84"/>
                </a:stretch>
              </a:blipFill>
            </p:spPr>
            <p:txBody>
              <a:bodyPr/>
              <a:lstStyle/>
              <a:p>
                <a:r>
                  <a:rPr lang="zh-CN" altLang="en-US">
                    <a:noFill/>
                  </a:rPr>
                  <a:t> </a:t>
                </a:r>
              </a:p>
            </p:txBody>
          </p:sp>
        </mc:Fallback>
      </mc:AlternateContent>
      <p:sp>
        <p:nvSpPr>
          <p:cNvPr id="13" name="矩形 12"/>
          <p:cNvSpPr/>
          <p:nvPr/>
        </p:nvSpPr>
        <p:spPr>
          <a:xfrm>
            <a:off x="2357898" y="4957979"/>
            <a:ext cx="132600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tangent line </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4" name="矩形 13"/>
              <p:cNvSpPr/>
              <p:nvPr/>
            </p:nvSpPr>
            <p:spPr>
              <a:xfrm>
                <a:off x="3667007" y="4785705"/>
                <a:ext cx="2215735" cy="71468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𝑦</m:t>
                      </m:r>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−2=−4</m:t>
                      </m:r>
                      <m:d>
                        <m:dPr>
                          <m:ctrlP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2</m:t>
                              </m:r>
                            </m:den>
                          </m:f>
                        </m:e>
                      </m:d>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4" name="矩形 13"/>
              <p:cNvSpPr>
                <a:spLocks noRot="1" noChangeAspect="1" noMove="1" noResize="1" noEditPoints="1" noAdjustHandles="1" noChangeArrowheads="1" noChangeShapeType="1" noTextEdit="1"/>
              </p:cNvSpPr>
              <p:nvPr/>
            </p:nvSpPr>
            <p:spPr>
              <a:xfrm>
                <a:off x="3667007" y="4785705"/>
                <a:ext cx="2215735" cy="714683"/>
              </a:xfrm>
              <a:prstGeom prst="rect">
                <a:avLst/>
              </a:prstGeom>
              <a:blipFill rotWithShape="1">
                <a:blip r:embed="rId8"/>
                <a:stretch>
                  <a:fillRect l="-23" t="-48" r="5" b="3"/>
                </a:stretch>
              </a:blipFill>
            </p:spPr>
            <p:txBody>
              <a:bodyPr/>
              <a:lstStyle/>
              <a:p>
                <a:r>
                  <a:rPr lang="zh-CN" altLang="en-US">
                    <a:noFill/>
                  </a:rPr>
                  <a:t> </a:t>
                </a:r>
              </a:p>
            </p:txBody>
          </p:sp>
        </mc:Fallback>
      </mc:AlternateContent>
      <p:sp>
        <p:nvSpPr>
          <p:cNvPr id="15" name="矩形 14"/>
          <p:cNvSpPr/>
          <p:nvPr/>
        </p:nvSpPr>
        <p:spPr>
          <a:xfrm>
            <a:off x="2383546" y="5665077"/>
            <a:ext cx="130035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normal line </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30" name="矩形 29"/>
              <p:cNvSpPr/>
              <p:nvPr/>
            </p:nvSpPr>
            <p:spPr>
              <a:xfrm>
                <a:off x="3643021" y="5622624"/>
                <a:ext cx="2042610" cy="71468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𝑦</m:t>
                      </m:r>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−2=</m:t>
                      </m:r>
                      <m:f>
                        <m:fPr>
                          <m:ctrlP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4</m:t>
                          </m:r>
                        </m:den>
                      </m:f>
                      <m:d>
                        <m:dPr>
                          <m:ctrlP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CN" sz="1800" b="0" i="1" u="none" strike="noStrike" kern="100" cap="none" spc="0" normalizeH="0" baseline="0" noProof="0" smtClean="0">
                                  <a:ln>
                                    <a:noFill/>
                                  </a:ln>
                                  <a:solidFill>
                                    <a:prstClr val="black"/>
                                  </a:solidFill>
                                  <a:effectLst/>
                                  <a:uLnTx/>
                                  <a:uFillTx/>
                                  <a:latin typeface="Cambria Math" panose="02040503050406030204" pitchFamily="18" charset="0"/>
                                  <a:cs typeface="+mn-cs"/>
                                </a:rPr>
                                <m:t>2</m:t>
                              </m:r>
                            </m:den>
                          </m:f>
                        </m:e>
                      </m:d>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0" name="矩形 29"/>
              <p:cNvSpPr>
                <a:spLocks noRot="1" noChangeAspect="1" noMove="1" noResize="1" noEditPoints="1" noAdjustHandles="1" noChangeArrowheads="1" noChangeShapeType="1" noTextEdit="1"/>
              </p:cNvSpPr>
              <p:nvPr/>
            </p:nvSpPr>
            <p:spPr>
              <a:xfrm>
                <a:off x="3643021" y="5622624"/>
                <a:ext cx="2042610" cy="714683"/>
              </a:xfrm>
              <a:prstGeom prst="rect">
                <a:avLst/>
              </a:prstGeom>
              <a:blipFill rotWithShape="1">
                <a:blip r:embed="rId9"/>
                <a:stretch>
                  <a:fillRect l="-1" t="-47" r="23" b="1"/>
                </a:stretch>
              </a:blipFill>
            </p:spPr>
            <p:txBody>
              <a:bodyPr/>
              <a:lstStyle/>
              <a:p>
                <a:r>
                  <a:rPr lang="zh-CN" altLang="en-US">
                    <a:noFill/>
                  </a:rPr>
                  <a:t> </a:t>
                </a:r>
              </a:p>
            </p:txBody>
          </p:sp>
        </mc:Fallback>
      </mc:AlternateContent>
      <p:grpSp>
        <p:nvGrpSpPr>
          <p:cNvPr id="18" name="组合 17"/>
          <p:cNvGrpSpPr/>
          <p:nvPr/>
        </p:nvGrpSpPr>
        <p:grpSpPr>
          <a:xfrm>
            <a:off x="620510" y="3377197"/>
            <a:ext cx="1348963" cy="461665"/>
            <a:chOff x="775380" y="3157301"/>
            <a:chExt cx="1728844" cy="461665"/>
          </a:xfrm>
        </p:grpSpPr>
        <p:sp>
          <p:nvSpPr>
            <p:cNvPr id="19" name="Rectangle 5"/>
            <p:cNvSpPr>
              <a:spLocks noChangeArrowheads="1"/>
            </p:cNvSpPr>
            <p:nvPr/>
          </p:nvSpPr>
          <p:spPr bwMode="auto">
            <a:xfrm>
              <a:off x="775380" y="3161704"/>
              <a:ext cx="1629024"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0" name="TextBox 28"/>
            <p:cNvSpPr txBox="1"/>
            <p:nvPr/>
          </p:nvSpPr>
          <p:spPr>
            <a:xfrm>
              <a:off x="777315" y="3157301"/>
              <a:ext cx="172690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sp>
        <p:nvSpPr>
          <p:cNvPr id="21" name="矩形 20"/>
          <p:cNvSpPr/>
          <p:nvPr/>
        </p:nvSpPr>
        <p:spPr>
          <a:xfrm>
            <a:off x="4367808" y="850886"/>
            <a:ext cx="791274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a:t>切线方程 </a:t>
            </a:r>
            <a:r>
              <a:rPr kumimoji="0" lang="en-US" altLang="zh-CN"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a:t>Equation for the line tangent to the graph</a:t>
            </a:r>
            <a:endParaRPr kumimoji="0" lang="zh-CN" altLang="en-US"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切线方程与近似计算</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7" name="图片 6" descr="屏幕剪辑"/>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27931" b="88286"/>
          <a:stretch>
            <a:fillRect/>
          </a:stretch>
        </p:blipFill>
        <p:spPr>
          <a:xfrm>
            <a:off x="4537883" y="476672"/>
            <a:ext cx="6186142" cy="936104"/>
          </a:xfrm>
          <a:prstGeom prst="rect">
            <a:avLst/>
          </a:prstGeom>
        </p:spPr>
      </p:pic>
      <p:pic>
        <p:nvPicPr>
          <p:cNvPr id="23" name="图片 22" descr="屏幕剪辑"/>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5188"/>
          <a:stretch>
            <a:fillRect/>
          </a:stretch>
        </p:blipFill>
        <p:spPr>
          <a:xfrm>
            <a:off x="778819" y="1556792"/>
            <a:ext cx="6522743" cy="515034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切线方程与近似计算</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4" name="图片 3" descr="屏幕剪辑"/>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86506"/>
          <a:stretch>
            <a:fillRect/>
          </a:stretch>
        </p:blipFill>
        <p:spPr>
          <a:xfrm>
            <a:off x="695400" y="1274319"/>
            <a:ext cx="8701557" cy="714521"/>
          </a:xfrm>
          <a:prstGeom prst="rect">
            <a:avLst/>
          </a:prstGeom>
        </p:spPr>
      </p:pic>
      <p:pic>
        <p:nvPicPr>
          <p:cNvPr id="8" name="图片 7" descr="屏幕剪辑"/>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4959"/>
          <a:stretch>
            <a:fillRect/>
          </a:stretch>
        </p:blipFill>
        <p:spPr>
          <a:xfrm>
            <a:off x="778819" y="2060848"/>
            <a:ext cx="8701557" cy="45029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6145109" y="4469789"/>
                <a:ext cx="5328592" cy="94416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d>
                      <m:dPr>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sSub>
                          <m:sSubPr>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b>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𝒙</m:t>
                        </m:r>
                      </m:e>
                    </m:d>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d>
                      <m:dPr>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sSub>
                          <m:sSubPr>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b>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e>
                    </m:d>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e>
                      <m:sup>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up>
                    </m:sSup>
                    <m:d>
                      <m:dPr>
                        <m:ctrlP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sSub>
                          <m:sSubPr>
                            <m:ctrlP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b>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e>
                    </m:d>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𝒙</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0" lang="zh-CN" altLang="en-US"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（当</a:t>
                </a:r>
                <a14:m>
                  <m:oMath xmlns:m="http://schemas.openxmlformats.org/officeDocument/2006/math">
                    <m:d>
                      <m:dPr>
                        <m:begChr m:val="|"/>
                        <m:endChr m:val="|"/>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𝒙</m:t>
                        </m:r>
                      </m:e>
                    </m:d>
                  </m:oMath>
                </a14:m>
                <a:r>
                  <a:rPr kumimoji="0" lang="zh-CN" altLang="en-US"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很小时）</a:t>
                </a:r>
              </a:p>
            </p:txBody>
          </p:sp>
        </mc:Choice>
        <mc:Fallback xmlns="">
          <p:sp>
            <p:nvSpPr>
              <p:cNvPr id="4" name="矩形 3"/>
              <p:cNvSpPr>
                <a:spLocks noRot="1" noChangeAspect="1" noMove="1" noResize="1" noEditPoints="1" noAdjustHandles="1" noChangeArrowheads="1" noChangeShapeType="1" noTextEdit="1"/>
              </p:cNvSpPr>
              <p:nvPr/>
            </p:nvSpPr>
            <p:spPr>
              <a:xfrm>
                <a:off x="6145109" y="4469789"/>
                <a:ext cx="5328592" cy="944169"/>
              </a:xfrm>
              <a:prstGeom prst="rect">
                <a:avLst/>
              </a:prstGeom>
              <a:blipFill rotWithShape="1">
                <a:blip r:embed="rId2"/>
                <a:stretch>
                  <a:fillRect l="-4" t="-3" r="10" b="62"/>
                </a:stretch>
              </a:blipFill>
            </p:spPr>
            <p:txBody>
              <a:bodyPr/>
              <a:lstStyle/>
              <a:p>
                <a:r>
                  <a:rPr lang="zh-CN" altLang="en-US">
                    <a:noFill/>
                  </a:rPr>
                  <a:t> </a:t>
                </a:r>
              </a:p>
            </p:txBody>
          </p:sp>
        </mc:Fallback>
      </mc:AlternateContent>
      <p:sp>
        <p:nvSpPr>
          <p:cNvPr id="19" name="矩形 18"/>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切线方程与近似计算</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21" name="矩形 20"/>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8" name="矩形 27"/>
          <p:cNvSpPr/>
          <p:nvPr/>
        </p:nvSpPr>
        <p:spPr>
          <a:xfrm>
            <a:off x="4508291" y="751099"/>
            <a:ext cx="469070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a:t>函数近似计算 </a:t>
            </a:r>
            <a:r>
              <a:rPr kumimoji="0" lang="en-US" altLang="zh-CN"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a:t>Approximating</a:t>
            </a:r>
            <a:endParaRPr kumimoji="0" lang="zh-CN" altLang="en-US"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endParaRPr>
          </a:p>
        </p:txBody>
      </p:sp>
      <p:pic>
        <p:nvPicPr>
          <p:cNvPr id="2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19" y="1700808"/>
            <a:ext cx="5040560" cy="453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p:cNvCxnSpPr/>
          <p:nvPr/>
        </p:nvCxnSpPr>
        <p:spPr>
          <a:xfrm>
            <a:off x="4079776" y="2636912"/>
            <a:ext cx="0" cy="295232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3754046" y="2859495"/>
            <a:ext cx="32573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a:t>A</a:t>
            </a:r>
            <a:endParaRPr kumimoji="0" lang="zh-CN" altLang="en-US" sz="18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p:sp>
        <p:nvSpPr>
          <p:cNvPr id="30" name="矩形 29"/>
          <p:cNvSpPr/>
          <p:nvPr/>
        </p:nvSpPr>
        <p:spPr>
          <a:xfrm>
            <a:off x="4056688" y="3495019"/>
            <a:ext cx="34253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a:t>A’</a:t>
            </a:r>
            <a:endParaRPr kumimoji="0" lang="zh-CN" altLang="en-US" sz="18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p:sp>
        <p:nvSpPr>
          <p:cNvPr id="11" name="椭圆 10"/>
          <p:cNvSpPr/>
          <p:nvPr/>
        </p:nvSpPr>
        <p:spPr>
          <a:xfrm>
            <a:off x="4005687" y="3044161"/>
            <a:ext cx="148179" cy="18466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1" name="椭圆 30"/>
          <p:cNvSpPr/>
          <p:nvPr/>
        </p:nvSpPr>
        <p:spPr>
          <a:xfrm>
            <a:off x="4005687" y="3776304"/>
            <a:ext cx="148179" cy="18466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2" name="矩形 11"/>
              <p:cNvSpPr/>
              <p:nvPr/>
            </p:nvSpPr>
            <p:spPr>
              <a:xfrm>
                <a:off x="6168340" y="1700808"/>
                <a:ext cx="459875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32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𝒚</m:t>
                      </m:r>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𝒚</m:t>
                          </m:r>
                        </m:e>
                        <m:sub>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d>
                        <m:dPr>
                          <m:ctrlP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sSub>
                            <m:sSubPr>
                              <m:ctrlP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b>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e>
                      </m:d>
                      <m:d>
                        <m:dPr>
                          <m:ctrlP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b>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e>
                      </m:d>
                    </m:oMath>
                  </m:oMathPara>
                </a14:m>
                <a:endParaRPr kumimoji="0" lang="zh-CN" altLang="en-US" sz="3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2" name="矩形 11"/>
              <p:cNvSpPr>
                <a:spLocks noRot="1" noChangeAspect="1" noMove="1" noResize="1" noEditPoints="1" noAdjustHandles="1" noChangeArrowheads="1" noChangeShapeType="1" noTextEdit="1"/>
              </p:cNvSpPr>
              <p:nvPr/>
            </p:nvSpPr>
            <p:spPr>
              <a:xfrm>
                <a:off x="6168340" y="1700808"/>
                <a:ext cx="4598759" cy="584775"/>
              </a:xfrm>
              <a:prstGeom prst="rect">
                <a:avLst/>
              </a:prstGeom>
              <a:blipFill rotWithShape="1">
                <a:blip r:embed="rId4"/>
                <a:stretch>
                  <a:fillRect l="-13" t="-48" r="-331" b="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6071020" y="2659399"/>
                <a:ext cx="5087097"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en-US" altLang="zh-CN" sz="32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32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𝒚</m:t>
                          </m:r>
                        </m:e>
                        <m:sub>
                          <m:sSup>
                            <m:sSupPr>
                              <m:ctrlPr>
                                <a:rPr kumimoji="0" lang="en-US" altLang="zh-CN" sz="32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32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𝑨</m:t>
                              </m:r>
                            </m:e>
                            <m:sup>
                              <m:r>
                                <a:rPr kumimoji="0" lang="en-US" altLang="zh-CN" sz="32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up>
                          </m:sSup>
                        </m:sub>
                      </m:sSub>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kumimoji="0" lang="en-US" altLang="zh-CN" sz="32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32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𝒚</m:t>
                          </m:r>
                        </m:e>
                        <m:sub>
                          <m:r>
                            <a:rPr kumimoji="0" lang="en-US" altLang="zh-CN" sz="32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r>
                        <a:rPr kumimoji="0" lang="en-US" altLang="zh-CN" sz="32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d>
                        <m:dPr>
                          <m:ctrlP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sSub>
                            <m:sSubPr>
                              <m:ctrlP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b>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e>
                      </m:d>
                      <m:d>
                        <m:dPr>
                          <m:ctrlP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b>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e>
                      </m:d>
                    </m:oMath>
                  </m:oMathPara>
                </a14:m>
                <a:endParaRPr kumimoji="0" lang="zh-CN" altLang="en-US" sz="3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2" name="矩形 31"/>
              <p:cNvSpPr>
                <a:spLocks noRot="1" noChangeAspect="1" noMove="1" noResize="1" noEditPoints="1" noAdjustHandles="1" noChangeArrowheads="1" noChangeShapeType="1" noTextEdit="1"/>
              </p:cNvSpPr>
              <p:nvPr/>
            </p:nvSpPr>
            <p:spPr>
              <a:xfrm>
                <a:off x="6071020" y="2659399"/>
                <a:ext cx="5087097" cy="584775"/>
              </a:xfrm>
              <a:prstGeom prst="rect">
                <a:avLst/>
              </a:prstGeom>
              <a:blipFill rotWithShape="1">
                <a:blip r:embed="rId5"/>
                <a:stretch>
                  <a:fillRect l="-8" t="-3" r="10" b="1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6207274" y="3483916"/>
                <a:ext cx="4814588"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en-US" altLang="zh-CN" sz="32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32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𝒚</m:t>
                          </m:r>
                        </m:e>
                        <m:sub>
                          <m:r>
                            <a:rPr kumimoji="0" lang="en-US" altLang="zh-CN" sz="32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𝑨</m:t>
                          </m:r>
                        </m:sub>
                      </m:sSub>
                      <m:r>
                        <a:rPr kumimoji="0" lang="en-US" altLang="zh-CN" sz="32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zh-CN" sz="32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32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𝒚</m:t>
                          </m:r>
                        </m:e>
                        <m:sub>
                          <m:r>
                            <a:rPr kumimoji="0" lang="en-US" altLang="zh-CN" sz="32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r>
                        <a:rPr kumimoji="0" lang="en-US" altLang="zh-CN" sz="32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d>
                        <m:dPr>
                          <m:ctrlP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sSub>
                            <m:sSubPr>
                              <m:ctrlP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b>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e>
                      </m:d>
                      <m:d>
                        <m:dPr>
                          <m:ctrlP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b>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e>
                      </m:d>
                    </m:oMath>
                  </m:oMathPara>
                </a14:m>
                <a:endParaRPr kumimoji="0" lang="zh-CN" altLang="en-US" sz="3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3" name="矩形 32"/>
              <p:cNvSpPr>
                <a:spLocks noRot="1" noChangeAspect="1" noMove="1" noResize="1" noEditPoints="1" noAdjustHandles="1" noChangeArrowheads="1" noChangeShapeType="1" noTextEdit="1"/>
              </p:cNvSpPr>
              <p:nvPr/>
            </p:nvSpPr>
            <p:spPr>
              <a:xfrm>
                <a:off x="6207274" y="3483916"/>
                <a:ext cx="4814588" cy="584775"/>
              </a:xfrm>
              <a:prstGeom prst="rect">
                <a:avLst/>
              </a:prstGeom>
              <a:blipFill rotWithShape="1">
                <a:blip r:embed="rId6"/>
                <a:stretch>
                  <a:fillRect l="-3" t="-52" r="-194" b="42"/>
                </a:stretch>
              </a:blipFill>
            </p:spPr>
            <p:txBody>
              <a:bodyPr/>
              <a:lstStyle/>
              <a:p>
                <a:r>
                  <a:rPr lang="zh-CN" altLang="en-US">
                    <a:noFill/>
                  </a:rPr>
                  <a:t> </a:t>
                </a:r>
              </a:p>
            </p:txBody>
          </p:sp>
        </mc:Fallback>
      </mc:AlternateContent>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744539" y="1628800"/>
                <a:ext cx="797231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d>
                      <m:dPr>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sSub>
                          <m:sSubPr>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b>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𝒙</m:t>
                        </m:r>
                      </m:e>
                    </m:d>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d>
                      <m:dPr>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sSub>
                          <m:sSubPr>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b>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e>
                    </m:d>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e>
                      <m:sup>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up>
                    </m:sSup>
                    <m:d>
                      <m:dPr>
                        <m:ctrlP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sSub>
                          <m:sSubPr>
                            <m:ctrlP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b>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e>
                    </m:d>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𝒙</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0" lang="zh-CN" altLang="en-US"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（当</a:t>
                </a:r>
                <a14:m>
                  <m:oMath xmlns:m="http://schemas.openxmlformats.org/officeDocument/2006/math">
                    <m:d>
                      <m:dPr>
                        <m:begChr m:val="|"/>
                        <m:endChr m:val="|"/>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𝒙</m:t>
                        </m:r>
                      </m:e>
                    </m:d>
                  </m:oMath>
                </a14:m>
                <a:r>
                  <a:rPr kumimoji="0" lang="zh-CN" altLang="en-US"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很小时）</a:t>
                </a:r>
              </a:p>
            </p:txBody>
          </p:sp>
        </mc:Choice>
        <mc:Fallback xmlns="">
          <p:sp>
            <p:nvSpPr>
              <p:cNvPr id="4" name="矩形 3"/>
              <p:cNvSpPr>
                <a:spLocks noRot="1" noChangeAspect="1" noMove="1" noResize="1" noEditPoints="1" noAdjustHandles="1" noChangeArrowheads="1" noChangeShapeType="1" noTextEdit="1"/>
              </p:cNvSpPr>
              <p:nvPr/>
            </p:nvSpPr>
            <p:spPr>
              <a:xfrm>
                <a:off x="744539" y="1628800"/>
                <a:ext cx="7972311" cy="523220"/>
              </a:xfrm>
              <a:prstGeom prst="rect">
                <a:avLst/>
              </a:prstGeom>
              <a:blipFill rotWithShape="1">
                <a:blip r:embed="rId2"/>
                <a:stretch>
                  <a:fillRect l="-4" t="-5" r="3" b="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207568" y="3415195"/>
                <a:ext cx="6591163" cy="3981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Evaluate</a:t>
                </a: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a:t>
                </a: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the approximate value of</a:t>
                </a:r>
                <a14:m>
                  <m:oMath xmlns:m="http://schemas.openxmlformats.org/officeDocument/2006/math">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 </m:t>
                    </m:r>
                    <m:rad>
                      <m:radPr>
                        <m:degHide m:val="on"/>
                        <m:ctrlP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radPr>
                      <m:deg/>
                      <m:e>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1.05</m:t>
                        </m:r>
                      </m:e>
                    </m:rad>
                  </m:oMath>
                </a14:m>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,using linear approximation</a:t>
                </a:r>
                <a:endPar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23" name="矩形 22"/>
              <p:cNvSpPr>
                <a:spLocks noRot="1" noChangeAspect="1" noMove="1" noResize="1" noEditPoints="1" noAdjustHandles="1" noChangeArrowheads="1" noChangeShapeType="1" noTextEdit="1"/>
              </p:cNvSpPr>
              <p:nvPr/>
            </p:nvSpPr>
            <p:spPr>
              <a:xfrm>
                <a:off x="2207568" y="3415195"/>
                <a:ext cx="6591163" cy="398186"/>
              </a:xfrm>
              <a:prstGeom prst="rect">
                <a:avLst/>
              </a:prstGeom>
              <a:blipFill rotWithShape="1">
                <a:blip r:embed="rId3"/>
                <a:stretch>
                  <a:fillRect l="-5" t="-41" r="3" b="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78949" y="4476290"/>
                <a:ext cx="3334118" cy="51238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Let </a:t>
                </a:r>
                <a14:m>
                  <m:oMath xmlns:m="http://schemas.openxmlformats.org/officeDocument/2006/math">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d>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ad>
                      <m:radPr>
                        <m:degHide m:val="on"/>
                        <m:ctrlP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radPr>
                      <m:deg/>
                      <m:e>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rad>
                  </m:oMath>
                </a14:m>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then </a:t>
                </a:r>
                <a14:m>
                  <m:oMath xmlns:m="http://schemas.openxmlformats.org/officeDocument/2006/math">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d>
                      <m:dPr>
                        <m:ctrlP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d>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num>
                      <m:den>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rad>
                          <m:radPr>
                            <m:degHide m:val="on"/>
                            <m:ctrlP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radPr>
                          <m:deg/>
                          <m:e>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rad>
                        <m:r>
                          <m:rPr>
                            <m:nor/>
                          </m:rP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m:t> </m:t>
                        </m:r>
                      </m:den>
                    </m:f>
                  </m:oMath>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778949" y="4476290"/>
                <a:ext cx="3334118" cy="512384"/>
              </a:xfrm>
              <a:prstGeom prst="rect">
                <a:avLst/>
              </a:prstGeom>
              <a:blipFill rotWithShape="1">
                <a:blip r:embed="rId4"/>
                <a:stretch>
                  <a:fillRect l="-13" t="-34" r="5" b="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778949" y="4988674"/>
                <a:ext cx="428508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When </a:t>
                </a:r>
                <a14:m>
                  <m:oMath xmlns:m="http://schemas.openxmlformats.org/officeDocument/2006/math">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𝑎</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𝑎</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(1)=1,</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𝑎</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)=0.5</m:t>
                    </m:r>
                  </m:oMath>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5" name="矩形 24"/>
              <p:cNvSpPr>
                <a:spLocks noRot="1" noChangeAspect="1" noMove="1" noResize="1" noEditPoints="1" noAdjustHandles="1" noChangeArrowheads="1" noChangeShapeType="1" noTextEdit="1"/>
              </p:cNvSpPr>
              <p:nvPr/>
            </p:nvSpPr>
            <p:spPr>
              <a:xfrm>
                <a:off x="778949" y="4988674"/>
                <a:ext cx="4285084" cy="369332"/>
              </a:xfrm>
              <a:prstGeom prst="rect">
                <a:avLst/>
              </a:prstGeom>
              <a:blipFill rotWithShape="1">
                <a:blip r:embed="rId5"/>
                <a:stretch>
                  <a:fillRect l="-10" t="-31" r="13" b="1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799165" y="5496666"/>
                <a:ext cx="748525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Then </a:t>
                </a:r>
                <a14:m>
                  <m:oMath xmlns:m="http://schemas.openxmlformats.org/officeDocument/2006/math">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1+0.05</m:t>
                        </m:r>
                      </m:e>
                    </m:d>
                    <m:r>
                      <a:rPr kumimoji="0" lang="en-US" altLang="zh-CN" sz="1800" b="1" i="1"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e>
                    </m:d>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up>
                    </m:sSup>
                    <m:d>
                      <m:d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e>
                    </m:d>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1.05−1</m:t>
                        </m:r>
                      </m:e>
                    </m:d>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=1+0.5</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×0.05=1.025</m:t>
                    </m:r>
                  </m:oMath>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6" name="矩形 25"/>
              <p:cNvSpPr>
                <a:spLocks noRot="1" noChangeAspect="1" noMove="1" noResize="1" noEditPoints="1" noAdjustHandles="1" noChangeArrowheads="1" noChangeShapeType="1" noTextEdit="1"/>
              </p:cNvSpPr>
              <p:nvPr/>
            </p:nvSpPr>
            <p:spPr>
              <a:xfrm>
                <a:off x="799165" y="5496666"/>
                <a:ext cx="7485254" cy="369332"/>
              </a:xfrm>
              <a:prstGeom prst="rect">
                <a:avLst/>
              </a:prstGeom>
              <a:blipFill rotWithShape="1">
                <a:blip r:embed="rId6"/>
                <a:stretch>
                  <a:fillRect l="-4" t="-29" r="3" b="136"/>
                </a:stretch>
              </a:blipFill>
            </p:spPr>
            <p:txBody>
              <a:bodyPr/>
              <a:lstStyle/>
              <a:p>
                <a:r>
                  <a:rPr lang="zh-CN" altLang="en-US">
                    <a:noFill/>
                  </a:rPr>
                  <a:t> </a:t>
                </a:r>
              </a:p>
            </p:txBody>
          </p:sp>
        </mc:Fallback>
      </mc:AlternateContent>
      <p:grpSp>
        <p:nvGrpSpPr>
          <p:cNvPr id="22" name="组合 21"/>
          <p:cNvGrpSpPr/>
          <p:nvPr/>
        </p:nvGrpSpPr>
        <p:grpSpPr>
          <a:xfrm>
            <a:off x="744539" y="3430058"/>
            <a:ext cx="1286221" cy="461665"/>
            <a:chOff x="775380" y="3157301"/>
            <a:chExt cx="1728844" cy="461665"/>
          </a:xfrm>
        </p:grpSpPr>
        <p:sp>
          <p:nvSpPr>
            <p:cNvPr id="24" name="Rectangle 5"/>
            <p:cNvSpPr>
              <a:spLocks noChangeArrowheads="1"/>
            </p:cNvSpPr>
            <p:nvPr/>
          </p:nvSpPr>
          <p:spPr bwMode="auto">
            <a:xfrm>
              <a:off x="775380" y="3161704"/>
              <a:ext cx="1629024"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7" name="TextBox 28"/>
            <p:cNvSpPr txBox="1"/>
            <p:nvPr/>
          </p:nvSpPr>
          <p:spPr>
            <a:xfrm>
              <a:off x="777315" y="3157301"/>
              <a:ext cx="172690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sp>
        <p:nvSpPr>
          <p:cNvPr id="19" name="矩形 18"/>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切线方程与近似计算</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21" name="矩形 20"/>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8" name="矩形 27"/>
          <p:cNvSpPr/>
          <p:nvPr/>
        </p:nvSpPr>
        <p:spPr>
          <a:xfrm>
            <a:off x="4508291" y="751099"/>
            <a:ext cx="469070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a:t>函数近似计算 </a:t>
            </a:r>
            <a:r>
              <a:rPr kumimoji="0" lang="en-US" altLang="zh-CN"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a:t>Approximating</a:t>
            </a:r>
            <a:endParaRPr kumimoji="0" lang="zh-CN" altLang="en-US"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矩形 28"/>
              <p:cNvSpPr/>
              <p:nvPr/>
            </p:nvSpPr>
            <p:spPr>
              <a:xfrm>
                <a:off x="622111" y="2429247"/>
                <a:ext cx="4598759"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32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𝒚</m:t>
                      </m:r>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0" lang="en-US" altLang="zh-CN" sz="32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32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𝒚</m:t>
                          </m:r>
                        </m:e>
                        <m:sub>
                          <m:r>
                            <a:rPr kumimoji="0" lang="en-US" altLang="zh-CN" sz="32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r>
                        <a:rPr kumimoji="0" lang="en-US" altLang="zh-CN" sz="32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d>
                        <m:dPr>
                          <m:ctrlP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sSub>
                            <m:sSubPr>
                              <m:ctrlP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b>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e>
                      </m:d>
                      <m:d>
                        <m:dPr>
                          <m:ctrlP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b>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sub>
                          </m:sSub>
                        </m:e>
                      </m:d>
                    </m:oMath>
                  </m:oMathPara>
                </a14:m>
                <a:endParaRPr kumimoji="0" lang="zh-CN" altLang="en-US" sz="3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9" name="矩形 28"/>
              <p:cNvSpPr>
                <a:spLocks noRot="1" noChangeAspect="1" noMove="1" noResize="1" noEditPoints="1" noAdjustHandles="1" noChangeArrowheads="1" noChangeShapeType="1" noTextEdit="1"/>
              </p:cNvSpPr>
              <p:nvPr/>
            </p:nvSpPr>
            <p:spPr>
              <a:xfrm>
                <a:off x="622111" y="2429247"/>
                <a:ext cx="4598759" cy="584775"/>
              </a:xfrm>
              <a:prstGeom prst="rect">
                <a:avLst/>
              </a:prstGeom>
              <a:blipFill rotWithShape="1">
                <a:blip r:embed="rId7"/>
                <a:stretch>
                  <a:fillRect l="-10" t="-64" r="-278" b="53"/>
                </a:stretch>
              </a:blipFill>
            </p:spPr>
            <p:txBody>
              <a:bodyPr/>
              <a:lstStyle/>
              <a:p>
                <a:r>
                  <a:rPr lang="zh-CN" altLang="en-US">
                    <a:noFill/>
                  </a:rPr>
                  <a:t> </a:t>
                </a:r>
              </a:p>
            </p:txBody>
          </p:sp>
        </mc:Fallback>
      </mc:AlternateContent>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切线方程与近似计算</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508291" y="751099"/>
            <a:ext cx="353173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a:t>欧拉法</a:t>
            </a:r>
            <a:r>
              <a:rPr kumimoji="0" lang="en-US" altLang="zh-CN"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a:t>Approximating</a:t>
            </a:r>
            <a:endParaRPr kumimoji="0" lang="zh-CN" altLang="en-US" sz="2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函数基本性质</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Rectangle 6"/>
          <p:cNvSpPr>
            <a:spLocks noChangeArrowheads="1"/>
          </p:cNvSpPr>
          <p:nvPr/>
        </p:nvSpPr>
        <p:spPr bwMode="auto">
          <a:xfrm>
            <a:off x="788486" y="2112095"/>
            <a:ext cx="213995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6" name="Freeform 10"/>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7" name="Rectangle 12"/>
          <p:cNvSpPr>
            <a:spLocks noChangeArrowheads="1"/>
          </p:cNvSpPr>
          <p:nvPr/>
        </p:nvSpPr>
        <p:spPr bwMode="auto">
          <a:xfrm>
            <a:off x="788486" y="2862982"/>
            <a:ext cx="213995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8" name="Freeform 16"/>
          <p:cNvSpPr/>
          <p:nvPr/>
        </p:nvSpPr>
        <p:spPr bwMode="auto">
          <a:xfrm>
            <a:off x="2466515" y="3169370"/>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9" name="Rectangle 24"/>
          <p:cNvSpPr>
            <a:spLocks noChangeArrowheads="1"/>
          </p:cNvSpPr>
          <p:nvPr/>
        </p:nvSpPr>
        <p:spPr bwMode="auto">
          <a:xfrm>
            <a:off x="788486" y="4421908"/>
            <a:ext cx="213995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nvGrpSpPr>
          <p:cNvPr id="43" name="组合 42"/>
          <p:cNvGrpSpPr/>
          <p:nvPr/>
        </p:nvGrpSpPr>
        <p:grpSpPr>
          <a:xfrm>
            <a:off x="792407" y="1701230"/>
            <a:ext cx="10920217" cy="851616"/>
            <a:chOff x="792407" y="1701230"/>
            <a:chExt cx="10920217" cy="851616"/>
          </a:xfrm>
        </p:grpSpPr>
        <p:grpSp>
          <p:nvGrpSpPr>
            <p:cNvPr id="10" name="组合 9"/>
            <p:cNvGrpSpPr/>
            <p:nvPr/>
          </p:nvGrpSpPr>
          <p:grpSpPr>
            <a:xfrm>
              <a:off x="792407" y="1701230"/>
              <a:ext cx="10488168" cy="688677"/>
              <a:chOff x="788486" y="1916832"/>
              <a:chExt cx="10488168" cy="688677"/>
            </a:xfrm>
          </p:grpSpPr>
          <p:sp>
            <p:nvSpPr>
              <p:cNvPr id="11" name="Rectangle 5"/>
              <p:cNvSpPr>
                <a:spLocks noChangeArrowheads="1"/>
              </p:cNvSpPr>
              <p:nvPr/>
            </p:nvSpPr>
            <p:spPr bwMode="auto">
              <a:xfrm>
                <a:off x="788486" y="2112095"/>
                <a:ext cx="2139958"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2" name="Rectangle 7"/>
              <p:cNvSpPr>
                <a:spLocks noChangeArrowheads="1"/>
              </p:cNvSpPr>
              <p:nvPr/>
            </p:nvSpPr>
            <p:spPr bwMode="auto">
              <a:xfrm>
                <a:off x="2466515" y="1916832"/>
                <a:ext cx="8738132" cy="473075"/>
              </a:xfrm>
              <a:prstGeom prst="rect">
                <a:avLst/>
              </a:prstGeom>
              <a:solidFill>
                <a:srgbClr val="FC6F3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3" name="Freeform 9"/>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5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4" name="TextBox 28"/>
              <p:cNvSpPr txBox="1"/>
              <p:nvPr/>
            </p:nvSpPr>
            <p:spPr>
              <a:xfrm>
                <a:off x="800385" y="2082289"/>
                <a:ext cx="1647512"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effectLst/>
                    <a:uLnTx/>
                    <a:uFillTx/>
                    <a:latin typeface="方正北魏楷书简体" panose="03000509000000000000" pitchFamily="65" charset="-122"/>
                    <a:ea typeface="方正北魏楷书简体" panose="03000509000000000000" pitchFamily="65" charset="-122"/>
                  </a:rPr>
                  <a:t>单调性</a:t>
                </a:r>
              </a:p>
            </p:txBody>
          </p:sp>
          <mc:AlternateContent xmlns:mc="http://schemas.openxmlformats.org/markup-compatibility/2006" xmlns:a14="http://schemas.microsoft.com/office/drawing/2010/main">
            <mc:Choice Requires="a14">
              <p:sp>
                <p:nvSpPr>
                  <p:cNvPr id="15" name="矩形 14"/>
                  <p:cNvSpPr/>
                  <p:nvPr/>
                </p:nvSpPr>
                <p:spPr>
                  <a:xfrm>
                    <a:off x="2490219" y="1973071"/>
                    <a:ext cx="8786435" cy="369332"/>
                  </a:xfrm>
                  <a:prstGeom prst="rect">
                    <a:avLst/>
                  </a:prstGeom>
                </p:spPr>
                <p:txBody>
                  <a:bodyPr wrap="square">
                    <a:spAutoFit/>
                  </a:bodyPr>
                  <a:lstStyle/>
                  <a:p>
                    <a:pPr lvl="0">
                      <a:defRPr/>
                    </a:pPr>
                    <a:r>
                      <a:rPr lang="zh-CN" altLang="en-US" i="0" kern="0" dirty="0">
                        <a:solidFill>
                          <a:schemeClr val="tx1"/>
                        </a:solidFill>
                        <a:latin typeface="方正北魏楷书简体" panose="03000509000000000000" pitchFamily="65" charset="-122"/>
                        <a:ea typeface="方正北魏楷书简体" panose="03000509000000000000" pitchFamily="65" charset="-122"/>
                      </a:rPr>
                      <a:t>设区间</a:t>
                    </a:r>
                    <a14:m>
                      <m:oMath xmlns:m="http://schemas.openxmlformats.org/officeDocument/2006/math">
                        <m:r>
                          <a:rPr lang="en-US" altLang="zh-CN" b="0" i="1" kern="0" dirty="0" smtClean="0">
                            <a:solidFill>
                              <a:schemeClr val="tx1"/>
                            </a:solidFill>
                            <a:latin typeface="Cambria Math" panose="02040503050406030204" pitchFamily="18" charset="0"/>
                            <a:ea typeface="Cambria Math" panose="02040503050406030204" pitchFamily="18" charset="0"/>
                          </a:rPr>
                          <m:t>𝐼</m:t>
                        </m:r>
                        <m:r>
                          <a:rPr lang="en-US" altLang="zh-CN" b="0" i="1" kern="0" dirty="0" smtClean="0">
                            <a:solidFill>
                              <a:schemeClr val="tx1"/>
                            </a:solidFill>
                            <a:latin typeface="Cambria Math" panose="02040503050406030204" pitchFamily="18" charset="0"/>
                            <a:ea typeface="Cambria Math" panose="02040503050406030204" pitchFamily="18" charset="0"/>
                          </a:rPr>
                          <m:t>⊂</m:t>
                        </m:r>
                        <m:r>
                          <a:rPr lang="en-US" altLang="zh-CN" b="0" i="1" kern="0" dirty="0" smtClean="0">
                            <a:solidFill>
                              <a:schemeClr val="tx1"/>
                            </a:solidFill>
                            <a:latin typeface="Cambria Math" panose="02040503050406030204" pitchFamily="18" charset="0"/>
                            <a:ea typeface="Cambria Math" panose="02040503050406030204" pitchFamily="18" charset="0"/>
                          </a:rPr>
                          <m:t>𝐷</m:t>
                        </m:r>
                        <m:d>
                          <m:dPr>
                            <m:ctrlPr>
                              <a:rPr lang="en-US" altLang="zh-CN" b="0" i="1" kern="0" dirty="0" smtClean="0">
                                <a:solidFill>
                                  <a:schemeClr val="tx1"/>
                                </a:solidFill>
                                <a:latin typeface="Cambria Math" panose="02040503050406030204" pitchFamily="18" charset="0"/>
                                <a:ea typeface="Cambria Math" panose="02040503050406030204" pitchFamily="18" charset="0"/>
                              </a:rPr>
                            </m:ctrlPr>
                          </m:dPr>
                          <m:e>
                            <m:r>
                              <a:rPr lang="en-US" altLang="zh-CN" b="0" i="1" kern="0" dirty="0" smtClean="0">
                                <a:solidFill>
                                  <a:schemeClr val="tx1"/>
                                </a:solidFill>
                                <a:latin typeface="Cambria Math" panose="02040503050406030204" pitchFamily="18" charset="0"/>
                                <a:ea typeface="Cambria Math" panose="02040503050406030204" pitchFamily="18" charset="0"/>
                              </a:rPr>
                              <m:t>𝑓</m:t>
                            </m:r>
                          </m:e>
                        </m:d>
                        <m:r>
                          <a:rPr lang="en-US" altLang="zh-CN" b="0" i="1" kern="0" dirty="0" smtClean="0">
                            <a:solidFill>
                              <a:schemeClr val="tx1"/>
                            </a:solidFill>
                            <a:latin typeface="Cambria Math" panose="02040503050406030204" pitchFamily="18" charset="0"/>
                            <a:ea typeface="Cambria Math" panose="02040503050406030204" pitchFamily="18" charset="0"/>
                          </a:rPr>
                          <m:t>,</m:t>
                        </m:r>
                      </m:oMath>
                    </a14:m>
                    <a:r>
                      <a:rPr lang="zh-CN" altLang="en-US" i="0" kern="0" dirty="0">
                        <a:solidFill>
                          <a:schemeClr val="tx1"/>
                        </a:solidFill>
                        <a:latin typeface="方正北魏楷书简体" panose="03000509000000000000" pitchFamily="65" charset="-122"/>
                        <a:ea typeface="方正北魏楷书简体" panose="03000509000000000000" pitchFamily="65" charset="-122"/>
                      </a:rPr>
                      <a:t>若</a:t>
                    </a:r>
                    <a14:m>
                      <m:oMath xmlns:m="http://schemas.openxmlformats.org/officeDocument/2006/math">
                        <m:r>
                          <a:rPr kumimoji="0" lang="en-US" altLang="zh-CN" b="0" i="1" u="none" strike="noStrike" kern="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sSub>
                          <m:sSubPr>
                            <m:ctrlPr>
                              <a:rPr kumimoji="0" lang="en-US" altLang="zh-CN" b="0" i="1" u="none" strike="noStrike" kern="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ctrlPr>
                          </m:sSubPr>
                          <m:e>
                            <m:r>
                              <a:rPr kumimoji="0" lang="en-US" altLang="zh-CN" b="0" i="1" u="none" strike="noStrike" kern="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𝑥</m:t>
                            </m:r>
                          </m:e>
                          <m:sub>
                            <m:r>
                              <a:rPr kumimoji="0" lang="en-US" altLang="zh-CN" b="0" i="1" u="none" strike="noStrike" kern="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1</m:t>
                            </m:r>
                          </m:sub>
                        </m:sSub>
                        <m:r>
                          <a:rPr kumimoji="0" lang="en-US" altLang="zh-CN" b="0" i="1" u="none" strike="noStrike" kern="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&lt;</m:t>
                        </m:r>
                        <m:sSub>
                          <m:sSubPr>
                            <m:ctrlPr>
                              <a:rPr kumimoji="0" lang="en-US" altLang="zh-CN" b="0" i="1" u="none" strike="noStrike" kern="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ctrlPr>
                          </m:sSubPr>
                          <m:e>
                            <m:r>
                              <a:rPr kumimoji="0" lang="en-US" altLang="zh-CN" b="0" i="1" u="none" strike="noStrike" kern="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𝑥</m:t>
                            </m:r>
                          </m:e>
                          <m:sub>
                            <m:r>
                              <a:rPr kumimoji="0" lang="en-US" altLang="zh-CN" b="0" i="1" u="none" strike="noStrike" kern="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2</m:t>
                            </m:r>
                          </m:sub>
                        </m:sSub>
                        <m:r>
                          <a:rPr kumimoji="0" lang="en-US" altLang="zh-CN" b="0" i="1" u="none" strike="noStrike" kern="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r>
                          <a:rPr kumimoji="0" lang="en-US" altLang="zh-CN" b="0" i="1" u="none" strike="noStrike" kern="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𝐼</m:t>
                        </m:r>
                        <m:r>
                          <a:rPr kumimoji="0" lang="en-US" altLang="zh-CN" b="0" i="1" u="none" strike="noStrike" kern="0" cap="none" spc="0" normalizeH="0" baseline="0" noProof="0" dirty="0" smtClean="0">
                            <a:ln>
                              <a:noFill/>
                            </a:ln>
                            <a:solidFill>
                              <a:schemeClr val="tx1"/>
                            </a:solidFill>
                            <a:effectLst/>
                            <a:uLnTx/>
                            <a:uFillTx/>
                            <a:latin typeface="Cambria Math" panose="02040503050406030204" pitchFamily="18" charset="0"/>
                            <a:ea typeface="Cambria Math" panose="02040503050406030204" pitchFamily="18" charset="0"/>
                          </a:rPr>
                          <m:t>,</m:t>
                        </m:r>
                      </m:oMath>
                    </a14:m>
                    <a:r>
                      <a:rPr lang="zh-CN" altLang="en-US" i="0" kern="0" dirty="0">
                        <a:solidFill>
                          <a:schemeClr val="tx1"/>
                        </a:solidFill>
                        <a:latin typeface="方正北魏楷书简体" panose="03000509000000000000" pitchFamily="65" charset="-122"/>
                        <a:ea typeface="方正北魏楷书简体" panose="03000509000000000000" pitchFamily="65" charset="-122"/>
                      </a:rPr>
                      <a:t>恒有</a:t>
                    </a:r>
                    <a14:m>
                      <m:oMath xmlns:m="http://schemas.openxmlformats.org/officeDocument/2006/math">
                        <m:r>
                          <a:rPr lang="en-US" altLang="zh-CN" b="0" i="1" kern="0" dirty="0" smtClean="0">
                            <a:solidFill>
                              <a:schemeClr val="tx1"/>
                            </a:solidFill>
                            <a:latin typeface="Cambria Math" panose="02040503050406030204" pitchFamily="18" charset="0"/>
                            <a:ea typeface="Cambria Math" panose="02040503050406030204" pitchFamily="18" charset="0"/>
                          </a:rPr>
                          <m:t>𝑓</m:t>
                        </m:r>
                        <m:d>
                          <m:dPr>
                            <m:ctrlPr>
                              <a:rPr lang="en-US" altLang="zh-CN" b="0" i="1" kern="0" dirty="0" smtClean="0">
                                <a:solidFill>
                                  <a:schemeClr val="tx1"/>
                                </a:solidFill>
                                <a:latin typeface="Cambria Math" panose="02040503050406030204" pitchFamily="18" charset="0"/>
                                <a:ea typeface="Cambria Math" panose="02040503050406030204" pitchFamily="18" charset="0"/>
                              </a:rPr>
                            </m:ctrlPr>
                          </m:dPr>
                          <m:e>
                            <m:sSub>
                              <m:sSubPr>
                                <m:ctrlPr>
                                  <a:rPr lang="en-US" altLang="zh-CN" b="0" i="1" kern="0" dirty="0" smtClean="0">
                                    <a:solidFill>
                                      <a:schemeClr val="tx1"/>
                                    </a:solidFill>
                                    <a:latin typeface="Cambria Math" panose="02040503050406030204" pitchFamily="18" charset="0"/>
                                    <a:ea typeface="Cambria Math" panose="02040503050406030204" pitchFamily="18" charset="0"/>
                                  </a:rPr>
                                </m:ctrlPr>
                              </m:sSubPr>
                              <m:e>
                                <m:r>
                                  <a:rPr lang="en-US" altLang="zh-CN" b="0" i="1" kern="0" dirty="0" smtClean="0">
                                    <a:solidFill>
                                      <a:schemeClr val="tx1"/>
                                    </a:solidFill>
                                    <a:latin typeface="Cambria Math" panose="02040503050406030204" pitchFamily="18" charset="0"/>
                                    <a:ea typeface="Cambria Math" panose="02040503050406030204" pitchFamily="18" charset="0"/>
                                  </a:rPr>
                                  <m:t>𝑥</m:t>
                                </m:r>
                              </m:e>
                              <m:sub>
                                <m:r>
                                  <a:rPr lang="en-US" altLang="zh-CN" b="0" i="1" kern="0" dirty="0" smtClean="0">
                                    <a:solidFill>
                                      <a:schemeClr val="tx1"/>
                                    </a:solidFill>
                                    <a:latin typeface="Cambria Math" panose="02040503050406030204" pitchFamily="18" charset="0"/>
                                    <a:ea typeface="Cambria Math" panose="02040503050406030204" pitchFamily="18" charset="0"/>
                                  </a:rPr>
                                  <m:t>1</m:t>
                                </m:r>
                              </m:sub>
                            </m:sSub>
                          </m:e>
                        </m:d>
                        <m:r>
                          <a:rPr lang="en-US" altLang="zh-CN" b="0" i="1" kern="0" dirty="0" smtClean="0">
                            <a:solidFill>
                              <a:schemeClr val="tx1"/>
                            </a:solidFill>
                            <a:latin typeface="Cambria Math" panose="02040503050406030204" pitchFamily="18" charset="0"/>
                            <a:ea typeface="Cambria Math" panose="02040503050406030204" pitchFamily="18" charset="0"/>
                          </a:rPr>
                          <m:t>&lt;</m:t>
                        </m:r>
                        <m:r>
                          <a:rPr lang="en-US" altLang="zh-CN" b="0" i="1" kern="0" dirty="0" smtClean="0">
                            <a:solidFill>
                              <a:schemeClr val="tx1"/>
                            </a:solidFill>
                            <a:latin typeface="Cambria Math" panose="02040503050406030204" pitchFamily="18" charset="0"/>
                            <a:ea typeface="Cambria Math" panose="02040503050406030204" pitchFamily="18" charset="0"/>
                          </a:rPr>
                          <m:t>𝑓</m:t>
                        </m:r>
                        <m:d>
                          <m:dPr>
                            <m:ctrlPr>
                              <a:rPr lang="en-US" altLang="zh-CN" b="0" i="1" kern="0" dirty="0" smtClean="0">
                                <a:solidFill>
                                  <a:schemeClr val="tx1"/>
                                </a:solidFill>
                                <a:latin typeface="Cambria Math" panose="02040503050406030204" pitchFamily="18" charset="0"/>
                                <a:ea typeface="Cambria Math" panose="02040503050406030204" pitchFamily="18" charset="0"/>
                              </a:rPr>
                            </m:ctrlPr>
                          </m:dPr>
                          <m:e>
                            <m:sSub>
                              <m:sSubPr>
                                <m:ctrlPr>
                                  <a:rPr lang="en-US" altLang="zh-CN" b="0" i="1" kern="0" dirty="0" smtClean="0">
                                    <a:solidFill>
                                      <a:schemeClr val="tx1"/>
                                    </a:solidFill>
                                    <a:latin typeface="Cambria Math" panose="02040503050406030204" pitchFamily="18" charset="0"/>
                                    <a:ea typeface="Cambria Math" panose="02040503050406030204" pitchFamily="18" charset="0"/>
                                  </a:rPr>
                                </m:ctrlPr>
                              </m:sSubPr>
                              <m:e>
                                <m:r>
                                  <a:rPr lang="en-US" altLang="zh-CN" b="0" i="1" kern="0" dirty="0" smtClean="0">
                                    <a:solidFill>
                                      <a:schemeClr val="tx1"/>
                                    </a:solidFill>
                                    <a:latin typeface="Cambria Math" panose="02040503050406030204" pitchFamily="18" charset="0"/>
                                    <a:ea typeface="Cambria Math" panose="02040503050406030204" pitchFamily="18" charset="0"/>
                                  </a:rPr>
                                  <m:t>𝑥</m:t>
                                </m:r>
                              </m:e>
                              <m:sub>
                                <m:r>
                                  <a:rPr lang="en-US" altLang="zh-CN" b="0" i="1" kern="0" dirty="0" smtClean="0">
                                    <a:solidFill>
                                      <a:schemeClr val="tx1"/>
                                    </a:solidFill>
                                    <a:latin typeface="Cambria Math" panose="02040503050406030204" pitchFamily="18" charset="0"/>
                                    <a:ea typeface="Cambria Math" panose="02040503050406030204" pitchFamily="18" charset="0"/>
                                  </a:rPr>
                                  <m:t>2</m:t>
                                </m:r>
                              </m:sub>
                            </m:sSub>
                          </m:e>
                        </m:d>
                        <m:r>
                          <a:rPr lang="en-US" altLang="zh-CN" b="0" i="1" kern="0" dirty="0" smtClean="0">
                            <a:solidFill>
                              <a:schemeClr val="tx1"/>
                            </a:solidFill>
                            <a:latin typeface="Cambria Math" panose="02040503050406030204" pitchFamily="18" charset="0"/>
                            <a:ea typeface="Cambria Math" panose="02040503050406030204" pitchFamily="18" charset="0"/>
                          </a:rPr>
                          <m:t>,</m:t>
                        </m:r>
                      </m:oMath>
                    </a14:m>
                    <a:r>
                      <a:rPr lang="zh-CN" altLang="en-US" i="0" kern="0" dirty="0">
                        <a:solidFill>
                          <a:schemeClr val="tx1"/>
                        </a:solidFill>
                        <a:latin typeface="方正北魏楷书简体" panose="03000509000000000000" pitchFamily="65" charset="-122"/>
                        <a:ea typeface="方正北魏楷书简体" panose="03000509000000000000" pitchFamily="65" charset="-122"/>
                      </a:rPr>
                      <a:t>则称</a:t>
                    </a:r>
                    <a14:m>
                      <m:oMath xmlns:m="http://schemas.openxmlformats.org/officeDocument/2006/math">
                        <m:r>
                          <a:rPr lang="en-US" altLang="zh-CN" b="0" i="1" kern="0" dirty="0" smtClean="0">
                            <a:solidFill>
                              <a:schemeClr val="tx1"/>
                            </a:solidFill>
                            <a:latin typeface="Cambria Math" panose="02040503050406030204" pitchFamily="18" charset="0"/>
                            <a:ea typeface="Cambria Math" panose="02040503050406030204" pitchFamily="18" charset="0"/>
                          </a:rPr>
                          <m:t>𝑓</m:t>
                        </m:r>
                        <m:d>
                          <m:dPr>
                            <m:ctrlPr>
                              <a:rPr lang="en-US" altLang="zh-CN" b="0" i="1" kern="0" dirty="0" smtClean="0">
                                <a:solidFill>
                                  <a:schemeClr val="tx1"/>
                                </a:solidFill>
                                <a:latin typeface="Cambria Math" panose="02040503050406030204" pitchFamily="18" charset="0"/>
                                <a:ea typeface="Cambria Math" panose="02040503050406030204" pitchFamily="18" charset="0"/>
                              </a:rPr>
                            </m:ctrlPr>
                          </m:dPr>
                          <m:e>
                            <m:r>
                              <a:rPr lang="en-US" altLang="zh-CN" b="0" i="1" kern="0" dirty="0" smtClean="0">
                                <a:solidFill>
                                  <a:schemeClr val="tx1"/>
                                </a:solidFill>
                                <a:latin typeface="Cambria Math" panose="02040503050406030204" pitchFamily="18" charset="0"/>
                                <a:ea typeface="Cambria Math" panose="02040503050406030204" pitchFamily="18" charset="0"/>
                              </a:rPr>
                              <m:t>𝑥</m:t>
                            </m:r>
                          </m:e>
                        </m:d>
                      </m:oMath>
                    </a14:m>
                    <a:r>
                      <a:rPr lang="zh-CN" altLang="en-US" i="0" kern="0" dirty="0">
                        <a:solidFill>
                          <a:schemeClr val="tx1"/>
                        </a:solidFill>
                        <a:latin typeface="方正北魏楷书简体" panose="03000509000000000000" pitchFamily="65" charset="-122"/>
                        <a:ea typeface="方正北魏楷书简体" panose="03000509000000000000" pitchFamily="65" charset="-122"/>
                      </a:rPr>
                      <a:t>在</a:t>
                    </a:r>
                    <a14:m>
                      <m:oMath xmlns:m="http://schemas.openxmlformats.org/officeDocument/2006/math">
                        <m:r>
                          <a:rPr lang="en-US" altLang="zh-CN" b="0" i="1" kern="0" dirty="0" smtClean="0">
                            <a:solidFill>
                              <a:schemeClr val="tx1"/>
                            </a:solidFill>
                            <a:latin typeface="Cambria Math" panose="02040503050406030204" pitchFamily="18" charset="0"/>
                            <a:ea typeface="Cambria Math" panose="02040503050406030204" pitchFamily="18" charset="0"/>
                          </a:rPr>
                          <m:t>𝐼</m:t>
                        </m:r>
                      </m:oMath>
                    </a14:m>
                    <a:r>
                      <a:rPr lang="zh-CN" altLang="en-US" i="0" kern="0" dirty="0">
                        <a:solidFill>
                          <a:schemeClr val="tx1"/>
                        </a:solidFill>
                        <a:latin typeface="方正北魏楷书简体" panose="03000509000000000000" pitchFamily="65" charset="-122"/>
                        <a:ea typeface="方正北魏楷书简体" panose="03000509000000000000" pitchFamily="65" charset="-122"/>
                      </a:rPr>
                      <a:t>上</a:t>
                    </a:r>
                    <a:r>
                      <a:rPr kumimoji="0" lang="zh-CN" altLang="en-US" b="0" i="0" u="none" strike="noStrike" kern="0" cap="none" spc="0" normalizeH="0" baseline="0" noProof="0" dirty="0">
                        <a:ln>
                          <a:noFill/>
                        </a:ln>
                        <a:solidFill>
                          <a:schemeClr val="tx1"/>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单调增加 </a:t>
                    </a:r>
                    <a:r>
                      <a:rPr kumimoji="0" lang="en-US" altLang="zh-CN" b="0" i="0" u="none" strike="noStrike" kern="0" cap="none" spc="0" normalizeH="0" baseline="0" noProof="0" dirty="0">
                        <a:ln>
                          <a:noFill/>
                        </a:ln>
                        <a:solidFill>
                          <a:schemeClr val="tx1"/>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increasing</a:t>
                    </a:r>
                    <a:endParaRPr kumimoji="0" lang="zh-CN" altLang="en-US" b="0" i="0" u="none" strike="noStrike" kern="0" cap="none" spc="0" normalizeH="0" baseline="0" noProof="0" dirty="0">
                      <a:ln>
                        <a:noFill/>
                      </a:ln>
                      <a:solidFill>
                        <a:schemeClr val="tx1"/>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2490219" y="1973071"/>
                    <a:ext cx="8786435" cy="369332"/>
                  </a:xfrm>
                  <a:prstGeom prst="rect">
                    <a:avLst/>
                  </a:prstGeom>
                  <a:blipFill rotWithShape="1">
                    <a:blip r:embed="rId2"/>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0" name="矩形 39"/>
                <p:cNvSpPr/>
                <p:nvPr/>
              </p:nvSpPr>
              <p:spPr>
                <a:xfrm>
                  <a:off x="2978866" y="2183514"/>
                  <a:ext cx="8733758" cy="369332"/>
                </a:xfrm>
                <a:prstGeom prst="rect">
                  <a:avLst/>
                </a:prstGeom>
              </p:spPr>
              <p:txBody>
                <a:bodyPr wrap="square">
                  <a:spAutoFit/>
                </a:bodyPr>
                <a:lstStyle/>
                <a:p>
                  <a:pPr lvl="0">
                    <a:defRPr/>
                  </a:pPr>
                  <a:r>
                    <a:rPr lang="zh-CN" altLang="en-US" kern="0" dirty="0">
                      <a:latin typeface="方正北魏楷书简体" panose="03000509000000000000" pitchFamily="65" charset="-122"/>
                      <a:ea typeface="方正北魏楷书简体" panose="03000509000000000000" pitchFamily="65" charset="-122"/>
                    </a:rPr>
                    <a:t>设区间</a:t>
                  </a:r>
                  <a14:m>
                    <m:oMath xmlns:m="http://schemas.openxmlformats.org/officeDocument/2006/math">
                      <m:r>
                        <a:rPr lang="en-US" altLang="zh-CN" i="1" kern="0" dirty="0">
                          <a:latin typeface="Cambria Math" panose="02040503050406030204" pitchFamily="18" charset="0"/>
                          <a:ea typeface="Cambria Math" panose="02040503050406030204" pitchFamily="18" charset="0"/>
                        </a:rPr>
                        <m:t>𝐼</m:t>
                      </m:r>
                      <m:r>
                        <a:rPr lang="en-US" altLang="zh-CN" i="1" kern="0" dirty="0">
                          <a:latin typeface="Cambria Math" panose="02040503050406030204" pitchFamily="18" charset="0"/>
                          <a:ea typeface="Cambria Math" panose="02040503050406030204" pitchFamily="18" charset="0"/>
                        </a:rPr>
                        <m:t>⊂</m:t>
                      </m:r>
                      <m:r>
                        <a:rPr lang="en-US" altLang="zh-CN" i="1" kern="0" dirty="0">
                          <a:latin typeface="Cambria Math" panose="02040503050406030204" pitchFamily="18" charset="0"/>
                          <a:ea typeface="Cambria Math" panose="02040503050406030204" pitchFamily="18" charset="0"/>
                        </a:rPr>
                        <m:t>𝐷</m:t>
                      </m:r>
                      <m:d>
                        <m:dPr>
                          <m:ctrlPr>
                            <a:rPr lang="en-US" altLang="zh-CN" i="1" kern="0" dirty="0">
                              <a:latin typeface="Cambria Math" panose="02040503050406030204" pitchFamily="18" charset="0"/>
                              <a:ea typeface="Cambria Math" panose="02040503050406030204" pitchFamily="18" charset="0"/>
                            </a:rPr>
                          </m:ctrlPr>
                        </m:dPr>
                        <m:e>
                          <m:r>
                            <a:rPr lang="en-US" altLang="zh-CN" i="1" kern="0" dirty="0">
                              <a:latin typeface="Cambria Math" panose="02040503050406030204" pitchFamily="18" charset="0"/>
                              <a:ea typeface="Cambria Math" panose="02040503050406030204" pitchFamily="18" charset="0"/>
                            </a:rPr>
                            <m:t>𝑓</m:t>
                          </m:r>
                        </m:e>
                      </m:d>
                      <m:r>
                        <a:rPr lang="en-US" altLang="zh-CN" i="1" kern="0" dirty="0">
                          <a:latin typeface="Cambria Math" panose="02040503050406030204" pitchFamily="18" charset="0"/>
                          <a:ea typeface="Cambria Math" panose="02040503050406030204" pitchFamily="18" charset="0"/>
                        </a:rPr>
                        <m:t>,</m:t>
                      </m:r>
                    </m:oMath>
                  </a14:m>
                  <a:r>
                    <a:rPr lang="zh-CN" altLang="en-US" kern="0" dirty="0">
                      <a:latin typeface="方正北魏楷书简体" panose="03000509000000000000" pitchFamily="65" charset="-122"/>
                      <a:ea typeface="方正北魏楷书简体" panose="03000509000000000000" pitchFamily="65" charset="-122"/>
                    </a:rPr>
                    <a:t>若</a:t>
                  </a:r>
                  <a14:m>
                    <m:oMath xmlns:m="http://schemas.openxmlformats.org/officeDocument/2006/math">
                      <m:r>
                        <a:rPr lang="en-US" altLang="zh-CN" i="1" kern="0" dirty="0">
                          <a:latin typeface="Cambria Math" panose="02040503050406030204" pitchFamily="18" charset="0"/>
                          <a:ea typeface="Cambria Math" panose="02040503050406030204" pitchFamily="18" charset="0"/>
                        </a:rPr>
                        <m:t>∀</m:t>
                      </m:r>
                      <m:sSub>
                        <m:sSubPr>
                          <m:ctrlPr>
                            <a:rPr lang="en-US" altLang="zh-CN" i="1" kern="0" dirty="0">
                              <a:latin typeface="Cambria Math" panose="02040503050406030204" pitchFamily="18" charset="0"/>
                              <a:ea typeface="Cambria Math" panose="02040503050406030204" pitchFamily="18" charset="0"/>
                            </a:rPr>
                          </m:ctrlPr>
                        </m:sSubPr>
                        <m:e>
                          <m:r>
                            <a:rPr lang="en-US" altLang="zh-CN" i="1" kern="0" dirty="0">
                              <a:latin typeface="Cambria Math" panose="02040503050406030204" pitchFamily="18" charset="0"/>
                              <a:ea typeface="Cambria Math" panose="02040503050406030204" pitchFamily="18" charset="0"/>
                            </a:rPr>
                            <m:t>𝑥</m:t>
                          </m:r>
                        </m:e>
                        <m:sub>
                          <m:r>
                            <a:rPr lang="en-US" altLang="zh-CN" i="1" kern="0" dirty="0">
                              <a:latin typeface="Cambria Math" panose="02040503050406030204" pitchFamily="18" charset="0"/>
                              <a:ea typeface="Cambria Math" panose="02040503050406030204" pitchFamily="18" charset="0"/>
                            </a:rPr>
                            <m:t>1</m:t>
                          </m:r>
                        </m:sub>
                      </m:sSub>
                      <m:r>
                        <a:rPr lang="en-US" altLang="zh-CN" i="1" kern="0" dirty="0">
                          <a:latin typeface="Cambria Math" panose="02040503050406030204" pitchFamily="18" charset="0"/>
                          <a:ea typeface="Cambria Math" panose="02040503050406030204" pitchFamily="18" charset="0"/>
                        </a:rPr>
                        <m:t>&lt;</m:t>
                      </m:r>
                      <m:sSub>
                        <m:sSubPr>
                          <m:ctrlPr>
                            <a:rPr lang="en-US" altLang="zh-CN" i="1" kern="0" dirty="0">
                              <a:latin typeface="Cambria Math" panose="02040503050406030204" pitchFamily="18" charset="0"/>
                              <a:ea typeface="Cambria Math" panose="02040503050406030204" pitchFamily="18" charset="0"/>
                            </a:rPr>
                          </m:ctrlPr>
                        </m:sSubPr>
                        <m:e>
                          <m:r>
                            <a:rPr lang="en-US" altLang="zh-CN" i="1" kern="0" dirty="0">
                              <a:latin typeface="Cambria Math" panose="02040503050406030204" pitchFamily="18" charset="0"/>
                              <a:ea typeface="Cambria Math" panose="02040503050406030204" pitchFamily="18" charset="0"/>
                            </a:rPr>
                            <m:t>𝑥</m:t>
                          </m:r>
                        </m:e>
                        <m:sub>
                          <m:r>
                            <a:rPr lang="en-US" altLang="zh-CN" i="1" kern="0" dirty="0">
                              <a:latin typeface="Cambria Math" panose="02040503050406030204" pitchFamily="18" charset="0"/>
                              <a:ea typeface="Cambria Math" panose="02040503050406030204" pitchFamily="18" charset="0"/>
                            </a:rPr>
                            <m:t>2</m:t>
                          </m:r>
                        </m:sub>
                      </m:sSub>
                      <m:r>
                        <a:rPr lang="en-US" altLang="zh-CN" i="1" kern="0" dirty="0">
                          <a:latin typeface="Cambria Math" panose="02040503050406030204" pitchFamily="18" charset="0"/>
                          <a:ea typeface="Cambria Math" panose="02040503050406030204" pitchFamily="18" charset="0"/>
                        </a:rPr>
                        <m:t>∈</m:t>
                      </m:r>
                      <m:r>
                        <a:rPr lang="en-US" altLang="zh-CN" i="1" kern="0" dirty="0">
                          <a:latin typeface="Cambria Math" panose="02040503050406030204" pitchFamily="18" charset="0"/>
                          <a:ea typeface="Cambria Math" panose="02040503050406030204" pitchFamily="18" charset="0"/>
                        </a:rPr>
                        <m:t>𝐼</m:t>
                      </m:r>
                      <m:r>
                        <a:rPr lang="en-US" altLang="zh-CN" i="1" kern="0" dirty="0">
                          <a:latin typeface="Cambria Math" panose="02040503050406030204" pitchFamily="18" charset="0"/>
                          <a:ea typeface="Cambria Math" panose="02040503050406030204" pitchFamily="18" charset="0"/>
                        </a:rPr>
                        <m:t>,</m:t>
                      </m:r>
                    </m:oMath>
                  </a14:m>
                  <a:r>
                    <a:rPr lang="zh-CN" altLang="en-US" kern="0" dirty="0">
                      <a:latin typeface="方正北魏楷书简体" panose="03000509000000000000" pitchFamily="65" charset="-122"/>
                      <a:ea typeface="方正北魏楷书简体" panose="03000509000000000000" pitchFamily="65" charset="-122"/>
                    </a:rPr>
                    <a:t>恒有</a:t>
                  </a:r>
                  <a14:m>
                    <m:oMath xmlns:m="http://schemas.openxmlformats.org/officeDocument/2006/math">
                      <m:r>
                        <a:rPr lang="en-US" altLang="zh-CN" i="1" kern="0" dirty="0">
                          <a:latin typeface="Cambria Math" panose="02040503050406030204" pitchFamily="18" charset="0"/>
                          <a:ea typeface="Cambria Math" panose="02040503050406030204" pitchFamily="18" charset="0"/>
                        </a:rPr>
                        <m:t>𝑓</m:t>
                      </m:r>
                      <m:d>
                        <m:dPr>
                          <m:ctrlPr>
                            <a:rPr lang="en-US" altLang="zh-CN" i="1" kern="0" dirty="0">
                              <a:latin typeface="Cambria Math" panose="02040503050406030204" pitchFamily="18" charset="0"/>
                              <a:ea typeface="Cambria Math" panose="02040503050406030204" pitchFamily="18" charset="0"/>
                            </a:rPr>
                          </m:ctrlPr>
                        </m:dPr>
                        <m:e>
                          <m:sSub>
                            <m:sSubPr>
                              <m:ctrlPr>
                                <a:rPr lang="en-US" altLang="zh-CN" i="1" kern="0" dirty="0">
                                  <a:latin typeface="Cambria Math" panose="02040503050406030204" pitchFamily="18" charset="0"/>
                                  <a:ea typeface="Cambria Math" panose="02040503050406030204" pitchFamily="18" charset="0"/>
                                </a:rPr>
                              </m:ctrlPr>
                            </m:sSubPr>
                            <m:e>
                              <m:r>
                                <a:rPr lang="en-US" altLang="zh-CN" i="1" kern="0" dirty="0">
                                  <a:latin typeface="Cambria Math" panose="02040503050406030204" pitchFamily="18" charset="0"/>
                                  <a:ea typeface="Cambria Math" panose="02040503050406030204" pitchFamily="18" charset="0"/>
                                </a:rPr>
                                <m:t>𝑥</m:t>
                              </m:r>
                            </m:e>
                            <m:sub>
                              <m:r>
                                <a:rPr lang="en-US" altLang="zh-CN" i="1" kern="0" dirty="0">
                                  <a:latin typeface="Cambria Math" panose="02040503050406030204" pitchFamily="18" charset="0"/>
                                  <a:ea typeface="Cambria Math" panose="02040503050406030204" pitchFamily="18" charset="0"/>
                                </a:rPr>
                                <m:t>1</m:t>
                              </m:r>
                            </m:sub>
                          </m:sSub>
                        </m:e>
                      </m:d>
                      <m:r>
                        <a:rPr lang="en-US" altLang="zh-CN" b="0" i="1" kern="0" dirty="0" smtClean="0">
                          <a:latin typeface="Cambria Math" panose="02040503050406030204" pitchFamily="18" charset="0"/>
                          <a:ea typeface="Cambria Math" panose="02040503050406030204" pitchFamily="18" charset="0"/>
                        </a:rPr>
                        <m:t>&gt;</m:t>
                      </m:r>
                      <m:r>
                        <a:rPr lang="en-US" altLang="zh-CN" i="1" kern="0" dirty="0">
                          <a:latin typeface="Cambria Math" panose="02040503050406030204" pitchFamily="18" charset="0"/>
                          <a:ea typeface="Cambria Math" panose="02040503050406030204" pitchFamily="18" charset="0"/>
                        </a:rPr>
                        <m:t>𝑓</m:t>
                      </m:r>
                      <m:d>
                        <m:dPr>
                          <m:ctrlPr>
                            <a:rPr lang="en-US" altLang="zh-CN" i="1" kern="0" dirty="0">
                              <a:latin typeface="Cambria Math" panose="02040503050406030204" pitchFamily="18" charset="0"/>
                              <a:ea typeface="Cambria Math" panose="02040503050406030204" pitchFamily="18" charset="0"/>
                            </a:rPr>
                          </m:ctrlPr>
                        </m:dPr>
                        <m:e>
                          <m:sSub>
                            <m:sSubPr>
                              <m:ctrlPr>
                                <a:rPr lang="en-US" altLang="zh-CN" i="1" kern="0" dirty="0">
                                  <a:latin typeface="Cambria Math" panose="02040503050406030204" pitchFamily="18" charset="0"/>
                                  <a:ea typeface="Cambria Math" panose="02040503050406030204" pitchFamily="18" charset="0"/>
                                </a:rPr>
                              </m:ctrlPr>
                            </m:sSubPr>
                            <m:e>
                              <m:r>
                                <a:rPr lang="en-US" altLang="zh-CN" i="1" kern="0" dirty="0">
                                  <a:latin typeface="Cambria Math" panose="02040503050406030204" pitchFamily="18" charset="0"/>
                                  <a:ea typeface="Cambria Math" panose="02040503050406030204" pitchFamily="18" charset="0"/>
                                </a:rPr>
                                <m:t>𝑥</m:t>
                              </m:r>
                            </m:e>
                            <m:sub>
                              <m:r>
                                <a:rPr lang="en-US" altLang="zh-CN" i="1" kern="0" dirty="0">
                                  <a:latin typeface="Cambria Math" panose="02040503050406030204" pitchFamily="18" charset="0"/>
                                  <a:ea typeface="Cambria Math" panose="02040503050406030204" pitchFamily="18" charset="0"/>
                                </a:rPr>
                                <m:t>2</m:t>
                              </m:r>
                            </m:sub>
                          </m:sSub>
                        </m:e>
                      </m:d>
                      <m:r>
                        <a:rPr lang="en-US" altLang="zh-CN" i="1" kern="0" dirty="0">
                          <a:latin typeface="Cambria Math" panose="02040503050406030204" pitchFamily="18" charset="0"/>
                          <a:ea typeface="Cambria Math" panose="02040503050406030204" pitchFamily="18" charset="0"/>
                        </a:rPr>
                        <m:t>,</m:t>
                      </m:r>
                    </m:oMath>
                  </a14:m>
                  <a:r>
                    <a:rPr lang="zh-CN" altLang="en-US" kern="0" dirty="0">
                      <a:latin typeface="方正北魏楷书简体" panose="03000509000000000000" pitchFamily="65" charset="-122"/>
                      <a:ea typeface="方正北魏楷书简体" panose="03000509000000000000" pitchFamily="65" charset="-122"/>
                    </a:rPr>
                    <a:t>则称</a:t>
                  </a:r>
                  <a14:m>
                    <m:oMath xmlns:m="http://schemas.openxmlformats.org/officeDocument/2006/math">
                      <m:r>
                        <a:rPr lang="en-US" altLang="zh-CN" i="1" kern="0" dirty="0">
                          <a:latin typeface="Cambria Math" panose="02040503050406030204" pitchFamily="18" charset="0"/>
                          <a:ea typeface="Cambria Math" panose="02040503050406030204" pitchFamily="18" charset="0"/>
                        </a:rPr>
                        <m:t>𝑓</m:t>
                      </m:r>
                      <m:d>
                        <m:dPr>
                          <m:ctrlPr>
                            <a:rPr lang="en-US" altLang="zh-CN" i="1" kern="0" dirty="0">
                              <a:latin typeface="Cambria Math" panose="02040503050406030204" pitchFamily="18" charset="0"/>
                              <a:ea typeface="Cambria Math" panose="02040503050406030204" pitchFamily="18" charset="0"/>
                            </a:rPr>
                          </m:ctrlPr>
                        </m:dPr>
                        <m:e>
                          <m:r>
                            <a:rPr lang="en-US" altLang="zh-CN" i="1" kern="0" dirty="0">
                              <a:latin typeface="Cambria Math" panose="02040503050406030204" pitchFamily="18" charset="0"/>
                              <a:ea typeface="Cambria Math" panose="02040503050406030204" pitchFamily="18" charset="0"/>
                            </a:rPr>
                            <m:t>𝑥</m:t>
                          </m:r>
                        </m:e>
                      </m:d>
                    </m:oMath>
                  </a14:m>
                  <a:r>
                    <a:rPr lang="zh-CN" altLang="en-US" kern="0" dirty="0">
                      <a:latin typeface="方正北魏楷书简体" panose="03000509000000000000" pitchFamily="65" charset="-122"/>
                      <a:ea typeface="方正北魏楷书简体" panose="03000509000000000000" pitchFamily="65" charset="-122"/>
                    </a:rPr>
                    <a:t>在</a:t>
                  </a:r>
                  <a14:m>
                    <m:oMath xmlns:m="http://schemas.openxmlformats.org/officeDocument/2006/math">
                      <m:r>
                        <a:rPr lang="en-US" altLang="zh-CN" i="1" kern="0" dirty="0">
                          <a:latin typeface="Cambria Math" panose="02040503050406030204" pitchFamily="18" charset="0"/>
                          <a:ea typeface="Cambria Math" panose="02040503050406030204" pitchFamily="18" charset="0"/>
                        </a:rPr>
                        <m:t>𝐼</m:t>
                      </m:r>
                    </m:oMath>
                  </a14:m>
                  <a:r>
                    <a:rPr lang="zh-CN" altLang="en-US" kern="0" dirty="0">
                      <a:latin typeface="方正北魏楷书简体" panose="03000509000000000000" pitchFamily="65" charset="-122"/>
                      <a:ea typeface="方正北魏楷书简体" panose="03000509000000000000" pitchFamily="65" charset="-122"/>
                    </a:rPr>
                    <a:t>上</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单调减少 </a:t>
                  </a:r>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decreasing</a:t>
                  </a:r>
                  <a:endPar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40" name="矩形 39"/>
                <p:cNvSpPr>
                  <a:spLocks noRot="1" noChangeAspect="1" noMove="1" noResize="1" noEditPoints="1" noAdjustHandles="1" noChangeArrowheads="1" noChangeShapeType="1" noTextEdit="1"/>
                </p:cNvSpPr>
                <p:nvPr/>
              </p:nvSpPr>
              <p:spPr>
                <a:xfrm>
                  <a:off x="2978866" y="2183514"/>
                  <a:ext cx="8733758" cy="369332"/>
                </a:xfrm>
                <a:prstGeom prst="rect">
                  <a:avLst/>
                </a:prstGeom>
                <a:blipFill rotWithShape="1">
                  <a:blip r:embed="rId3"/>
                </a:blipFill>
              </p:spPr>
              <p:txBody>
                <a:bodyPr/>
                <a:lstStyle/>
                <a:p>
                  <a:r>
                    <a:rPr lang="zh-CN" altLang="en-US">
                      <a:noFill/>
                    </a:rPr>
                    <a:t> </a:t>
                  </a:r>
                </a:p>
              </p:txBody>
            </p:sp>
          </mc:Fallback>
        </mc:AlternateContent>
      </p:grpSp>
      <p:grpSp>
        <p:nvGrpSpPr>
          <p:cNvPr id="42" name="组合 41"/>
          <p:cNvGrpSpPr/>
          <p:nvPr/>
        </p:nvGrpSpPr>
        <p:grpSpPr>
          <a:xfrm>
            <a:off x="798510" y="2733397"/>
            <a:ext cx="9617969" cy="949489"/>
            <a:chOff x="798510" y="2733397"/>
            <a:chExt cx="9617969" cy="949489"/>
          </a:xfrm>
        </p:grpSpPr>
        <p:grpSp>
          <p:nvGrpSpPr>
            <p:cNvPr id="32" name="组合 31"/>
            <p:cNvGrpSpPr/>
            <p:nvPr/>
          </p:nvGrpSpPr>
          <p:grpSpPr>
            <a:xfrm>
              <a:off x="798510" y="2733397"/>
              <a:ext cx="9185922" cy="679707"/>
              <a:chOff x="788486" y="2696295"/>
              <a:chExt cx="9185922" cy="679707"/>
            </a:xfrm>
          </p:grpSpPr>
          <p:sp>
            <p:nvSpPr>
              <p:cNvPr id="34" name="Rectangle 11"/>
              <p:cNvSpPr>
                <a:spLocks noChangeArrowheads="1"/>
              </p:cNvSpPr>
              <p:nvPr/>
            </p:nvSpPr>
            <p:spPr bwMode="auto">
              <a:xfrm>
                <a:off x="788486" y="2862982"/>
                <a:ext cx="2139958" cy="473075"/>
              </a:xfrm>
              <a:prstGeom prst="rect">
                <a:avLst/>
              </a:prstGeom>
              <a:solidFill>
                <a:srgbClr val="1C2B3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5" name="Rectangle 13"/>
              <p:cNvSpPr>
                <a:spLocks noChangeArrowheads="1"/>
              </p:cNvSpPr>
              <p:nvPr/>
            </p:nvSpPr>
            <p:spPr bwMode="auto">
              <a:xfrm>
                <a:off x="2466515" y="2696295"/>
                <a:ext cx="7291869" cy="473075"/>
              </a:xfrm>
              <a:prstGeom prst="rect">
                <a:avLst/>
              </a:prstGeom>
              <a:solidFill>
                <a:srgbClr val="273B4D"/>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6" name="Freeform 15"/>
              <p:cNvSpPr/>
              <p:nvPr/>
            </p:nvSpPr>
            <p:spPr bwMode="auto">
              <a:xfrm>
                <a:off x="2466515" y="3169370"/>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ysClr val="windowText" lastClr="000000">
                  <a:lumMod val="95000"/>
                  <a:lumOff val="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mc:AlternateContent xmlns:mc="http://schemas.openxmlformats.org/markup-compatibility/2006" xmlns:a14="http://schemas.microsoft.com/office/drawing/2010/main">
            <mc:Choice Requires="a14">
              <p:sp>
                <p:nvSpPr>
                  <p:cNvPr id="37" name="矩形 36"/>
                  <p:cNvSpPr/>
                  <p:nvPr/>
                </p:nvSpPr>
                <p:spPr>
                  <a:xfrm>
                    <a:off x="2486010" y="2758491"/>
                    <a:ext cx="7488398" cy="39158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kern="0" dirty="0">
                        <a:solidFill>
                          <a:prstClr val="white"/>
                        </a:solidFill>
                        <a:latin typeface="方正北魏楷书简体" panose="03000509000000000000" pitchFamily="65" charset="-122"/>
                        <a:ea typeface="方正北魏楷书简体" panose="03000509000000000000" pitchFamily="65" charset="-122"/>
                      </a:rPr>
                      <a:t>设函数定义域</a:t>
                    </a:r>
                    <a14:m>
                      <m:oMath xmlns:m="http://schemas.openxmlformats.org/officeDocument/2006/math">
                        <m:sSub>
                          <m:sSubPr>
                            <m:ctrlPr>
                              <a:rPr lang="en-US" altLang="zh-CN" b="0" i="1" kern="0" dirty="0" smtClean="0">
                                <a:solidFill>
                                  <a:prstClr val="white"/>
                                </a:solidFill>
                                <a:latin typeface="Cambria Math" panose="02040503050406030204" pitchFamily="18" charset="0"/>
                                <a:ea typeface="方正北魏楷书简体" panose="03000509000000000000" pitchFamily="65" charset="-122"/>
                              </a:rPr>
                            </m:ctrlPr>
                          </m:sSubPr>
                          <m:e>
                            <m:r>
                              <a:rPr lang="en-US" altLang="zh-CN" i="1" kern="0" dirty="0" smtClean="0">
                                <a:solidFill>
                                  <a:prstClr val="white"/>
                                </a:solidFill>
                                <a:latin typeface="Cambria Math" panose="02040503050406030204" pitchFamily="18" charset="0"/>
                                <a:ea typeface="方正北魏楷书简体" panose="03000509000000000000" pitchFamily="65" charset="-122"/>
                              </a:rPr>
                              <m:t>𝐷</m:t>
                            </m:r>
                          </m:e>
                          <m:sub>
                            <m:r>
                              <a:rPr lang="en-US" altLang="zh-CN" i="1" kern="0" dirty="0" smtClean="0">
                                <a:solidFill>
                                  <a:prstClr val="white"/>
                                </a:solidFill>
                                <a:latin typeface="Cambria Math" panose="02040503050406030204" pitchFamily="18" charset="0"/>
                                <a:ea typeface="方正北魏楷书简体" panose="03000509000000000000" pitchFamily="65" charset="-122"/>
                              </a:rPr>
                              <m:t>𝑓</m:t>
                            </m:r>
                          </m:sub>
                        </m:sSub>
                      </m:oMath>
                    </a14:m>
                    <a:r>
                      <a:rPr lang="zh-CN" altLang="en-US" kern="0" dirty="0">
                        <a:solidFill>
                          <a:prstClr val="white"/>
                        </a:solidFill>
                        <a:latin typeface="方正北魏楷书简体" panose="03000509000000000000" pitchFamily="65" charset="-122"/>
                        <a:ea typeface="方正北魏楷书简体" panose="03000509000000000000" pitchFamily="65" charset="-122"/>
                      </a:rPr>
                      <a:t>关于原点对称</a:t>
                    </a:r>
                    <a:r>
                      <a:rPr lang="en-US" altLang="zh-CN" kern="0" dirty="0">
                        <a:solidFill>
                          <a:prstClr val="white"/>
                        </a:solidFill>
                        <a:latin typeface="方正北魏楷书简体" panose="03000509000000000000" pitchFamily="65" charset="-122"/>
                        <a:ea typeface="方正北魏楷书简体" panose="03000509000000000000" pitchFamily="65" charset="-122"/>
                      </a:rPr>
                      <a:t>,</a:t>
                    </a:r>
                    <a:r>
                      <a:rPr lang="zh-CN" altLang="en-US" kern="0" dirty="0">
                        <a:solidFill>
                          <a:prstClr val="white"/>
                        </a:solidFill>
                        <a:latin typeface="方正北魏楷书简体" panose="03000509000000000000" pitchFamily="65" charset="-122"/>
                        <a:ea typeface="方正北魏楷书简体" panose="03000509000000000000" pitchFamily="65" charset="-122"/>
                      </a:rPr>
                      <a:t>若</a:t>
                    </a:r>
                    <a14:m>
                      <m:oMath xmlns:m="http://schemas.openxmlformats.org/officeDocument/2006/math">
                        <m:r>
                          <a:rPr lang="en-US" altLang="zh-CN" i="1" kern="0" dirty="0" smtClean="0">
                            <a:solidFill>
                              <a:prstClr val="white"/>
                            </a:solidFill>
                            <a:latin typeface="Cambria Math" panose="02040503050406030204" pitchFamily="18" charset="0"/>
                            <a:ea typeface="方正北魏楷书简体" panose="03000509000000000000" pitchFamily="65" charset="-122"/>
                          </a:rPr>
                          <m:t>𝑓</m:t>
                        </m:r>
                        <m:r>
                          <a:rPr lang="en-US" altLang="zh-CN" i="1" kern="0" dirty="0" smtClean="0">
                            <a:solidFill>
                              <a:prstClr val="white"/>
                            </a:solidFill>
                            <a:latin typeface="Cambria Math" panose="02040503050406030204" pitchFamily="18" charset="0"/>
                            <a:ea typeface="方正北魏楷书简体" panose="03000509000000000000" pitchFamily="65" charset="-122"/>
                          </a:rPr>
                          <m:t>(−</m:t>
                        </m:r>
                        <m:r>
                          <a:rPr lang="en-US" altLang="zh-CN" i="1" kern="0" dirty="0" smtClean="0">
                            <a:solidFill>
                              <a:prstClr val="white"/>
                            </a:solidFill>
                            <a:latin typeface="Cambria Math" panose="02040503050406030204" pitchFamily="18" charset="0"/>
                            <a:ea typeface="方正北魏楷书简体" panose="03000509000000000000" pitchFamily="65" charset="-122"/>
                          </a:rPr>
                          <m:t>𝑥</m:t>
                        </m:r>
                        <m:r>
                          <a:rPr lang="en-US" altLang="zh-CN" i="1" kern="0" dirty="0" smtClean="0">
                            <a:solidFill>
                              <a:prstClr val="white"/>
                            </a:solidFill>
                            <a:latin typeface="Cambria Math" panose="02040503050406030204" pitchFamily="18" charset="0"/>
                            <a:ea typeface="方正北魏楷书简体" panose="03000509000000000000" pitchFamily="65" charset="-122"/>
                          </a:rPr>
                          <m:t>)=</m:t>
                        </m:r>
                        <m:r>
                          <a:rPr lang="en-US" altLang="zh-CN" i="1" kern="0" dirty="0" smtClean="0">
                            <a:solidFill>
                              <a:prstClr val="white"/>
                            </a:solidFill>
                            <a:latin typeface="Cambria Math" panose="02040503050406030204" pitchFamily="18" charset="0"/>
                            <a:ea typeface="方正北魏楷书简体" panose="03000509000000000000" pitchFamily="65" charset="-122"/>
                          </a:rPr>
                          <m:t>𝑓</m:t>
                        </m:r>
                        <m:r>
                          <a:rPr lang="en-US" altLang="zh-CN" i="1" kern="0" dirty="0" smtClean="0">
                            <a:solidFill>
                              <a:prstClr val="white"/>
                            </a:solidFill>
                            <a:latin typeface="Cambria Math" panose="02040503050406030204" pitchFamily="18" charset="0"/>
                            <a:ea typeface="方正北魏楷书简体" panose="03000509000000000000" pitchFamily="65" charset="-122"/>
                          </a:rPr>
                          <m:t>(</m:t>
                        </m:r>
                        <m:r>
                          <a:rPr lang="en-US" altLang="zh-CN" i="1" kern="0" dirty="0" smtClean="0">
                            <a:solidFill>
                              <a:prstClr val="white"/>
                            </a:solidFill>
                            <a:latin typeface="Cambria Math" panose="02040503050406030204" pitchFamily="18" charset="0"/>
                            <a:ea typeface="方正北魏楷书简体" panose="03000509000000000000" pitchFamily="65" charset="-122"/>
                          </a:rPr>
                          <m:t>𝑥</m:t>
                        </m:r>
                        <m:r>
                          <a:rPr lang="en-US" altLang="zh-CN" i="1" kern="0" dirty="0" smtClean="0">
                            <a:solidFill>
                              <a:prstClr val="white"/>
                            </a:solidFill>
                            <a:latin typeface="Cambria Math" panose="02040503050406030204" pitchFamily="18" charset="0"/>
                            <a:ea typeface="方正北魏楷书简体" panose="03000509000000000000" pitchFamily="65" charset="-122"/>
                          </a:rPr>
                          <m:t>)</m:t>
                        </m:r>
                      </m:oMath>
                    </a14:m>
                    <a:r>
                      <a:rPr lang="en-US" altLang="zh-CN" kern="0" dirty="0">
                        <a:solidFill>
                          <a:prstClr val="white"/>
                        </a:solidFill>
                        <a:latin typeface="方正北魏楷书简体" panose="03000509000000000000" pitchFamily="65" charset="-122"/>
                        <a:ea typeface="方正北魏楷书简体" panose="03000509000000000000" pitchFamily="65" charset="-122"/>
                      </a:rPr>
                      <a:t>,</a:t>
                    </a:r>
                    <a:r>
                      <a:rPr lang="zh-CN" altLang="en-US" kern="0" dirty="0">
                        <a:solidFill>
                          <a:prstClr val="white"/>
                        </a:solidFill>
                        <a:latin typeface="方正北魏楷书简体" panose="03000509000000000000" pitchFamily="65" charset="-122"/>
                        <a:ea typeface="方正北魏楷书简体" panose="03000509000000000000" pitchFamily="65" charset="-122"/>
                      </a:rPr>
                      <a:t>则称函数为偶函数 </a:t>
                    </a:r>
                    <a:r>
                      <a:rPr lang="en-US" altLang="zh-CN" kern="0" dirty="0">
                        <a:solidFill>
                          <a:prstClr val="white"/>
                        </a:solidFill>
                        <a:latin typeface="方正北魏楷书简体" panose="03000509000000000000" pitchFamily="65" charset="-122"/>
                        <a:ea typeface="方正北魏楷书简体" panose="03000509000000000000" pitchFamily="65" charset="-122"/>
                      </a:rPr>
                      <a:t>even</a:t>
                    </a:r>
                    <a:endParaRPr kumimoji="0" lang="zh-CN" altLang="en-US" b="0" i="0" u="none" strike="noStrike" kern="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endParaRPr>
                  </a:p>
                </p:txBody>
              </p:sp>
            </mc:Choice>
            <mc:Fallback xmlns="">
              <p:sp>
                <p:nvSpPr>
                  <p:cNvPr id="37" name="矩形 36"/>
                  <p:cNvSpPr>
                    <a:spLocks noRot="1" noChangeAspect="1" noMove="1" noResize="1" noEditPoints="1" noAdjustHandles="1" noChangeArrowheads="1" noChangeShapeType="1" noTextEdit="1"/>
                  </p:cNvSpPr>
                  <p:nvPr/>
                </p:nvSpPr>
                <p:spPr>
                  <a:xfrm>
                    <a:off x="2486010" y="2758491"/>
                    <a:ext cx="7488398" cy="391582"/>
                  </a:xfrm>
                  <a:prstGeom prst="rect">
                    <a:avLst/>
                  </a:prstGeom>
                  <a:blipFill rotWithShape="1">
                    <a:blip r:embed="rId4"/>
                  </a:blipFill>
                </p:spPr>
                <p:txBody>
                  <a:bodyPr/>
                  <a:lstStyle/>
                  <a:p>
                    <a:r>
                      <a:rPr lang="zh-CN" altLang="en-US">
                        <a:noFill/>
                      </a:rPr>
                      <a:t> </a:t>
                    </a:r>
                  </a:p>
                </p:txBody>
              </p:sp>
            </mc:Fallback>
          </mc:AlternateContent>
          <p:sp>
            <p:nvSpPr>
              <p:cNvPr id="38" name="TextBox 28"/>
              <p:cNvSpPr txBox="1"/>
              <p:nvPr/>
            </p:nvSpPr>
            <p:spPr>
              <a:xfrm>
                <a:off x="798155" y="2852782"/>
                <a:ext cx="1647512"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rPr>
                  <a:t>奇偶性</a:t>
                </a:r>
              </a:p>
            </p:txBody>
          </p:sp>
        </p:grpSp>
        <mc:AlternateContent xmlns:mc="http://schemas.openxmlformats.org/markup-compatibility/2006" xmlns:a14="http://schemas.microsoft.com/office/drawing/2010/main">
          <mc:Choice Requires="a14">
            <p:sp>
              <p:nvSpPr>
                <p:cNvPr id="41" name="矩形 40"/>
                <p:cNvSpPr/>
                <p:nvPr/>
              </p:nvSpPr>
              <p:spPr>
                <a:xfrm>
                  <a:off x="2939108" y="3291304"/>
                  <a:ext cx="7477371" cy="39158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kern="0" dirty="0">
                      <a:solidFill>
                        <a:schemeClr val="tx1"/>
                      </a:solidFill>
                      <a:latin typeface="方正北魏楷书简体" panose="03000509000000000000" pitchFamily="65" charset="-122"/>
                      <a:ea typeface="方正北魏楷书简体" panose="03000509000000000000" pitchFamily="65" charset="-122"/>
                    </a:rPr>
                    <a:t>设函数定义域</a:t>
                  </a:r>
                  <a14:m>
                    <m:oMath xmlns:m="http://schemas.openxmlformats.org/officeDocument/2006/math">
                      <m:sSub>
                        <m:sSubPr>
                          <m:ctrlPr>
                            <a:rPr lang="en-US" altLang="zh-CN" b="0" i="1" kern="0" dirty="0" smtClean="0">
                              <a:solidFill>
                                <a:schemeClr val="tx1"/>
                              </a:solidFill>
                              <a:latin typeface="Cambria Math" panose="02040503050406030204" pitchFamily="18" charset="0"/>
                              <a:ea typeface="方正北魏楷书简体" panose="03000509000000000000" pitchFamily="65" charset="-122"/>
                            </a:rPr>
                          </m:ctrlPr>
                        </m:sSubPr>
                        <m:e>
                          <m:r>
                            <a:rPr lang="en-US" altLang="zh-CN" i="1" kern="0" dirty="0" smtClean="0">
                              <a:solidFill>
                                <a:schemeClr val="tx1"/>
                              </a:solidFill>
                              <a:latin typeface="Cambria Math" panose="02040503050406030204" pitchFamily="18" charset="0"/>
                              <a:ea typeface="方正北魏楷书简体" panose="03000509000000000000" pitchFamily="65" charset="-122"/>
                            </a:rPr>
                            <m:t>𝐷</m:t>
                          </m:r>
                        </m:e>
                        <m:sub>
                          <m:r>
                            <a:rPr lang="en-US" altLang="zh-CN" i="1" kern="0" dirty="0" smtClean="0">
                              <a:solidFill>
                                <a:schemeClr val="tx1"/>
                              </a:solidFill>
                              <a:latin typeface="Cambria Math" panose="02040503050406030204" pitchFamily="18" charset="0"/>
                              <a:ea typeface="方正北魏楷书简体" panose="03000509000000000000" pitchFamily="65" charset="-122"/>
                            </a:rPr>
                            <m:t>𝑓</m:t>
                          </m:r>
                        </m:sub>
                      </m:sSub>
                    </m:oMath>
                  </a14:m>
                  <a:r>
                    <a:rPr lang="zh-CN" altLang="en-US" kern="0" dirty="0">
                      <a:solidFill>
                        <a:schemeClr val="tx1"/>
                      </a:solidFill>
                      <a:latin typeface="方正北魏楷书简体" panose="03000509000000000000" pitchFamily="65" charset="-122"/>
                      <a:ea typeface="方正北魏楷书简体" panose="03000509000000000000" pitchFamily="65" charset="-122"/>
                    </a:rPr>
                    <a:t>关于原点对称</a:t>
                  </a:r>
                  <a:r>
                    <a:rPr lang="en-US" altLang="zh-CN" kern="0" dirty="0">
                      <a:solidFill>
                        <a:schemeClr val="tx1"/>
                      </a:solidFill>
                      <a:latin typeface="方正北魏楷书简体" panose="03000509000000000000" pitchFamily="65" charset="-122"/>
                      <a:ea typeface="方正北魏楷书简体" panose="03000509000000000000" pitchFamily="65" charset="-122"/>
                    </a:rPr>
                    <a:t>,</a:t>
                  </a:r>
                  <a:r>
                    <a:rPr lang="zh-CN" altLang="en-US" kern="0" dirty="0">
                      <a:solidFill>
                        <a:schemeClr val="tx1"/>
                      </a:solidFill>
                      <a:latin typeface="方正北魏楷书简体" panose="03000509000000000000" pitchFamily="65" charset="-122"/>
                      <a:ea typeface="方正北魏楷书简体" panose="03000509000000000000" pitchFamily="65" charset="-122"/>
                    </a:rPr>
                    <a:t>若</a:t>
                  </a:r>
                  <a14:m>
                    <m:oMath xmlns:m="http://schemas.openxmlformats.org/officeDocument/2006/math">
                      <m:r>
                        <a:rPr lang="en-US" altLang="zh-CN" i="1" kern="0" dirty="0" smtClean="0">
                          <a:solidFill>
                            <a:schemeClr val="tx1"/>
                          </a:solidFill>
                          <a:latin typeface="Cambria Math" panose="02040503050406030204" pitchFamily="18" charset="0"/>
                          <a:ea typeface="方正北魏楷书简体" panose="03000509000000000000" pitchFamily="65" charset="-122"/>
                        </a:rPr>
                        <m:t>𝑓</m:t>
                      </m:r>
                      <m:d>
                        <m:dPr>
                          <m:ctrlPr>
                            <a:rPr lang="en-US" altLang="zh-CN" i="1" kern="0" dirty="0" smtClean="0">
                              <a:solidFill>
                                <a:schemeClr val="tx1"/>
                              </a:solidFill>
                              <a:latin typeface="Cambria Math" panose="02040503050406030204" pitchFamily="18" charset="0"/>
                              <a:ea typeface="方正北魏楷书简体" panose="03000509000000000000" pitchFamily="65" charset="-122"/>
                            </a:rPr>
                          </m:ctrlPr>
                        </m:dPr>
                        <m:e>
                          <m:r>
                            <a:rPr lang="en-US" altLang="zh-CN" i="1" kern="0" dirty="0" smtClean="0">
                              <a:solidFill>
                                <a:schemeClr val="tx1"/>
                              </a:solidFill>
                              <a:latin typeface="Cambria Math" panose="02040503050406030204" pitchFamily="18" charset="0"/>
                              <a:ea typeface="方正北魏楷书简体" panose="03000509000000000000" pitchFamily="65" charset="-122"/>
                            </a:rPr>
                            <m:t>−</m:t>
                          </m:r>
                          <m:r>
                            <a:rPr lang="en-US" altLang="zh-CN" i="1" kern="0" dirty="0" smtClean="0">
                              <a:solidFill>
                                <a:schemeClr val="tx1"/>
                              </a:solidFill>
                              <a:latin typeface="Cambria Math" panose="02040503050406030204" pitchFamily="18" charset="0"/>
                              <a:ea typeface="方正北魏楷书简体" panose="03000509000000000000" pitchFamily="65" charset="-122"/>
                            </a:rPr>
                            <m:t>𝑥</m:t>
                          </m:r>
                        </m:e>
                      </m:d>
                      <m:r>
                        <a:rPr lang="en-US" altLang="zh-CN" i="1" kern="0" dirty="0" smtClean="0">
                          <a:solidFill>
                            <a:schemeClr val="tx1"/>
                          </a:solidFill>
                          <a:latin typeface="Cambria Math" panose="02040503050406030204" pitchFamily="18" charset="0"/>
                          <a:ea typeface="方正北魏楷书简体" panose="03000509000000000000" pitchFamily="65" charset="-122"/>
                        </a:rPr>
                        <m:t>=</m:t>
                      </m:r>
                      <m:r>
                        <a:rPr lang="en-US" altLang="zh-CN" b="0" i="1" kern="0" dirty="0" smtClean="0">
                          <a:solidFill>
                            <a:schemeClr val="tx1"/>
                          </a:solidFill>
                          <a:latin typeface="Cambria Math" panose="02040503050406030204" pitchFamily="18" charset="0"/>
                          <a:ea typeface="方正北魏楷书简体" panose="03000509000000000000" pitchFamily="65" charset="-122"/>
                        </a:rPr>
                        <m:t>−</m:t>
                      </m:r>
                      <m:r>
                        <a:rPr lang="en-US" altLang="zh-CN" i="1" kern="0" dirty="0" smtClean="0">
                          <a:solidFill>
                            <a:schemeClr val="tx1"/>
                          </a:solidFill>
                          <a:latin typeface="Cambria Math" panose="02040503050406030204" pitchFamily="18" charset="0"/>
                          <a:ea typeface="方正北魏楷书简体" panose="03000509000000000000" pitchFamily="65" charset="-122"/>
                        </a:rPr>
                        <m:t>𝑓</m:t>
                      </m:r>
                      <m:r>
                        <a:rPr lang="en-US" altLang="zh-CN" i="1" kern="0" dirty="0" smtClean="0">
                          <a:solidFill>
                            <a:schemeClr val="tx1"/>
                          </a:solidFill>
                          <a:latin typeface="Cambria Math" panose="02040503050406030204" pitchFamily="18" charset="0"/>
                          <a:ea typeface="方正北魏楷书简体" panose="03000509000000000000" pitchFamily="65" charset="-122"/>
                        </a:rPr>
                        <m:t>(</m:t>
                      </m:r>
                      <m:r>
                        <a:rPr lang="en-US" altLang="zh-CN" i="1" kern="0" dirty="0" smtClean="0">
                          <a:solidFill>
                            <a:schemeClr val="tx1"/>
                          </a:solidFill>
                          <a:latin typeface="Cambria Math" panose="02040503050406030204" pitchFamily="18" charset="0"/>
                          <a:ea typeface="方正北魏楷书简体" panose="03000509000000000000" pitchFamily="65" charset="-122"/>
                        </a:rPr>
                        <m:t>𝑥</m:t>
                      </m:r>
                      <m:r>
                        <a:rPr lang="en-US" altLang="zh-CN" i="1" kern="0" dirty="0" smtClean="0">
                          <a:solidFill>
                            <a:schemeClr val="tx1"/>
                          </a:solidFill>
                          <a:latin typeface="Cambria Math" panose="02040503050406030204" pitchFamily="18" charset="0"/>
                          <a:ea typeface="方正北魏楷书简体" panose="03000509000000000000" pitchFamily="65" charset="-122"/>
                        </a:rPr>
                        <m:t>)</m:t>
                      </m:r>
                    </m:oMath>
                  </a14:m>
                  <a:r>
                    <a:rPr lang="en-US" altLang="zh-CN" kern="0" dirty="0">
                      <a:solidFill>
                        <a:schemeClr val="tx1"/>
                      </a:solidFill>
                      <a:latin typeface="方正北魏楷书简体" panose="03000509000000000000" pitchFamily="65" charset="-122"/>
                      <a:ea typeface="方正北魏楷书简体" panose="03000509000000000000" pitchFamily="65" charset="-122"/>
                    </a:rPr>
                    <a:t>,</a:t>
                  </a:r>
                  <a:r>
                    <a:rPr lang="zh-CN" altLang="en-US" kern="0" dirty="0">
                      <a:solidFill>
                        <a:schemeClr val="tx1"/>
                      </a:solidFill>
                      <a:latin typeface="方正北魏楷书简体" panose="03000509000000000000" pitchFamily="65" charset="-122"/>
                      <a:ea typeface="方正北魏楷书简体" panose="03000509000000000000" pitchFamily="65" charset="-122"/>
                    </a:rPr>
                    <a:t>则称函数为奇函数 </a:t>
                  </a:r>
                  <a:r>
                    <a:rPr lang="en-US" altLang="zh-CN" kern="0" dirty="0">
                      <a:solidFill>
                        <a:schemeClr val="tx1"/>
                      </a:solidFill>
                      <a:latin typeface="方正北魏楷书简体" panose="03000509000000000000" pitchFamily="65" charset="-122"/>
                      <a:ea typeface="方正北魏楷书简体" panose="03000509000000000000" pitchFamily="65" charset="-122"/>
                    </a:rPr>
                    <a:t>odd</a:t>
                  </a:r>
                  <a:endParaRPr kumimoji="0" lang="zh-CN" altLang="en-US" b="0" i="0" u="none" strike="noStrike" kern="0" cap="none" spc="0" normalizeH="0" baseline="0" noProof="0" dirty="0">
                    <a:ln>
                      <a:noFill/>
                    </a:ln>
                    <a:solidFill>
                      <a:schemeClr val="tx1"/>
                    </a:solidFill>
                    <a:effectLst/>
                    <a:uLnTx/>
                    <a:uFillTx/>
                    <a:latin typeface="方正北魏楷书简体" panose="03000509000000000000" pitchFamily="65" charset="-122"/>
                    <a:ea typeface="方正北魏楷书简体" panose="03000509000000000000" pitchFamily="65" charset="-122"/>
                  </a:endParaRPr>
                </a:p>
              </p:txBody>
            </p:sp>
          </mc:Choice>
          <mc:Fallback xmlns="">
            <p:sp>
              <p:nvSpPr>
                <p:cNvPr id="41" name="矩形 40"/>
                <p:cNvSpPr>
                  <a:spLocks noRot="1" noChangeAspect="1" noMove="1" noResize="1" noEditPoints="1" noAdjustHandles="1" noChangeArrowheads="1" noChangeShapeType="1" noTextEdit="1"/>
                </p:cNvSpPr>
                <p:nvPr/>
              </p:nvSpPr>
              <p:spPr>
                <a:xfrm>
                  <a:off x="2939108" y="3291304"/>
                  <a:ext cx="7477371" cy="391582"/>
                </a:xfrm>
                <a:prstGeom prst="rect">
                  <a:avLst/>
                </a:prstGeom>
                <a:blipFill rotWithShape="1">
                  <a:blip r:embed="rId5"/>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4" name="矩形 43"/>
              <p:cNvSpPr/>
              <p:nvPr/>
            </p:nvSpPr>
            <p:spPr>
              <a:xfrm>
                <a:off x="6316738" y="3925633"/>
                <a:ext cx="5773703" cy="2585323"/>
              </a:xfrm>
              <a:prstGeom prst="rect">
                <a:avLst/>
              </a:prstGeom>
            </p:spPr>
            <p:txBody>
              <a:bodyPr wrap="square">
                <a:spAutoFit/>
              </a:bodyPr>
              <a:lstStyle/>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b="1" kern="0" dirty="0">
                    <a:solidFill>
                      <a:srgbClr val="FF0000"/>
                    </a:solidFill>
                    <a:latin typeface="方正北魏楷书简体" panose="03000509000000000000" pitchFamily="65" charset="-122"/>
                    <a:ea typeface="方正北魏楷书简体" panose="03000509000000000000" pitchFamily="65" charset="-122"/>
                  </a:rPr>
                  <a:t>偶函数图像关于</a:t>
                </a:r>
                <a:r>
                  <a:rPr lang="en-US" altLang="zh-CN" b="1" kern="0" dirty="0">
                    <a:solidFill>
                      <a:srgbClr val="FF0000"/>
                    </a:solidFill>
                    <a:latin typeface="方正北魏楷书简体" panose="03000509000000000000" pitchFamily="65" charset="-122"/>
                    <a:ea typeface="方正北魏楷书简体" panose="03000509000000000000" pitchFamily="65" charset="-122"/>
                  </a:rPr>
                  <a:t>y</a:t>
                </a:r>
                <a:r>
                  <a:rPr lang="zh-CN" altLang="en-US" b="1" kern="0" dirty="0">
                    <a:solidFill>
                      <a:srgbClr val="FF0000"/>
                    </a:solidFill>
                    <a:latin typeface="方正北魏楷书简体" panose="03000509000000000000" pitchFamily="65" charset="-122"/>
                    <a:ea typeface="方正北魏楷书简体" panose="03000509000000000000" pitchFamily="65" charset="-122"/>
                  </a:rPr>
                  <a:t>轴对称，奇函数图像关于原点对称</a:t>
                </a:r>
                <a:endParaRPr lang="en-US" altLang="zh-CN" b="1" kern="0" dirty="0">
                  <a:solidFill>
                    <a:srgbClr val="FF0000"/>
                  </a:solidFill>
                  <a:latin typeface="方正北魏楷书简体" panose="03000509000000000000" pitchFamily="65" charset="-122"/>
                  <a:ea typeface="方正北魏楷书简体" panose="03000509000000000000" pitchFamily="65" charset="-122"/>
                </a:endParaRPr>
              </a:p>
              <a:p>
                <a:pPr marL="285750" lvl="0" indent="-285750">
                  <a:lnSpc>
                    <a:spcPct val="150000"/>
                  </a:lnSpc>
                  <a:buFont typeface="Wingdings" panose="05000000000000000000" pitchFamily="2" charset="2"/>
                  <a:buChar char="n"/>
                  <a:defRPr/>
                </a:pPr>
                <a:r>
                  <a:rPr kumimoji="0" lang="zh-CN" altLang="en-US" b="0" i="0" u="none" strike="noStrike" kern="0" cap="none" spc="0" normalizeH="0" baseline="0" noProof="0" dirty="0">
                    <a:ln>
                      <a:noFill/>
                    </a:ln>
                    <a:effectLst/>
                    <a:uLnTx/>
                    <a:uFillTx/>
                    <a:latin typeface="方正北魏楷书简体" panose="03000509000000000000" pitchFamily="65" charset="-122"/>
                    <a:ea typeface="方正北魏楷书简体" panose="03000509000000000000" pitchFamily="65" charset="-122"/>
                  </a:rPr>
                  <a:t>偶函数</a:t>
                </a:r>
                <a14:m>
                  <m:oMath xmlns:m="http://schemas.openxmlformats.org/officeDocument/2006/math">
                    <m:r>
                      <a:rPr lang="en-US" altLang="zh-CN" i="1" kern="0" dirty="0">
                        <a:latin typeface="Cambria Math" panose="02040503050406030204" pitchFamily="18" charset="0"/>
                        <a:ea typeface="方正北魏楷书简体" panose="03000509000000000000" pitchFamily="65" charset="-122"/>
                      </a:rPr>
                      <m:t>±</m:t>
                    </m:r>
                  </m:oMath>
                </a14:m>
                <a:r>
                  <a:rPr kumimoji="0" lang="zh-CN" altLang="en-US" b="0" i="0" u="none" strike="noStrike" kern="0" cap="none" spc="0" normalizeH="0" baseline="0" noProof="0" dirty="0">
                    <a:ln>
                      <a:noFill/>
                    </a:ln>
                    <a:effectLst/>
                    <a:uLnTx/>
                    <a:uFillTx/>
                    <a:latin typeface="方正北魏楷书简体" panose="03000509000000000000" pitchFamily="65" charset="-122"/>
                    <a:ea typeface="方正北魏楷书简体" panose="03000509000000000000" pitchFamily="65" charset="-122"/>
                  </a:rPr>
                  <a:t>偶函数</a:t>
                </a:r>
                <a:r>
                  <a:rPr kumimoji="0" lang="en-US" altLang="zh-CN" b="0" i="0" u="none" strike="noStrike" kern="0" cap="none" spc="0" normalizeH="0" baseline="0" noProof="0" dirty="0">
                    <a:ln>
                      <a:noFill/>
                    </a:ln>
                    <a:effectLst/>
                    <a:uLnTx/>
                    <a:uFillTx/>
                    <a:latin typeface="方正北魏楷书简体" panose="03000509000000000000" pitchFamily="65" charset="-122"/>
                    <a:ea typeface="方正北魏楷书简体" panose="03000509000000000000" pitchFamily="65" charset="-122"/>
                  </a:rPr>
                  <a:t>=</a:t>
                </a:r>
                <a:r>
                  <a:rPr kumimoji="0" lang="zh-CN" altLang="en-US" b="0" i="0" u="none" strike="noStrike" kern="0" cap="none" spc="0" normalizeH="0" baseline="0" noProof="0" dirty="0">
                    <a:ln>
                      <a:noFill/>
                    </a:ln>
                    <a:effectLst/>
                    <a:uLnTx/>
                    <a:uFillTx/>
                    <a:latin typeface="方正北魏楷书简体" panose="03000509000000000000" pitchFamily="65" charset="-122"/>
                    <a:ea typeface="方正北魏楷书简体" panose="03000509000000000000" pitchFamily="65" charset="-122"/>
                  </a:rPr>
                  <a:t>偶函数（加减乘除）</a:t>
                </a:r>
                <a:endParaRPr kumimoji="0" lang="en-US" altLang="zh-CN" b="0" i="0" u="none" strike="noStrike" kern="0" cap="none" spc="0" normalizeH="0" baseline="0" noProof="0" dirty="0">
                  <a:ln>
                    <a:noFill/>
                  </a:ln>
                  <a:effectLst/>
                  <a:uLnTx/>
                  <a:uFillTx/>
                  <a:latin typeface="方正北魏楷书简体" panose="03000509000000000000" pitchFamily="65" charset="-122"/>
                  <a:ea typeface="方正北魏楷书简体" panose="03000509000000000000" pitchFamily="65" charset="-122"/>
                </a:endParaRPr>
              </a:p>
              <a:p>
                <a:pPr marL="285750" lvl="0" indent="-285750">
                  <a:lnSpc>
                    <a:spcPct val="150000"/>
                  </a:lnSpc>
                  <a:buFont typeface="Wingdings" panose="05000000000000000000" pitchFamily="2" charset="2"/>
                  <a:buChar char="n"/>
                  <a:defRPr/>
                </a:pPr>
                <a:r>
                  <a:rPr lang="zh-CN" altLang="en-US" kern="0" dirty="0">
                    <a:solidFill>
                      <a:schemeClr val="tx1"/>
                    </a:solidFill>
                    <a:latin typeface="方正北魏楷书简体" panose="03000509000000000000" pitchFamily="65" charset="-122"/>
                    <a:ea typeface="方正北魏楷书简体" panose="03000509000000000000" pitchFamily="65" charset="-122"/>
                  </a:rPr>
                  <a:t>奇函数</a:t>
                </a:r>
                <a14:m>
                  <m:oMath xmlns:m="http://schemas.openxmlformats.org/officeDocument/2006/math">
                    <m:r>
                      <a:rPr lang="en-US" altLang="zh-CN" i="1" kern="0" dirty="0">
                        <a:latin typeface="Cambria Math" panose="02040503050406030204" pitchFamily="18" charset="0"/>
                        <a:ea typeface="方正北魏楷书简体" panose="03000509000000000000" pitchFamily="65" charset="-122"/>
                      </a:rPr>
                      <m:t>±</m:t>
                    </m:r>
                  </m:oMath>
                </a14:m>
                <a:r>
                  <a:rPr kumimoji="0" lang="zh-CN" altLang="en-US" b="0" i="0" u="none" strike="noStrike" kern="0" cap="none" spc="0" normalizeH="0" baseline="0" noProof="0" dirty="0">
                    <a:ln>
                      <a:noFill/>
                    </a:ln>
                    <a:solidFill>
                      <a:schemeClr val="tx1"/>
                    </a:solidFill>
                    <a:effectLst/>
                    <a:uLnTx/>
                    <a:uFillTx/>
                    <a:latin typeface="方正北魏楷书简体" panose="03000509000000000000" pitchFamily="65" charset="-122"/>
                    <a:ea typeface="方正北魏楷书简体" panose="03000509000000000000" pitchFamily="65" charset="-122"/>
                  </a:rPr>
                  <a:t>奇函数</a:t>
                </a:r>
                <a:r>
                  <a:rPr kumimoji="0" lang="en-US" altLang="zh-CN" b="0" i="0" u="none" strike="noStrike" kern="0" cap="none" spc="0" normalizeH="0" baseline="0" noProof="0" dirty="0">
                    <a:ln>
                      <a:noFill/>
                    </a:ln>
                    <a:solidFill>
                      <a:schemeClr val="tx1"/>
                    </a:solidFill>
                    <a:effectLst/>
                    <a:uLnTx/>
                    <a:uFillTx/>
                    <a:latin typeface="方正北魏楷书简体" panose="03000509000000000000" pitchFamily="65" charset="-122"/>
                    <a:ea typeface="方正北魏楷书简体" panose="03000509000000000000" pitchFamily="65" charset="-122"/>
                  </a:rPr>
                  <a:t>=</a:t>
                </a:r>
                <a:r>
                  <a:rPr kumimoji="0" lang="zh-CN" altLang="en-US" b="0" i="0" u="none" strike="noStrike" kern="0" cap="none" spc="0" normalizeH="0" baseline="0" noProof="0" dirty="0">
                    <a:ln>
                      <a:noFill/>
                    </a:ln>
                    <a:solidFill>
                      <a:schemeClr val="tx1"/>
                    </a:solidFill>
                    <a:effectLst/>
                    <a:uLnTx/>
                    <a:uFillTx/>
                    <a:latin typeface="方正北魏楷书简体" panose="03000509000000000000" pitchFamily="65" charset="-122"/>
                    <a:ea typeface="方正北魏楷书简体" panose="03000509000000000000" pitchFamily="65" charset="-122"/>
                  </a:rPr>
                  <a:t>奇函数</a:t>
                </a:r>
                <a:endParaRPr kumimoji="0" lang="en-US" altLang="zh-CN" b="0" i="0" u="none" strike="noStrike" kern="0" cap="none" spc="0" normalizeH="0" baseline="0" noProof="0" dirty="0">
                  <a:ln>
                    <a:noFill/>
                  </a:ln>
                  <a:solidFill>
                    <a:schemeClr val="tx1"/>
                  </a:solidFill>
                  <a:effectLst/>
                  <a:uLnTx/>
                  <a:uFillTx/>
                  <a:latin typeface="方正北魏楷书简体" panose="03000509000000000000" pitchFamily="65" charset="-122"/>
                  <a:ea typeface="方正北魏楷书简体" panose="03000509000000000000" pitchFamily="65" charset="-122"/>
                </a:endParaRPr>
              </a:p>
              <a:p>
                <a:pPr marL="285750" marR="0" lvl="0" indent="-285750" defTabSz="914400" eaLnBrk="1" fontAlgn="auto" latinLnBrk="0" hangingPunct="1">
                  <a:lnSpc>
                    <a:spcPct val="150000"/>
                  </a:lnSpc>
                  <a:spcBef>
                    <a:spcPts val="0"/>
                  </a:spcBef>
                  <a:spcAft>
                    <a:spcPts val="0"/>
                  </a:spcAft>
                  <a:buClrTx/>
                  <a:buSzTx/>
                  <a:buFont typeface="Wingdings" panose="05000000000000000000" pitchFamily="2" charset="2"/>
                  <a:buChar char="n"/>
                  <a:defRPr/>
                </a:pPr>
                <a:r>
                  <a:rPr lang="zh-CN" altLang="en-US" kern="0" dirty="0">
                    <a:latin typeface="方正北魏楷书简体" panose="03000509000000000000" pitchFamily="65" charset="-122"/>
                    <a:ea typeface="方正北魏楷书简体" panose="03000509000000000000" pitchFamily="65" charset="-122"/>
                  </a:rPr>
                  <a:t>奇函数</a:t>
                </a:r>
                <a14:m>
                  <m:oMath xmlns:m="http://schemas.openxmlformats.org/officeDocument/2006/math">
                    <m:r>
                      <a:rPr lang="en-US" altLang="zh-CN" i="1" kern="0" smtClean="0">
                        <a:latin typeface="Cambria Math" panose="02040503050406030204" pitchFamily="18" charset="0"/>
                        <a:ea typeface="Cambria Math" panose="02040503050406030204" pitchFamily="18" charset="0"/>
                      </a:rPr>
                      <m:t>×</m:t>
                    </m:r>
                  </m:oMath>
                </a14:m>
                <a:r>
                  <a:rPr kumimoji="0" lang="zh-CN" altLang="en-US" b="0" i="0" u="none" strike="noStrike" kern="0" cap="none" spc="0" normalizeH="0" baseline="0" noProof="0" dirty="0">
                    <a:ln>
                      <a:noFill/>
                    </a:ln>
                    <a:solidFill>
                      <a:schemeClr val="tx1"/>
                    </a:solidFill>
                    <a:effectLst/>
                    <a:uLnTx/>
                    <a:uFillTx/>
                    <a:latin typeface="方正北魏楷书简体" panose="03000509000000000000" pitchFamily="65" charset="-122"/>
                    <a:ea typeface="方正北魏楷书简体" panose="03000509000000000000" pitchFamily="65" charset="-122"/>
                  </a:rPr>
                  <a:t>奇函数</a:t>
                </a:r>
                <a:r>
                  <a:rPr kumimoji="0" lang="en-US" altLang="zh-CN" b="0" i="0" u="none" strike="noStrike" kern="0" cap="none" spc="0" normalizeH="0" baseline="0" noProof="0" dirty="0">
                    <a:ln>
                      <a:noFill/>
                    </a:ln>
                    <a:solidFill>
                      <a:schemeClr val="tx1"/>
                    </a:solidFill>
                    <a:effectLst/>
                    <a:uLnTx/>
                    <a:uFillTx/>
                    <a:latin typeface="方正北魏楷书简体" panose="03000509000000000000" pitchFamily="65" charset="-122"/>
                    <a:ea typeface="方正北魏楷书简体" panose="03000509000000000000" pitchFamily="65" charset="-122"/>
                  </a:rPr>
                  <a:t>=</a:t>
                </a:r>
                <a:r>
                  <a:rPr kumimoji="0" lang="zh-CN" altLang="en-US" b="0" i="0" u="none" strike="noStrike" kern="0" cap="none" spc="0" normalizeH="0" baseline="0" noProof="0" dirty="0">
                    <a:ln>
                      <a:noFill/>
                    </a:ln>
                    <a:solidFill>
                      <a:schemeClr val="tx1"/>
                    </a:solidFill>
                    <a:effectLst/>
                    <a:uLnTx/>
                    <a:uFillTx/>
                    <a:latin typeface="方正北魏楷书简体" panose="03000509000000000000" pitchFamily="65" charset="-122"/>
                    <a:ea typeface="方正北魏楷书简体" panose="03000509000000000000" pitchFamily="65" charset="-122"/>
                  </a:rPr>
                  <a:t>偶函数（乘除）</a:t>
                </a:r>
                <a:endParaRPr kumimoji="0" lang="en-US" altLang="zh-CN" b="0" i="0" u="none" strike="noStrike" kern="0" cap="none" spc="0" normalizeH="0" baseline="0" noProof="0" dirty="0">
                  <a:ln>
                    <a:noFill/>
                  </a:ln>
                  <a:solidFill>
                    <a:schemeClr val="tx1"/>
                  </a:solidFill>
                  <a:effectLst/>
                  <a:uLnTx/>
                  <a:uFillTx/>
                  <a:latin typeface="方正北魏楷书简体" panose="03000509000000000000" pitchFamily="65" charset="-122"/>
                  <a:ea typeface="方正北魏楷书简体" panose="03000509000000000000" pitchFamily="65" charset="-122"/>
                </a:endParaRPr>
              </a:p>
              <a:p>
                <a:pPr marL="285750" lvl="0" indent="-285750">
                  <a:lnSpc>
                    <a:spcPct val="150000"/>
                  </a:lnSpc>
                  <a:buFont typeface="Wingdings" panose="05000000000000000000" pitchFamily="2" charset="2"/>
                  <a:buChar char="n"/>
                  <a:defRPr/>
                </a:pPr>
                <a:r>
                  <a:rPr lang="zh-CN" altLang="en-US" kern="0" dirty="0">
                    <a:latin typeface="方正北魏楷书简体" panose="03000509000000000000" pitchFamily="65" charset="-122"/>
                    <a:ea typeface="方正北魏楷书简体" panose="03000509000000000000" pitchFamily="65" charset="-122"/>
                  </a:rPr>
                  <a:t>奇函数</a:t>
                </a:r>
                <a14:m>
                  <m:oMath xmlns:m="http://schemas.openxmlformats.org/officeDocument/2006/math">
                    <m:r>
                      <a:rPr lang="en-US" altLang="zh-CN" i="1" kern="0">
                        <a:latin typeface="Cambria Math" panose="02040503050406030204" pitchFamily="18" charset="0"/>
                        <a:ea typeface="Cambria Math" panose="02040503050406030204" pitchFamily="18" charset="0"/>
                      </a:rPr>
                      <m:t>×</m:t>
                    </m:r>
                  </m:oMath>
                </a14:m>
                <a:r>
                  <a:rPr kumimoji="0" lang="zh-CN" altLang="en-US" b="0" i="0" u="none" strike="noStrike" kern="0" cap="none" spc="0" normalizeH="0" baseline="0" noProof="0" dirty="0">
                    <a:ln>
                      <a:noFill/>
                    </a:ln>
                    <a:solidFill>
                      <a:schemeClr val="tx1"/>
                    </a:solidFill>
                    <a:effectLst/>
                    <a:uLnTx/>
                    <a:uFillTx/>
                    <a:latin typeface="方正北魏楷书简体" panose="03000509000000000000" pitchFamily="65" charset="-122"/>
                    <a:ea typeface="方正北魏楷书简体" panose="03000509000000000000" pitchFamily="65" charset="-122"/>
                  </a:rPr>
                  <a:t>偶函数</a:t>
                </a:r>
                <a:r>
                  <a:rPr kumimoji="0" lang="en-US" altLang="zh-CN" b="0" i="0" u="none" strike="noStrike" kern="0" cap="none" spc="0" normalizeH="0" baseline="0" noProof="0" dirty="0">
                    <a:ln>
                      <a:noFill/>
                    </a:ln>
                    <a:solidFill>
                      <a:schemeClr val="tx1"/>
                    </a:solidFill>
                    <a:effectLst/>
                    <a:uLnTx/>
                    <a:uFillTx/>
                    <a:latin typeface="方正北魏楷书简体" panose="03000509000000000000" pitchFamily="65" charset="-122"/>
                    <a:ea typeface="方正北魏楷书简体" panose="03000509000000000000" pitchFamily="65" charset="-122"/>
                  </a:rPr>
                  <a:t>=</a:t>
                </a:r>
                <a:r>
                  <a:rPr kumimoji="0" lang="zh-CN" altLang="en-US" b="0" i="0" u="none" strike="noStrike" kern="0" cap="none" spc="0" normalizeH="0" baseline="0" noProof="0" dirty="0">
                    <a:ln>
                      <a:noFill/>
                    </a:ln>
                    <a:solidFill>
                      <a:schemeClr val="tx1"/>
                    </a:solidFill>
                    <a:effectLst/>
                    <a:uLnTx/>
                    <a:uFillTx/>
                    <a:latin typeface="方正北魏楷书简体" panose="03000509000000000000" pitchFamily="65" charset="-122"/>
                    <a:ea typeface="方正北魏楷书简体" panose="03000509000000000000" pitchFamily="65" charset="-122"/>
                  </a:rPr>
                  <a:t>奇函数（乘除）</a:t>
                </a:r>
                <a:endParaRPr kumimoji="0" lang="en-US" altLang="zh-CN" b="0" i="0" u="none" strike="noStrike" kern="0" cap="none" spc="0" normalizeH="0" baseline="0" noProof="0" dirty="0">
                  <a:ln>
                    <a:noFill/>
                  </a:ln>
                  <a:solidFill>
                    <a:schemeClr val="tx1"/>
                  </a:solidFill>
                  <a:effectLst/>
                  <a:uLnTx/>
                  <a:uFillTx/>
                  <a:latin typeface="方正北魏楷书简体" panose="03000509000000000000" pitchFamily="65" charset="-122"/>
                  <a:ea typeface="方正北魏楷书简体" panose="03000509000000000000" pitchFamily="65" charset="-122"/>
                </a:endParaRPr>
              </a:p>
              <a:p>
                <a:pPr marL="285750" lvl="0" indent="-285750">
                  <a:lnSpc>
                    <a:spcPct val="150000"/>
                  </a:lnSpc>
                  <a:buFont typeface="Wingdings" panose="05000000000000000000" pitchFamily="2" charset="2"/>
                  <a:buChar char="n"/>
                  <a:defRPr/>
                </a:pPr>
                <a:r>
                  <a:rPr lang="zh-CN" altLang="en-US" kern="0" dirty="0">
                    <a:latin typeface="方正北魏楷书简体" panose="03000509000000000000" pitchFamily="65" charset="-122"/>
                    <a:ea typeface="方正北魏楷书简体" panose="03000509000000000000" pitchFamily="65" charset="-122"/>
                  </a:rPr>
                  <a:t>奇函数</a:t>
                </a:r>
                <a14:m>
                  <m:oMath xmlns:m="http://schemas.openxmlformats.org/officeDocument/2006/math">
                    <m:r>
                      <a:rPr lang="en-US" altLang="zh-CN" i="1" kern="0" dirty="0">
                        <a:latin typeface="Cambria Math" panose="02040503050406030204" pitchFamily="18" charset="0"/>
                        <a:ea typeface="方正北魏楷书简体" panose="03000509000000000000" pitchFamily="65" charset="-122"/>
                      </a:rPr>
                      <m:t>±</m:t>
                    </m:r>
                  </m:oMath>
                </a14:m>
                <a:r>
                  <a:rPr kumimoji="0" lang="zh-CN" altLang="en-US" b="0" i="0" u="none" strike="noStrike" kern="0" cap="none" spc="0" normalizeH="0" baseline="0" noProof="0" dirty="0">
                    <a:ln>
                      <a:noFill/>
                    </a:ln>
                    <a:solidFill>
                      <a:schemeClr val="tx1"/>
                    </a:solidFill>
                    <a:effectLst/>
                    <a:uLnTx/>
                    <a:uFillTx/>
                    <a:latin typeface="方正北魏楷书简体" panose="03000509000000000000" pitchFamily="65" charset="-122"/>
                    <a:ea typeface="方正北魏楷书简体" panose="03000509000000000000" pitchFamily="65" charset="-122"/>
                  </a:rPr>
                  <a:t>偶函数</a:t>
                </a:r>
                <a:r>
                  <a:rPr kumimoji="0" lang="en-US" altLang="zh-CN" b="0" i="0" u="none" strike="noStrike" kern="0" cap="none" spc="0" normalizeH="0" baseline="0" noProof="0" dirty="0">
                    <a:ln>
                      <a:noFill/>
                    </a:ln>
                    <a:solidFill>
                      <a:schemeClr val="tx1"/>
                    </a:solidFill>
                    <a:effectLst/>
                    <a:uLnTx/>
                    <a:uFillTx/>
                    <a:latin typeface="方正北魏楷书简体" panose="03000509000000000000" pitchFamily="65" charset="-122"/>
                    <a:ea typeface="方正北魏楷书简体" panose="03000509000000000000" pitchFamily="65" charset="-122"/>
                  </a:rPr>
                  <a:t>=</a:t>
                </a:r>
                <a:r>
                  <a:rPr kumimoji="0" lang="zh-CN" altLang="en-US" b="0" i="0" u="none" strike="noStrike" kern="0" cap="none" spc="0" normalizeH="0" baseline="0" noProof="0" dirty="0">
                    <a:ln>
                      <a:noFill/>
                    </a:ln>
                    <a:solidFill>
                      <a:schemeClr val="tx1"/>
                    </a:solidFill>
                    <a:effectLst/>
                    <a:uLnTx/>
                    <a:uFillTx/>
                    <a:latin typeface="方正北魏楷书简体" panose="03000509000000000000" pitchFamily="65" charset="-122"/>
                    <a:ea typeface="方正北魏楷书简体" panose="03000509000000000000" pitchFamily="65" charset="-122"/>
                  </a:rPr>
                  <a:t>随缘了</a:t>
                </a:r>
                <a:r>
                  <a:rPr kumimoji="0" lang="en-US" altLang="zh-CN" b="0" i="0" u="none" strike="noStrike" kern="0" cap="none" spc="0" normalizeH="0" baseline="0" noProof="0" dirty="0">
                    <a:ln>
                      <a:noFill/>
                    </a:ln>
                    <a:solidFill>
                      <a:schemeClr val="tx1"/>
                    </a:solidFill>
                    <a:effectLst/>
                    <a:uLnTx/>
                    <a:uFillTx/>
                    <a:latin typeface="方正北魏楷书简体" panose="03000509000000000000" pitchFamily="65" charset="-122"/>
                    <a:ea typeface="方正北魏楷书简体" panose="03000509000000000000" pitchFamily="65" charset="-122"/>
                  </a:rPr>
                  <a:t>……</a:t>
                </a:r>
                <a:endParaRPr kumimoji="0" lang="zh-CN" altLang="en-US" b="0" i="0" u="none" strike="noStrike" kern="0" cap="none" spc="0" normalizeH="0" baseline="0" noProof="0" dirty="0">
                  <a:ln>
                    <a:noFill/>
                  </a:ln>
                  <a:solidFill>
                    <a:schemeClr val="tx1"/>
                  </a:solidFill>
                  <a:effectLst/>
                  <a:uLnTx/>
                  <a:uFillTx/>
                  <a:latin typeface="方正北魏楷书简体" panose="03000509000000000000" pitchFamily="65" charset="-122"/>
                  <a:ea typeface="方正北魏楷书简体" panose="03000509000000000000" pitchFamily="65" charset="-122"/>
                </a:endParaRPr>
              </a:p>
            </p:txBody>
          </p:sp>
        </mc:Choice>
        <mc:Fallback xmlns="">
          <p:sp>
            <p:nvSpPr>
              <p:cNvPr id="44" name="矩形 43"/>
              <p:cNvSpPr>
                <a:spLocks noRot="1" noChangeAspect="1" noMove="1" noResize="1" noEditPoints="1" noAdjustHandles="1" noChangeArrowheads="1" noChangeShapeType="1" noTextEdit="1"/>
              </p:cNvSpPr>
              <p:nvPr/>
            </p:nvSpPr>
            <p:spPr>
              <a:xfrm>
                <a:off x="6316738" y="3925633"/>
                <a:ext cx="5773703" cy="2585323"/>
              </a:xfrm>
              <a:prstGeom prst="rect">
                <a:avLst/>
              </a:prstGeom>
              <a:blipFill rotWithShape="1">
                <a:blip r:embed="rId6"/>
                <a:stretch>
                  <a:fillRect l="-7" t="-2" r="1" b="12"/>
                </a:stretch>
              </a:blipFill>
            </p:spPr>
            <p:txBody>
              <a:bodyPr/>
              <a:lstStyle/>
              <a:p>
                <a:r>
                  <a:rPr lang="zh-CN" altLang="en-US">
                    <a:noFill/>
                  </a:rPr>
                  <a:t> </a:t>
                </a:r>
              </a:p>
            </p:txBody>
          </p:sp>
        </mc:Fallback>
      </mc:AlternateContent>
      <p:pic>
        <p:nvPicPr>
          <p:cNvPr id="45" name="图片 44"/>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5321" y="3903324"/>
            <a:ext cx="5629811" cy="2607632"/>
          </a:xfrm>
          <a:prstGeom prst="rect">
            <a:avLst/>
          </a:prstGeom>
        </p:spPr>
      </p:pic>
      <p:sp>
        <p:nvSpPr>
          <p:cNvPr id="46" name="文本框 45"/>
          <p:cNvSpPr txBox="1"/>
          <p:nvPr/>
        </p:nvSpPr>
        <p:spPr>
          <a:xfrm rot="5400000">
            <a:off x="4662688" y="5012602"/>
            <a:ext cx="2864887" cy="646331"/>
          </a:xfrm>
          <a:prstGeom prst="rect">
            <a:avLst/>
          </a:prstGeom>
          <a:noFill/>
        </p:spPr>
        <p:txBody>
          <a:bodyPr wrap="none" rtlCol="0">
            <a:spAutoFit/>
          </a:bodyPr>
          <a:lstStyle/>
          <a:p>
            <a:r>
              <a:rPr lang="en-US" altLang="zh-CN" sz="3600" dirty="0"/>
              <a:t>-------------------</a:t>
            </a:r>
            <a:endParaRPr lang="zh-CN" altLang="en-US" sz="3600" dirty="0"/>
          </a:p>
        </p:txBody>
      </p:sp>
      <p:sp>
        <p:nvSpPr>
          <p:cNvPr id="47" name="矩形 46"/>
          <p:cNvSpPr/>
          <p:nvPr/>
        </p:nvSpPr>
        <p:spPr>
          <a:xfrm>
            <a:off x="852443" y="2302280"/>
            <a:ext cx="2053767" cy="369332"/>
          </a:xfrm>
          <a:prstGeom prst="rect">
            <a:avLst/>
          </a:prstGeom>
        </p:spPr>
        <p:txBody>
          <a:bodyPr wrap="none">
            <a:spAutoFit/>
          </a:bodyPr>
          <a:lstStyle/>
          <a:p>
            <a:r>
              <a:rPr lang="en-US" altLang="zh-CN" kern="0" dirty="0">
                <a:solidFill>
                  <a:srgbClr val="FF0000"/>
                </a:solidFill>
                <a:latin typeface="方正北魏楷书简体" panose="03000509000000000000" pitchFamily="65" charset="-122"/>
                <a:ea typeface="方正北魏楷书简体" panose="03000509000000000000" pitchFamily="65" charset="-122"/>
              </a:rPr>
              <a:t>Monotonic function</a:t>
            </a:r>
            <a:endParaRPr lang="zh-CN" altLang="en-US" dirty="0">
              <a:solidFill>
                <a:srgbClr val="FF0000"/>
              </a:solidFill>
            </a:endParaRPr>
          </a:p>
        </p:txBody>
      </p:sp>
      <p:sp>
        <p:nvSpPr>
          <p:cNvPr id="48" name="矩形 47"/>
          <p:cNvSpPr/>
          <p:nvPr/>
        </p:nvSpPr>
        <p:spPr>
          <a:xfrm>
            <a:off x="889289" y="3381206"/>
            <a:ext cx="1938351" cy="369332"/>
          </a:xfrm>
          <a:prstGeom prst="rect">
            <a:avLst/>
          </a:prstGeom>
        </p:spPr>
        <p:txBody>
          <a:bodyPr wrap="none">
            <a:spAutoFit/>
          </a:bodyPr>
          <a:lstStyle/>
          <a:p>
            <a:r>
              <a:rPr lang="en-US" altLang="zh-CN" kern="0" dirty="0">
                <a:solidFill>
                  <a:srgbClr val="FF0000"/>
                </a:solidFill>
                <a:latin typeface="方正北魏楷书简体" panose="03000509000000000000" pitchFamily="65" charset="-122"/>
                <a:ea typeface="方正北魏楷书简体" panose="03000509000000000000" pitchFamily="65" charset="-122"/>
              </a:rPr>
              <a:t>Even/odd function</a:t>
            </a:r>
            <a:endParaRPr lang="zh-CN" altLang="en-US" dirty="0">
              <a:solidFill>
                <a:srgbClr val="FF0000"/>
              </a:solidFill>
            </a:endParaRPr>
          </a:p>
        </p:txBody>
      </p:sp>
      <p:sp>
        <p:nvSpPr>
          <p:cNvPr id="49" name="矩形 48"/>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2</a:t>
            </a:r>
            <a:endParaRPr lang="zh-CN" alt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436861"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微分中值定理</a:t>
            </a: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778819" y="1691498"/>
            <a:ext cx="1107996"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最值定理</a:t>
            </a:r>
          </a:p>
        </p:txBody>
      </p:sp>
      <mc:AlternateContent xmlns:mc="http://schemas.openxmlformats.org/markup-compatibility/2006" xmlns:a14="http://schemas.microsoft.com/office/drawing/2010/main">
        <mc:Choice Requires="a14">
          <p:sp>
            <p:nvSpPr>
              <p:cNvPr id="8" name="矩形 7"/>
              <p:cNvSpPr/>
              <p:nvPr/>
            </p:nvSpPr>
            <p:spPr>
              <a:xfrm>
                <a:off x="778819" y="2204864"/>
                <a:ext cx="10106934" cy="1051442"/>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闭区间上的连续函数必定在该区间上取得最大值和最小值</a:t>
                </a: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endParaRPr kumimoji="0" lang="en-US" altLang="zh-CN"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即若</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在闭区间</a:t>
                </a:r>
                <a14:m>
                  <m:oMath xmlns:m="http://schemas.openxmlformats.org/officeDocument/2006/math">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𝑎</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𝑏</m:t>
                        </m:r>
                      </m:e>
                    </m:d>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上连续，则存在</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𝑎</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𝑏</m:t>
                        </m:r>
                      </m:e>
                    </m:d>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，使得</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sub>
                        </m:sSub>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max</m:t>
                            </m:r>
                          </m:e>
                          <m:li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𝐼</m:t>
                            </m:r>
                          </m:lim>
                        </m:limLow>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sub>
                        </m:sSub>
                      </m:e>
                    </m:d>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min</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𝐼</m:t>
                            </m:r>
                          </m:lim>
                        </m:limLow>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e>
                    </m:func>
                  </m:oMath>
                </a14:m>
                <a:endPar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778819" y="2204864"/>
                <a:ext cx="10106934" cy="1051442"/>
              </a:xfrm>
              <a:prstGeom prst="rect">
                <a:avLst/>
              </a:prstGeom>
              <a:blipFill rotWithShape="1">
                <a:blip r:embed="rId2"/>
                <a:stretch>
                  <a:fillRect l="-3" t="-14" r="6" b="2"/>
                </a:stretch>
              </a:blipFill>
            </p:spPr>
            <p:txBody>
              <a:bodyPr/>
              <a:lstStyle/>
              <a:p>
                <a:r>
                  <a:rPr lang="zh-CN" altLang="en-US">
                    <a:noFill/>
                  </a:rPr>
                  <a:t> </a:t>
                </a:r>
              </a:p>
            </p:txBody>
          </p:sp>
        </mc:Fallback>
      </mc:AlternateContent>
      <p:sp>
        <p:nvSpPr>
          <p:cNvPr id="9" name="矩形 8"/>
          <p:cNvSpPr/>
          <p:nvPr/>
        </p:nvSpPr>
        <p:spPr>
          <a:xfrm>
            <a:off x="778819" y="3573016"/>
            <a:ext cx="1107996"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介值定理</a:t>
            </a:r>
          </a:p>
        </p:txBody>
      </p:sp>
      <mc:AlternateContent xmlns:mc="http://schemas.openxmlformats.org/markup-compatibility/2006" xmlns:a14="http://schemas.microsoft.com/office/drawing/2010/main">
        <mc:Choice Requires="a14">
          <p:sp>
            <p:nvSpPr>
              <p:cNvPr id="10" name="矩形 9"/>
              <p:cNvSpPr/>
              <p:nvPr/>
            </p:nvSpPr>
            <p:spPr>
              <a:xfrm>
                <a:off x="786087" y="4005064"/>
                <a:ext cx="11070553" cy="87831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闭区间上的连续函数可以取得介于区间端点的两个不同函数值之间的任何值</a:t>
                </a: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endParaRPr kumimoji="0" lang="en-US" altLang="zh-CN"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即若</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在闭区间</a:t>
                </a:r>
                <a14:m>
                  <m:oMath xmlns:m="http://schemas.openxmlformats.org/officeDocument/2006/math">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𝑎</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𝑏</m:t>
                        </m:r>
                      </m:e>
                    </m:d>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上连续，常数</a:t>
                </a:r>
                <a:r>
                  <a:rPr kumimoji="0" lang="en-US" altLang="zh-CN"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C</a:t>
                </a: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满足</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𝑎</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&lt;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𝑐</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&lt;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𝑏</m:t>
                        </m:r>
                      </m:e>
                    </m:d>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，则至少存在一点</a:t>
                </a:r>
                <a14:m>
                  <m:oMath xmlns:m="http://schemas.openxmlformats.org/officeDocument/2006/math">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𝜉</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𝑎</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𝑏</m:t>
                        </m:r>
                      </m:e>
                    </m:d>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，使得</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𝜉</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𝐶</m:t>
                    </m:r>
                  </m:oMath>
                </a14:m>
                <a:endPar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786087" y="4005064"/>
                <a:ext cx="11070553" cy="878317"/>
              </a:xfrm>
              <a:prstGeom prst="rect">
                <a:avLst/>
              </a:prstGeom>
              <a:blipFill rotWithShape="1">
                <a:blip r:embed="rId3"/>
                <a:stretch>
                  <a:fillRect l="-5" t="-14" r="5" b="26"/>
                </a:stretch>
              </a:blipFill>
            </p:spPr>
            <p:txBody>
              <a:bodyPr/>
              <a:lstStyle/>
              <a:p>
                <a:r>
                  <a:rPr lang="zh-CN" altLang="en-US">
                    <a:noFill/>
                  </a:rPr>
                  <a:t> </a:t>
                </a:r>
              </a:p>
            </p:txBody>
          </p:sp>
        </mc:Fallback>
      </mc:AlternateContent>
      <p:sp>
        <p:nvSpPr>
          <p:cNvPr id="11" name="矩形 10"/>
          <p:cNvSpPr/>
          <p:nvPr/>
        </p:nvSpPr>
        <p:spPr>
          <a:xfrm>
            <a:off x="778819" y="5262807"/>
            <a:ext cx="1107996"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零点定理</a:t>
            </a:r>
          </a:p>
        </p:txBody>
      </p:sp>
      <mc:AlternateContent xmlns:mc="http://schemas.openxmlformats.org/markup-compatibility/2006" xmlns:a14="http://schemas.microsoft.com/office/drawing/2010/main">
        <mc:Choice Requires="a14">
          <p:sp>
            <p:nvSpPr>
              <p:cNvPr id="7" name="矩形 6"/>
              <p:cNvSpPr/>
              <p:nvPr/>
            </p:nvSpPr>
            <p:spPr>
              <a:xfrm>
                <a:off x="2038872" y="5169320"/>
                <a:ext cx="10153128" cy="462819"/>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若</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在闭区间</a:t>
                </a:r>
                <a14:m>
                  <m:oMath xmlns:m="http://schemas.openxmlformats.org/officeDocument/2006/math">
                    <m:d>
                      <m:dPr>
                        <m:begChr m:val="["/>
                        <m:endChr m:val="]"/>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𝑎</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𝑏</m:t>
                        </m:r>
                      </m:e>
                    </m:d>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上连续，且</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𝑎</m:t>
                        </m:r>
                      </m:e>
                    </m:d>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𝑏</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&lt;0</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，则至少存在一点</a:t>
                </a:r>
                <a14:m>
                  <m:oMath xmlns:m="http://schemas.openxmlformats.org/officeDocument/2006/math">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𝜉</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𝑎</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𝑏</m:t>
                        </m:r>
                      </m:e>
                    </m:d>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，使得</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𝜉</m:t>
                        </m:r>
                      </m:e>
                    </m:d>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oMath>
                </a14:m>
                <a:endPar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mc:Choice>
        <mc:Fallback xmlns="">
          <p:sp>
            <p:nvSpPr>
              <p:cNvPr id="7" name="矩形 6"/>
              <p:cNvSpPr>
                <a:spLocks noRot="1" noChangeAspect="1" noMove="1" noResize="1" noEditPoints="1" noAdjustHandles="1" noChangeArrowheads="1" noChangeShapeType="1" noTextEdit="1"/>
              </p:cNvSpPr>
              <p:nvPr/>
            </p:nvSpPr>
            <p:spPr>
              <a:xfrm>
                <a:off x="2038872" y="5169320"/>
                <a:ext cx="10153128" cy="462819"/>
              </a:xfrm>
              <a:prstGeom prst="rect">
                <a:avLst/>
              </a:prstGeom>
              <a:blipFill rotWithShape="1">
                <a:blip r:embed="rId4"/>
                <a:stretch>
                  <a:fillRect l="-5" t="-91" b="70"/>
                </a:stretch>
              </a:blipFill>
            </p:spPr>
            <p:txBody>
              <a:bodyPr/>
              <a:lstStyle/>
              <a:p>
                <a:r>
                  <a:rPr lang="zh-CN" altLang="en-US">
                    <a:noFill/>
                  </a:rPr>
                  <a:t> </a:t>
                </a:r>
              </a:p>
            </p:txBody>
          </p:sp>
        </mc:Fallback>
      </mc:AlternateContent>
      <p:pic>
        <p:nvPicPr>
          <p:cNvPr id="12" name="图片 11"/>
          <p:cNvPicPr>
            <a:picLocks noChangeAspect="1"/>
          </p:cNvPicPr>
          <p:nvPr/>
        </p:nvPicPr>
        <p:blipFill rotWithShape="1">
          <a:blip r:embed="rId5">
            <a:extLst>
              <a:ext uri="{28A0092B-C50C-407E-A947-70E740481C1C}">
                <a14:useLocalDpi xmlns:a14="http://schemas.microsoft.com/office/drawing/2010/main" val="0"/>
              </a:ext>
            </a:extLst>
          </a:blip>
          <a:srcRect l="7828" t="5854" r="9389" b="8614"/>
          <a:stretch>
            <a:fillRect/>
          </a:stretch>
        </p:blipFill>
        <p:spPr>
          <a:xfrm>
            <a:off x="7608168" y="382100"/>
            <a:ext cx="3672408" cy="2148012"/>
          </a:xfrm>
          <a:prstGeom prst="rect">
            <a:avLst/>
          </a:prstGeom>
        </p:spPr>
      </p:pic>
      <p:cxnSp>
        <p:nvCxnSpPr>
          <p:cNvPr id="14" name="曲线连接符 13"/>
          <p:cNvCxnSpPr>
            <a:stCxn id="9" idx="1"/>
            <a:endCxn id="11" idx="1"/>
          </p:cNvCxnSpPr>
          <p:nvPr/>
        </p:nvCxnSpPr>
        <p:spPr>
          <a:xfrm rot="10800000" flipV="1">
            <a:off x="778819" y="3757681"/>
            <a:ext cx="12700" cy="1689791"/>
          </a:xfrm>
          <a:prstGeom prst="curvedConnector3">
            <a:avLst>
              <a:gd name="adj1" fmla="val 18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377546" y="947503"/>
            <a:ext cx="274145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闭区间上连续函数的性质</a:t>
            </a:r>
            <a:endPar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580877"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微分中值定理</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777806" y="899053"/>
            <a:ext cx="1107996"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罗尔定理</a:t>
            </a:r>
          </a:p>
        </p:txBody>
      </p:sp>
      <mc:AlternateContent xmlns:mc="http://schemas.openxmlformats.org/markup-compatibility/2006" xmlns:a14="http://schemas.microsoft.com/office/drawing/2010/main">
        <mc:Choice Requires="a14">
          <p:sp>
            <p:nvSpPr>
              <p:cNvPr id="8" name="矩形 7"/>
              <p:cNvSpPr/>
              <p:nvPr/>
            </p:nvSpPr>
            <p:spPr>
              <a:xfrm>
                <a:off x="695400" y="2093171"/>
                <a:ext cx="2973891" cy="170931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如果函数满足以下三个条件</a:t>
                </a:r>
                <a:endPar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1.</a:t>
                </a:r>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在闭区间</a:t>
                </a:r>
                <a14:m>
                  <m:oMath xmlns:m="http://schemas.openxmlformats.org/officeDocument/2006/math">
                    <m:d>
                      <m:dPr>
                        <m:begChr m:val="["/>
                        <m:endChr m:val="]"/>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m:t>
                        </m:r>
                      </m:e>
                    </m:d>
                  </m:oMath>
                </a14:m>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连续</a:t>
                </a:r>
                <a:endPar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2.</a:t>
                </a:r>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在开区间</a:t>
                </a:r>
                <a14:m>
                  <m:oMath xmlns:m="http://schemas.openxmlformats.org/officeDocument/2006/math">
                    <m:d>
                      <m:d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m:t>
                        </m:r>
                      </m:e>
                    </m:d>
                  </m:oMath>
                </a14:m>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可导</a:t>
                </a:r>
                <a:endPar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3.</a:t>
                </a:r>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端点值相等</a:t>
                </a:r>
                <a14:m>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e>
                    </m:d>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m:t>
                        </m:r>
                      </m:e>
                    </m:d>
                  </m:oMath>
                </a14:m>
                <a:endPar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695400" y="2093171"/>
                <a:ext cx="2973891" cy="1709314"/>
              </a:xfrm>
              <a:prstGeom prst="rect">
                <a:avLst/>
              </a:prstGeom>
              <a:blipFill rotWithShape="1">
                <a:blip r:embed="rId2"/>
                <a:stretch>
                  <a:fillRect l="-3" t="-12" r="9" b="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95400" y="4201087"/>
                <a:ext cx="7272808" cy="462819"/>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则至少存在一点</a:t>
                </a:r>
                <a14:m>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𝒄</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𝒂</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𝒃</m:t>
                        </m:r>
                      </m:e>
                    </m:d>
                  </m:oMath>
                </a14:m>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，使得在该点的导数等于零，即</a:t>
                </a:r>
                <a14:m>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𝒄</m:t>
                        </m:r>
                      </m:e>
                    </m:d>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𝟎</m:t>
                    </m:r>
                  </m:oMath>
                </a14:m>
                <a:endPar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695400" y="4201087"/>
                <a:ext cx="7272808" cy="462819"/>
              </a:xfrm>
              <a:prstGeom prst="rect">
                <a:avLst/>
              </a:prstGeom>
              <a:blipFill rotWithShape="1">
                <a:blip r:embed="rId3"/>
                <a:stretch>
                  <a:fillRect l="-1" t="-121" r="3" b="101"/>
                </a:stretch>
              </a:blipFill>
            </p:spPr>
            <p:txBody>
              <a:bodyPr/>
              <a:lstStyle/>
              <a:p>
                <a:r>
                  <a:rPr lang="zh-CN" altLang="en-US">
                    <a:noFill/>
                  </a:rPr>
                  <a:t> </a:t>
                </a:r>
              </a:p>
            </p:txBody>
          </p:sp>
        </mc:Fallback>
      </mc:AlternateContent>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1127"/>
          <a:stretch>
            <a:fillRect/>
          </a:stretch>
        </p:blipFill>
        <p:spPr bwMode="auto">
          <a:xfrm>
            <a:off x="4384738" y="1833679"/>
            <a:ext cx="3109180" cy="215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778819" y="5229200"/>
            <a:ext cx="2262158"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罗尔定理的几何意义</a:t>
            </a:r>
          </a:p>
        </p:txBody>
      </p:sp>
      <p:sp>
        <p:nvSpPr>
          <p:cNvPr id="7" name="矩形 6"/>
          <p:cNvSpPr/>
          <p:nvPr/>
        </p:nvSpPr>
        <p:spPr>
          <a:xfrm>
            <a:off x="3215680" y="5153417"/>
            <a:ext cx="5298245" cy="50783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若曲线在两个端点等高，则曲线内必有一水平切线</a:t>
            </a:r>
            <a:endPar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11" name="矩形 10"/>
          <p:cNvSpPr/>
          <p:nvPr/>
        </p:nvSpPr>
        <p:spPr>
          <a:xfrm>
            <a:off x="778819" y="5877272"/>
            <a:ext cx="2185214"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介值定理</a:t>
            </a:r>
            <a:r>
              <a:rPr kumimoji="0" lang="en-US" altLang="zh-CN" sz="1800" b="1"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a:t>
            </a:r>
            <a:r>
              <a:rPr kumimoji="0" lang="zh-CN" altLang="en-US" sz="1800" b="1"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罗尔定理</a:t>
            </a:r>
          </a:p>
        </p:txBody>
      </p:sp>
      <p:sp>
        <p:nvSpPr>
          <p:cNvPr id="10" name="矩形 9"/>
          <p:cNvSpPr/>
          <p:nvPr/>
        </p:nvSpPr>
        <p:spPr>
          <a:xfrm>
            <a:off x="3215655" y="5808022"/>
            <a:ext cx="3206327" cy="50783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可用来证明方程有唯一实数根</a:t>
            </a:r>
            <a:endPar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12" name="矩形 11"/>
          <p:cNvSpPr/>
          <p:nvPr/>
        </p:nvSpPr>
        <p:spPr>
          <a:xfrm>
            <a:off x="5076399" y="947503"/>
            <a:ext cx="172585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Rolle’s Theorem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580877"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微分中值定理</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647728" y="893964"/>
            <a:ext cx="1569660"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微分中值定理</a:t>
            </a:r>
          </a:p>
        </p:txBody>
      </p:sp>
      <mc:AlternateContent xmlns:mc="http://schemas.openxmlformats.org/markup-compatibility/2006" xmlns:a14="http://schemas.microsoft.com/office/drawing/2010/main">
        <mc:Choice Requires="a14">
          <p:sp>
            <p:nvSpPr>
              <p:cNvPr id="8" name="矩形 7"/>
              <p:cNvSpPr/>
              <p:nvPr/>
            </p:nvSpPr>
            <p:spPr>
              <a:xfrm>
                <a:off x="713897" y="1960233"/>
                <a:ext cx="2853666" cy="1754326"/>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如果函数满足以下</a:t>
                </a:r>
                <a:r>
                  <a:rPr kumimoji="0" lang="en-US" altLang="zh-CN" sz="1800" b="1"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2</a:t>
                </a:r>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个条件</a:t>
                </a:r>
                <a:endPar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1.</a:t>
                </a:r>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在闭区间</a:t>
                </a:r>
                <a14:m>
                  <m:oMath xmlns:m="http://schemas.openxmlformats.org/officeDocument/2006/math">
                    <m:d>
                      <m:dPr>
                        <m:begChr m:val="["/>
                        <m:endChr m:val="]"/>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m:t>
                        </m:r>
                      </m:e>
                    </m:d>
                  </m:oMath>
                </a14:m>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连续</a:t>
                </a:r>
                <a:endPar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2.</a:t>
                </a:r>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在开区间</a:t>
                </a:r>
                <a14:m>
                  <m:oMath xmlns:m="http://schemas.openxmlformats.org/officeDocument/2006/math">
                    <m:d>
                      <m:d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m:t>
                        </m:r>
                      </m:e>
                    </m:d>
                  </m:oMath>
                </a14:m>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可导</a:t>
                </a:r>
                <a:endPar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1" i="0" u="none" strike="sngStrike" kern="1200" cap="none" spc="0" normalizeH="0" baseline="0" noProof="0" dirty="0">
                    <a:ln>
                      <a:noFill/>
                    </a:ln>
                    <a:solidFill>
                      <a:prstClr val="white">
                        <a:lumMod val="50000"/>
                      </a:prstClr>
                    </a:solidFill>
                    <a:effectLst/>
                    <a:uLnTx/>
                    <a:uFillTx/>
                    <a:latin typeface="方正北魏楷书简体" panose="03000509000000000000" pitchFamily="65" charset="-122"/>
                    <a:ea typeface="方正北魏楷书简体" panose="03000509000000000000" pitchFamily="65" charset="-122"/>
                    <a:cs typeface="+mn-cs"/>
                  </a:rPr>
                  <a:t>3.</a:t>
                </a:r>
                <a:r>
                  <a:rPr kumimoji="0" lang="zh-CN" altLang="en-US" sz="1800" b="1" i="0" u="none" strike="sngStrike" kern="1200" cap="none" spc="0" normalizeH="0" baseline="0" noProof="0" dirty="0">
                    <a:ln>
                      <a:noFill/>
                    </a:ln>
                    <a:solidFill>
                      <a:prstClr val="white">
                        <a:lumMod val="50000"/>
                      </a:prstClr>
                    </a:solidFill>
                    <a:effectLst/>
                    <a:uLnTx/>
                    <a:uFillTx/>
                    <a:latin typeface="方正北魏楷书简体" panose="03000509000000000000" pitchFamily="65" charset="-122"/>
                    <a:ea typeface="方正北魏楷书简体" panose="03000509000000000000" pitchFamily="65" charset="-122"/>
                    <a:cs typeface="+mn-cs"/>
                  </a:rPr>
                  <a:t>端点值相等</a:t>
                </a:r>
                <a14:m>
                  <m:oMath xmlns:m="http://schemas.openxmlformats.org/officeDocument/2006/math">
                    <m:r>
                      <a:rPr kumimoji="0" lang="en-US" altLang="zh-CN" sz="1800" b="1" i="1" u="none" strike="sngStrike" kern="1200" cap="none" spc="0" normalizeH="0" baseline="0" noProof="0" smtClean="0">
                        <a:ln>
                          <a:noFill/>
                        </a:ln>
                        <a:solidFill>
                          <a:prstClr val="white">
                            <a:lumMod val="50000"/>
                          </a:prstClr>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1800" b="1" i="1" u="none" strike="sngStrike" kern="1200" cap="none" spc="0" normalizeH="0" baseline="0" noProof="0" smtClean="0">
                            <a:ln>
                              <a:noFill/>
                            </a:ln>
                            <a:solidFill>
                              <a:prstClr val="white">
                                <a:lumMod val="50000"/>
                              </a:prstClr>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sngStrike" kern="1200" cap="none" spc="0" normalizeH="0" baseline="0" noProof="0" smtClean="0">
                            <a:ln>
                              <a:noFill/>
                            </a:ln>
                            <a:solidFill>
                              <a:prstClr val="white">
                                <a:lumMod val="50000"/>
                              </a:prstClr>
                            </a:solidFill>
                            <a:effectLst/>
                            <a:uLnTx/>
                            <a:uFillTx/>
                            <a:latin typeface="Cambria Math" panose="02040503050406030204" pitchFamily="18" charset="0"/>
                            <a:ea typeface="方正北魏楷书简体" panose="03000509000000000000" pitchFamily="65" charset="-122"/>
                            <a:cs typeface="+mn-cs"/>
                          </a:rPr>
                          <m:t>𝒂</m:t>
                        </m:r>
                      </m:e>
                    </m:d>
                    <m:r>
                      <a:rPr kumimoji="0" lang="en-US" altLang="zh-CN" sz="1800" b="1" i="1" u="none" strike="sngStrike" kern="1200" cap="none" spc="0" normalizeH="0" baseline="0" noProof="0" smtClean="0">
                        <a:ln>
                          <a:noFill/>
                        </a:ln>
                        <a:solidFill>
                          <a:prstClr val="white">
                            <a:lumMod val="50000"/>
                          </a:prstClr>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1" i="1" u="none" strike="sngStrike" kern="1200" cap="none" spc="0" normalizeH="0" baseline="0" noProof="0" smtClean="0">
                        <a:ln>
                          <a:noFill/>
                        </a:ln>
                        <a:solidFill>
                          <a:prstClr val="white">
                            <a:lumMod val="50000"/>
                          </a:prstClr>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1800" b="1" i="1" u="none" strike="sngStrike" kern="1200" cap="none" spc="0" normalizeH="0" baseline="0" noProof="0" smtClean="0">
                            <a:ln>
                              <a:noFill/>
                            </a:ln>
                            <a:solidFill>
                              <a:prstClr val="white">
                                <a:lumMod val="50000"/>
                              </a:prstClr>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sngStrike" kern="1200" cap="none" spc="0" normalizeH="0" baseline="0" noProof="0" smtClean="0">
                            <a:ln>
                              <a:noFill/>
                            </a:ln>
                            <a:solidFill>
                              <a:prstClr val="white">
                                <a:lumMod val="50000"/>
                              </a:prstClr>
                            </a:solidFill>
                            <a:effectLst/>
                            <a:uLnTx/>
                            <a:uFillTx/>
                            <a:latin typeface="Cambria Math" panose="02040503050406030204" pitchFamily="18" charset="0"/>
                            <a:ea typeface="方正北魏楷书简体" panose="03000509000000000000" pitchFamily="65" charset="-122"/>
                            <a:cs typeface="+mn-cs"/>
                          </a:rPr>
                          <m:t>𝒃</m:t>
                        </m:r>
                      </m:e>
                    </m:d>
                  </m:oMath>
                </a14:m>
                <a:endParaRPr kumimoji="0" lang="zh-CN" altLang="en-US" sz="1800" b="0" i="0" u="none" strike="sng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713897" y="1960233"/>
                <a:ext cx="2853666" cy="1754326"/>
              </a:xfrm>
              <a:prstGeom prst="rect">
                <a:avLst/>
              </a:prstGeom>
              <a:blipFill rotWithShape="1">
                <a:blip r:embed="rId2"/>
                <a:stretch>
                  <a:fillRect l="-6" t="-36" r="5" b="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95400" y="4201087"/>
                <a:ext cx="6336704" cy="5078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则至少存在一点</a:t>
                </a:r>
                <a14:m>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𝒄</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𝒂</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𝒃</m:t>
                        </m:r>
                      </m:e>
                    </m:d>
                  </m:oMath>
                </a14:m>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，使得</a:t>
                </a:r>
                <a14:m>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m:t>
                        </m:r>
                      </m:e>
                    </m:d>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e>
                    </m:d>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𝒄</m:t>
                        </m:r>
                      </m:e>
                    </m:d>
                    <m:d>
                      <m:d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e>
                    </m:d>
                  </m:oMath>
                </a14:m>
                <a:endPar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695400" y="4201087"/>
                <a:ext cx="6336704" cy="507831"/>
              </a:xfrm>
              <a:prstGeom prst="rect">
                <a:avLst/>
              </a:prstGeom>
              <a:blipFill rotWithShape="1">
                <a:blip r:embed="rId3"/>
                <a:stretch>
                  <a:fillRect l="-1" t="-111" r="2" b="77"/>
                </a:stretch>
              </a:blipFill>
            </p:spPr>
            <p:txBody>
              <a:bodyPr/>
              <a:lstStyle/>
              <a:p>
                <a:r>
                  <a:rPr lang="zh-CN" altLang="en-US">
                    <a:noFill/>
                  </a:rPr>
                  <a:t> </a:t>
                </a:r>
              </a:p>
            </p:txBody>
          </p:sp>
        </mc:Fallback>
      </mc:AlternateContent>
      <p:sp>
        <p:nvSpPr>
          <p:cNvPr id="9" name="矩形 8"/>
          <p:cNvSpPr/>
          <p:nvPr/>
        </p:nvSpPr>
        <p:spPr>
          <a:xfrm>
            <a:off x="778819" y="5229200"/>
            <a:ext cx="2723823"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微分中值定理的几何意义</a:t>
            </a:r>
          </a:p>
        </p:txBody>
      </p:sp>
      <p:sp>
        <p:nvSpPr>
          <p:cNvPr id="7" name="矩形 6"/>
          <p:cNvSpPr/>
          <p:nvPr/>
        </p:nvSpPr>
        <p:spPr>
          <a:xfrm>
            <a:off x="3533011" y="5195446"/>
            <a:ext cx="5995552" cy="50783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曲线两个端点构成一弦，则曲线内必有一切线与此弦平行</a:t>
            </a:r>
            <a:endPar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11" name="矩形 10"/>
          <p:cNvSpPr/>
          <p:nvPr/>
        </p:nvSpPr>
        <p:spPr>
          <a:xfrm>
            <a:off x="778819" y="5877272"/>
            <a:ext cx="649537"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推论</a:t>
            </a:r>
          </a:p>
        </p:txBody>
      </p:sp>
      <mc:AlternateContent xmlns:mc="http://schemas.openxmlformats.org/markup-compatibility/2006" xmlns:a14="http://schemas.microsoft.com/office/drawing/2010/main">
        <mc:Choice Requires="a14">
          <p:sp>
            <p:nvSpPr>
              <p:cNvPr id="10" name="矩形 9"/>
              <p:cNvSpPr/>
              <p:nvPr/>
            </p:nvSpPr>
            <p:spPr>
              <a:xfrm>
                <a:off x="1597249" y="5808022"/>
                <a:ext cx="5328766" cy="50783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如果函数</a:t>
                </a:r>
                <a14:m>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oMath>
                </a14:m>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在区间</a:t>
                </a:r>
                <a:r>
                  <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I</a:t>
                </a:r>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上的导数恒为零，则</a:t>
                </a:r>
                <a14:m>
                  <m:oMath xmlns:m="http://schemas.openxmlformats.org/officeDocument/2006/math">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𝟎</m:t>
                    </m:r>
                  </m:oMath>
                </a14:m>
                <a:endPar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1597249" y="5808022"/>
                <a:ext cx="5328766" cy="507831"/>
              </a:xfrm>
              <a:prstGeom prst="rect">
                <a:avLst/>
              </a:prstGeom>
              <a:blipFill rotWithShape="1">
                <a:blip r:embed="rId4"/>
                <a:stretch>
                  <a:fillRect l="-4" t="-61" r="-94" b="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824192" y="4147235"/>
                <a:ext cx="2237407" cy="66909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
                        <m:f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m:t>
                              </m:r>
                            </m:e>
                          </m:d>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e>
                          </m:d>
                        </m:num>
                        <m:den>
                          <m:d>
                            <m:d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e>
                          </m:d>
                          <m:r>
                            <m:rPr>
                              <m:nor/>
                            </m:rP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m:t> </m:t>
                          </m:r>
                        </m:den>
                      </m:f>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𝒄</m:t>
                          </m:r>
                        </m:e>
                      </m:d>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2" name="矩形 11"/>
              <p:cNvSpPr>
                <a:spLocks noRot="1" noChangeAspect="1" noMove="1" noResize="1" noEditPoints="1" noAdjustHandles="1" noChangeArrowheads="1" noChangeShapeType="1" noTextEdit="1"/>
              </p:cNvSpPr>
              <p:nvPr/>
            </p:nvSpPr>
            <p:spPr>
              <a:xfrm>
                <a:off x="7824192" y="4147235"/>
                <a:ext cx="2237407" cy="669094"/>
              </a:xfrm>
              <a:prstGeom prst="rect">
                <a:avLst/>
              </a:prstGeom>
              <a:blipFill rotWithShape="1">
                <a:blip r:embed="rId5"/>
                <a:stretch>
                  <a:fillRect l="-16" t="-7" r="1" b="73"/>
                </a:stretch>
              </a:blipFill>
            </p:spPr>
            <p:txBody>
              <a:bodyPr/>
              <a:lstStyle/>
              <a:p>
                <a:r>
                  <a:rPr lang="zh-CN" altLang="en-US">
                    <a:noFill/>
                  </a:rPr>
                  <a:t> </a:t>
                </a:r>
              </a:p>
            </p:txBody>
          </p:sp>
        </mc:Fallback>
      </mc:AlternateContent>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95800" y="1748703"/>
            <a:ext cx="6095887" cy="206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5375920" y="947503"/>
            <a:ext cx="274786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The Mean Value Theorem</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580877"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微分中值定理</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778819" y="1691498"/>
            <a:ext cx="1569660"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微分中值定理</a:t>
            </a:r>
          </a:p>
        </p:txBody>
      </p:sp>
      <mc:AlternateContent xmlns:mc="http://schemas.openxmlformats.org/markup-compatibility/2006" xmlns:a14="http://schemas.microsoft.com/office/drawing/2010/main">
        <mc:Choice Requires="a14">
          <p:sp>
            <p:nvSpPr>
              <p:cNvPr id="8" name="矩形 7"/>
              <p:cNvSpPr/>
              <p:nvPr/>
            </p:nvSpPr>
            <p:spPr>
              <a:xfrm>
                <a:off x="3690548" y="666764"/>
                <a:ext cx="2853666" cy="1754326"/>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如果函数满足以下</a:t>
                </a:r>
                <a:r>
                  <a:rPr kumimoji="0" lang="en-US" altLang="zh-CN" sz="1800" b="1"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2</a:t>
                </a:r>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个条件</a:t>
                </a:r>
                <a:endPar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1.</a:t>
                </a:r>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在闭区间</a:t>
                </a:r>
                <a14:m>
                  <m:oMath xmlns:m="http://schemas.openxmlformats.org/officeDocument/2006/math">
                    <m:d>
                      <m:dPr>
                        <m:begChr m:val="["/>
                        <m:endChr m:val="]"/>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m:t>
                        </m:r>
                      </m:e>
                    </m:d>
                  </m:oMath>
                </a14:m>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连续</a:t>
                </a:r>
                <a:endPar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2.</a:t>
                </a:r>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在开区间</a:t>
                </a:r>
                <a14:m>
                  <m:oMath xmlns:m="http://schemas.openxmlformats.org/officeDocument/2006/math">
                    <m:d>
                      <m:d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m:t>
                        </m:r>
                      </m:e>
                    </m:d>
                  </m:oMath>
                </a14:m>
                <a:r>
                  <a:rPr kumimoji="0" lang="zh-CN" altLang="en-US"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可导</a:t>
                </a:r>
                <a:endParaRPr kumimoji="0" lang="en-US" altLang="zh-CN" sz="1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1" i="0" u="none" strike="sngStrike" kern="1200" cap="none" spc="0" normalizeH="0" baseline="0" noProof="0" dirty="0">
                    <a:ln>
                      <a:noFill/>
                    </a:ln>
                    <a:solidFill>
                      <a:prstClr val="white">
                        <a:lumMod val="50000"/>
                      </a:prstClr>
                    </a:solidFill>
                    <a:effectLst/>
                    <a:uLnTx/>
                    <a:uFillTx/>
                    <a:latin typeface="方正北魏楷书简体" panose="03000509000000000000" pitchFamily="65" charset="-122"/>
                    <a:ea typeface="方正北魏楷书简体" panose="03000509000000000000" pitchFamily="65" charset="-122"/>
                    <a:cs typeface="+mn-cs"/>
                  </a:rPr>
                  <a:t>3.</a:t>
                </a:r>
                <a:r>
                  <a:rPr kumimoji="0" lang="zh-CN" altLang="en-US" sz="1800" b="1" i="0" u="none" strike="sngStrike" kern="1200" cap="none" spc="0" normalizeH="0" baseline="0" noProof="0" dirty="0">
                    <a:ln>
                      <a:noFill/>
                    </a:ln>
                    <a:solidFill>
                      <a:prstClr val="white">
                        <a:lumMod val="50000"/>
                      </a:prstClr>
                    </a:solidFill>
                    <a:effectLst/>
                    <a:uLnTx/>
                    <a:uFillTx/>
                    <a:latin typeface="方正北魏楷书简体" panose="03000509000000000000" pitchFamily="65" charset="-122"/>
                    <a:ea typeface="方正北魏楷书简体" panose="03000509000000000000" pitchFamily="65" charset="-122"/>
                    <a:cs typeface="+mn-cs"/>
                  </a:rPr>
                  <a:t>端点值相等</a:t>
                </a:r>
                <a14:m>
                  <m:oMath xmlns:m="http://schemas.openxmlformats.org/officeDocument/2006/math">
                    <m:r>
                      <a:rPr kumimoji="0" lang="en-US" altLang="zh-CN" sz="1800" b="1" i="1" u="none" strike="sngStrike" kern="1200" cap="none" spc="0" normalizeH="0" baseline="0" noProof="0" smtClean="0">
                        <a:ln>
                          <a:noFill/>
                        </a:ln>
                        <a:solidFill>
                          <a:prstClr val="white">
                            <a:lumMod val="50000"/>
                          </a:prstClr>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1800" b="1" i="1" u="none" strike="sngStrike" kern="1200" cap="none" spc="0" normalizeH="0" baseline="0" noProof="0" smtClean="0">
                            <a:ln>
                              <a:noFill/>
                            </a:ln>
                            <a:solidFill>
                              <a:prstClr val="white">
                                <a:lumMod val="50000"/>
                              </a:prstClr>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sngStrike" kern="1200" cap="none" spc="0" normalizeH="0" baseline="0" noProof="0" smtClean="0">
                            <a:ln>
                              <a:noFill/>
                            </a:ln>
                            <a:solidFill>
                              <a:prstClr val="white">
                                <a:lumMod val="50000"/>
                              </a:prstClr>
                            </a:solidFill>
                            <a:effectLst/>
                            <a:uLnTx/>
                            <a:uFillTx/>
                            <a:latin typeface="Cambria Math" panose="02040503050406030204" pitchFamily="18" charset="0"/>
                            <a:ea typeface="方正北魏楷书简体" panose="03000509000000000000" pitchFamily="65" charset="-122"/>
                            <a:cs typeface="+mn-cs"/>
                          </a:rPr>
                          <m:t>𝒂</m:t>
                        </m:r>
                      </m:e>
                    </m:d>
                    <m:r>
                      <a:rPr kumimoji="0" lang="en-US" altLang="zh-CN" sz="1800" b="1" i="1" u="none" strike="sngStrike" kern="1200" cap="none" spc="0" normalizeH="0" baseline="0" noProof="0" smtClean="0">
                        <a:ln>
                          <a:noFill/>
                        </a:ln>
                        <a:solidFill>
                          <a:prstClr val="white">
                            <a:lumMod val="50000"/>
                          </a:prstClr>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1" i="1" u="none" strike="sngStrike" kern="1200" cap="none" spc="0" normalizeH="0" baseline="0" noProof="0" smtClean="0">
                        <a:ln>
                          <a:noFill/>
                        </a:ln>
                        <a:solidFill>
                          <a:prstClr val="white">
                            <a:lumMod val="50000"/>
                          </a:prstClr>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1800" b="1" i="1" u="none" strike="sngStrike" kern="1200" cap="none" spc="0" normalizeH="0" baseline="0" noProof="0" smtClean="0">
                            <a:ln>
                              <a:noFill/>
                            </a:ln>
                            <a:solidFill>
                              <a:prstClr val="white">
                                <a:lumMod val="50000"/>
                              </a:prstClr>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sngStrike" kern="1200" cap="none" spc="0" normalizeH="0" baseline="0" noProof="0" smtClean="0">
                            <a:ln>
                              <a:noFill/>
                            </a:ln>
                            <a:solidFill>
                              <a:prstClr val="white">
                                <a:lumMod val="50000"/>
                              </a:prstClr>
                            </a:solidFill>
                            <a:effectLst/>
                            <a:uLnTx/>
                            <a:uFillTx/>
                            <a:latin typeface="Cambria Math" panose="02040503050406030204" pitchFamily="18" charset="0"/>
                            <a:ea typeface="方正北魏楷书简体" panose="03000509000000000000" pitchFamily="65" charset="-122"/>
                            <a:cs typeface="+mn-cs"/>
                          </a:rPr>
                          <m:t>𝒃</m:t>
                        </m:r>
                      </m:e>
                    </m:d>
                  </m:oMath>
                </a14:m>
                <a:endParaRPr kumimoji="0" lang="zh-CN" altLang="en-US" sz="1800" b="0" i="0" u="none" strike="sng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3690548" y="666764"/>
                <a:ext cx="2853666" cy="1754326"/>
              </a:xfrm>
              <a:prstGeom prst="rect">
                <a:avLst/>
              </a:prstGeom>
              <a:blipFill rotWithShape="1">
                <a:blip r:embed="rId2"/>
                <a:stretch>
                  <a:fillRect l="-20" t="-1" r="19" b="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597945" y="1220852"/>
                <a:ext cx="2237407" cy="66909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
                        <m:f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m:t>
                              </m:r>
                            </m:e>
                          </m:d>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e>
                          </m:d>
                        </m:num>
                        <m:den>
                          <m:d>
                            <m:d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e>
                          </m:d>
                          <m:r>
                            <m:rPr>
                              <m:nor/>
                            </m:rP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m:t> </m:t>
                          </m:r>
                        </m:den>
                      </m:f>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𝒄</m:t>
                          </m:r>
                        </m:e>
                      </m:d>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2" name="矩形 11"/>
              <p:cNvSpPr>
                <a:spLocks noRot="1" noChangeAspect="1" noMove="1" noResize="1" noEditPoints="1" noAdjustHandles="1" noChangeArrowheads="1" noChangeShapeType="1" noTextEdit="1"/>
              </p:cNvSpPr>
              <p:nvPr/>
            </p:nvSpPr>
            <p:spPr>
              <a:xfrm>
                <a:off x="7597945" y="1220852"/>
                <a:ext cx="2237407" cy="669094"/>
              </a:xfrm>
              <a:prstGeom prst="rect">
                <a:avLst/>
              </a:prstGeom>
              <a:blipFill rotWithShape="1">
                <a:blip r:embed="rId3"/>
                <a:stretch>
                  <a:fillRect l="-8" t="-57" r="21" b="28"/>
                </a:stretch>
              </a:blipFill>
            </p:spPr>
            <p:txBody>
              <a:bodyPr/>
              <a:lstStyle/>
              <a:p>
                <a:r>
                  <a:rPr lang="zh-CN" altLang="en-US">
                    <a:noFill/>
                  </a:rPr>
                  <a:t> </a:t>
                </a:r>
              </a:p>
            </p:txBody>
          </p:sp>
        </mc:Fallback>
      </mc:AlternateContent>
      <p:grpSp>
        <p:nvGrpSpPr>
          <p:cNvPr id="14" name="组合 13"/>
          <p:cNvGrpSpPr/>
          <p:nvPr/>
        </p:nvGrpSpPr>
        <p:grpSpPr>
          <a:xfrm>
            <a:off x="778819" y="2487175"/>
            <a:ext cx="1284733" cy="461665"/>
            <a:chOff x="775379" y="3144539"/>
            <a:chExt cx="1716781" cy="461665"/>
          </a:xfrm>
        </p:grpSpPr>
        <p:sp>
          <p:nvSpPr>
            <p:cNvPr id="15" name="Rectangle 5"/>
            <p:cNvSpPr>
              <a:spLocks noChangeArrowheads="1"/>
            </p:cNvSpPr>
            <p:nvPr/>
          </p:nvSpPr>
          <p:spPr bwMode="auto">
            <a:xfrm>
              <a:off x="775380" y="3161704"/>
              <a:ext cx="1643160"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6" name="TextBox 28"/>
            <p:cNvSpPr txBox="1"/>
            <p:nvPr/>
          </p:nvSpPr>
          <p:spPr>
            <a:xfrm>
              <a:off x="775379" y="3144539"/>
              <a:ext cx="171678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pic>
        <p:nvPicPr>
          <p:cNvPr id="13" name="图片 1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5600" y="2472348"/>
            <a:ext cx="8373644" cy="408679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580877"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函数性态研究</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162496" y="620670"/>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8" name="矩形 17"/>
              <p:cNvSpPr/>
              <p:nvPr/>
            </p:nvSpPr>
            <p:spPr>
              <a:xfrm>
                <a:off x="3575720" y="892202"/>
                <a:ext cx="2800767"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zh-CN" alt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函数的</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单调性</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monotonicity</a:t>
                </a:r>
                <a:endPar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mc:Choice>
        <mc:Fallback xmlns="">
          <p:sp>
            <p:nvSpPr>
              <p:cNvPr id="18" name="矩形 17"/>
              <p:cNvSpPr>
                <a:spLocks noRot="1" noChangeAspect="1" noMove="1" noResize="1" noEditPoints="1" noAdjustHandles="1" noChangeArrowheads="1" noChangeShapeType="1" noTextEdit="1"/>
              </p:cNvSpPr>
              <p:nvPr/>
            </p:nvSpPr>
            <p:spPr>
              <a:xfrm>
                <a:off x="3575720" y="892202"/>
                <a:ext cx="2800767" cy="369332"/>
              </a:xfrm>
              <a:prstGeom prst="rect">
                <a:avLst/>
              </a:prstGeom>
              <a:blipFill rotWithShape="1">
                <a:blip r:embed="rId2"/>
                <a:stretch>
                  <a:fillRect l="-183" t="-1383" r="-165" b="-1261"/>
                </a:stretch>
              </a:blipFill>
              <a:ln>
                <a:solidFill>
                  <a:schemeClr val="tx1"/>
                </a:solidFill>
              </a:ln>
            </p:spPr>
            <p:txBody>
              <a:bodyPr/>
              <a:lstStyle/>
              <a:p>
                <a:r>
                  <a:rPr lang="zh-CN" altLang="en-US">
                    <a:noFill/>
                  </a:rPr>
                  <a:t> </a:t>
                </a:r>
              </a:p>
            </p:txBody>
          </p:sp>
        </mc:Fallback>
      </mc:AlternateContent>
      <p:sp>
        <p:nvSpPr>
          <p:cNvPr id="4" name="矩形 3"/>
          <p:cNvSpPr/>
          <p:nvPr/>
        </p:nvSpPr>
        <p:spPr>
          <a:xfrm>
            <a:off x="689129" y="1916832"/>
            <a:ext cx="269817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单调性判定定理</a:t>
            </a:r>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9" name="矩形 18"/>
              <p:cNvSpPr/>
              <p:nvPr/>
            </p:nvSpPr>
            <p:spPr>
              <a:xfrm>
                <a:off x="689129" y="3861048"/>
                <a:ext cx="10385920" cy="2031325"/>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设</a:t>
                </a:r>
                <a14:m>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𝒚</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oMath>
                </a14:m>
                <a:r>
                  <a:rPr kumimoji="0" lang="zh-CN" altLang="en-US"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是闭区间</a:t>
                </a:r>
                <a14:m>
                  <m:oMath xmlns:m="http://schemas.openxmlformats.org/officeDocument/2006/math">
                    <m:d>
                      <m:dPr>
                        <m:begChr m:val="["/>
                        <m:endChr m:val="]"/>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m:t>
                        </m:r>
                      </m:e>
                    </m:d>
                  </m:oMath>
                </a14:m>
                <a:r>
                  <a:rPr kumimoji="0" lang="zh-CN" altLang="en-US"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上的连续函数，且在</a:t>
                </a:r>
                <a14:m>
                  <m:oMath xmlns:m="http://schemas.openxmlformats.org/officeDocument/2006/math">
                    <m:d>
                      <m:dPr>
                        <m:begChr m:val="（"/>
                        <m:endChr m:val="）"/>
                        <m:ctrlPr>
                          <a:rPr kumimoji="0" lang="zh-CN" altLang="en-US" sz="2800" b="1"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m:t>
                        </m:r>
                      </m:e>
                    </m:d>
                  </m:oMath>
                </a14:m>
                <a:r>
                  <a:rPr kumimoji="0" lang="zh-CN" altLang="en-US"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内可导，则有</a:t>
                </a:r>
                <a:endParaRPr kumimoji="0" lang="en-US" altLang="zh-CN"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1.</a:t>
                </a:r>
                <a:r>
                  <a:rPr kumimoji="0" lang="zh-CN" altLang="en-US"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如果</a:t>
                </a:r>
                <a14:m>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&gt;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𝟎</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𝒂</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𝒃</m:t>
                        </m:r>
                      </m:e>
                    </m:d>
                  </m:oMath>
                </a14:m>
                <a:r>
                  <a:rPr kumimoji="0" lang="zh-CN" altLang="en-US"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，则</a:t>
                </a:r>
                <a14:m>
                  <m:oMath xmlns:m="http://schemas.openxmlformats.org/officeDocument/2006/math">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oMath>
                </a14:m>
                <a:r>
                  <a:rPr kumimoji="0" lang="zh-CN" altLang="en-US"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在</a:t>
                </a:r>
                <a14:m>
                  <m:oMath xmlns:m="http://schemas.openxmlformats.org/officeDocument/2006/math">
                    <m:d>
                      <m:dPr>
                        <m:begChr m:val="["/>
                        <m:endChr m:val="]"/>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m:t>
                        </m:r>
                      </m:e>
                    </m:d>
                  </m:oMath>
                </a14:m>
                <a:r>
                  <a:rPr kumimoji="0" lang="zh-CN" altLang="en-US"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上单调递增</a:t>
                </a:r>
                <a:r>
                  <a:rPr kumimoji="0" lang="en-US" altLang="zh-CN"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decreasing</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2.</a:t>
                </a:r>
                <a:r>
                  <a:rPr kumimoji="0" lang="zh-CN" altLang="en-US"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如果</a:t>
                </a:r>
                <a14:m>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&lt;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𝟎</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𝒂</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𝒃</m:t>
                        </m:r>
                      </m:e>
                    </m:d>
                  </m:oMath>
                </a14:m>
                <a:r>
                  <a:rPr kumimoji="0" lang="zh-CN" altLang="en-US"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，则</a:t>
                </a:r>
                <a14:m>
                  <m:oMath xmlns:m="http://schemas.openxmlformats.org/officeDocument/2006/math">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oMath>
                </a14:m>
                <a:r>
                  <a:rPr kumimoji="0" lang="zh-CN" altLang="en-US"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在</a:t>
                </a:r>
                <a14:m>
                  <m:oMath xmlns:m="http://schemas.openxmlformats.org/officeDocument/2006/math">
                    <m:d>
                      <m:dPr>
                        <m:begChr m:val="["/>
                        <m:endChr m:val="]"/>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m:t>
                        </m:r>
                      </m:e>
                    </m:d>
                  </m:oMath>
                </a14:m>
                <a:r>
                  <a:rPr kumimoji="0" lang="zh-CN" altLang="en-US"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上单调递减</a:t>
                </a:r>
                <a:r>
                  <a:rPr kumimoji="0" lang="en-US" altLang="zh-CN"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increasing</a:t>
                </a:r>
                <a:endParaRPr kumimoji="0" lang="zh-CN" altLang="en-US"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mc:Choice>
        <mc:Fallback xmlns="">
          <p:sp>
            <p:nvSpPr>
              <p:cNvPr id="19" name="矩形 18"/>
              <p:cNvSpPr>
                <a:spLocks noRot="1" noChangeAspect="1" noMove="1" noResize="1" noEditPoints="1" noAdjustHandles="1" noChangeArrowheads="1" noChangeShapeType="1" noTextEdit="1"/>
              </p:cNvSpPr>
              <p:nvPr/>
            </p:nvSpPr>
            <p:spPr>
              <a:xfrm>
                <a:off x="689129" y="3861048"/>
                <a:ext cx="10385920" cy="2031325"/>
              </a:xfrm>
              <a:prstGeom prst="rect">
                <a:avLst/>
              </a:prstGeom>
              <a:blipFill rotWithShape="1">
                <a:blip r:embed="rId3"/>
                <a:stretch>
                  <a:fillRect l="-1" t="-12" r="-2201" b="10"/>
                </a:stretch>
              </a:blipFill>
            </p:spPr>
            <p:txBody>
              <a:bodyPr/>
              <a:lstStyle/>
              <a:p>
                <a:r>
                  <a:rPr lang="zh-CN" altLang="en-US">
                    <a:noFill/>
                  </a:rPr>
                  <a:t> </a:t>
                </a:r>
              </a:p>
            </p:txBody>
          </p:sp>
        </mc:Fallback>
      </mc:AlternateContent>
      <p:pic>
        <p:nvPicPr>
          <p:cNvPr id="1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51127"/>
          <a:stretch>
            <a:fillRect/>
          </a:stretch>
        </p:blipFill>
        <p:spPr bwMode="auto">
          <a:xfrm>
            <a:off x="6528048" y="147835"/>
            <a:ext cx="5113151" cy="3537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580877"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函数性态研究</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162496" y="620670"/>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8" name="矩形 17"/>
              <p:cNvSpPr/>
              <p:nvPr/>
            </p:nvSpPr>
            <p:spPr>
              <a:xfrm>
                <a:off x="3575720" y="892202"/>
                <a:ext cx="2800767"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zh-CN" alt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函数的</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单调性</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monotonicity</a:t>
                </a:r>
                <a:endPar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mc:Choice>
        <mc:Fallback xmlns="">
          <p:sp>
            <p:nvSpPr>
              <p:cNvPr id="18" name="矩形 17"/>
              <p:cNvSpPr>
                <a:spLocks noRot="1" noChangeAspect="1" noMove="1" noResize="1" noEditPoints="1" noAdjustHandles="1" noChangeArrowheads="1" noChangeShapeType="1" noTextEdit="1"/>
              </p:cNvSpPr>
              <p:nvPr/>
            </p:nvSpPr>
            <p:spPr>
              <a:xfrm>
                <a:off x="3575720" y="892202"/>
                <a:ext cx="2800767" cy="369332"/>
              </a:xfrm>
              <a:prstGeom prst="rect">
                <a:avLst/>
              </a:prstGeom>
              <a:blipFill rotWithShape="1">
                <a:blip r:embed="rId2"/>
                <a:stretch>
                  <a:fillRect l="-183" t="-1383" r="-165" b="-1261"/>
                </a:stretch>
              </a:blipFill>
              <a:ln>
                <a:solidFill>
                  <a:schemeClr val="tx1"/>
                </a:solidFill>
              </a:ln>
            </p:spPr>
            <p:txBody>
              <a:bodyPr/>
              <a:lstStyle/>
              <a:p>
                <a:r>
                  <a:rPr lang="zh-CN" altLang="en-US">
                    <a:noFill/>
                  </a:rPr>
                  <a:t> </a:t>
                </a:r>
              </a:p>
            </p:txBody>
          </p:sp>
        </mc:Fallback>
      </mc:AlternateContent>
      <p:grpSp>
        <p:nvGrpSpPr>
          <p:cNvPr id="20" name="组合 19"/>
          <p:cNvGrpSpPr/>
          <p:nvPr/>
        </p:nvGrpSpPr>
        <p:grpSpPr>
          <a:xfrm>
            <a:off x="816834" y="1932221"/>
            <a:ext cx="1289991" cy="461665"/>
            <a:chOff x="775379" y="3144539"/>
            <a:chExt cx="1716781" cy="461665"/>
          </a:xfrm>
        </p:grpSpPr>
        <p:sp>
          <p:nvSpPr>
            <p:cNvPr id="21" name="Rectangle 5"/>
            <p:cNvSpPr>
              <a:spLocks noChangeArrowheads="1"/>
            </p:cNvSpPr>
            <p:nvPr/>
          </p:nvSpPr>
          <p:spPr bwMode="auto">
            <a:xfrm>
              <a:off x="775380" y="3161704"/>
              <a:ext cx="1643160"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2" name="TextBox 28"/>
            <p:cNvSpPr txBox="1"/>
            <p:nvPr/>
          </p:nvSpPr>
          <p:spPr>
            <a:xfrm>
              <a:off x="775379" y="3144539"/>
              <a:ext cx="171678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 name="矩形 9"/>
              <p:cNvSpPr/>
              <p:nvPr/>
            </p:nvSpPr>
            <p:spPr>
              <a:xfrm>
                <a:off x="2128983" y="1916832"/>
                <a:ext cx="737849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Discuss the monotonicity of  </a:t>
                </a:r>
                <a14:m>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𝒆</m:t>
                        </m:r>
                      </m:e>
                      <m: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sup>
                    </m:s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𝟏</m:t>
                    </m:r>
                  </m:oMath>
                </a14:m>
                <a:endPar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2128983" y="1916832"/>
                <a:ext cx="7378495" cy="523220"/>
              </a:xfrm>
              <a:prstGeom prst="rect">
                <a:avLst/>
              </a:prstGeom>
              <a:blipFill rotWithShape="1">
                <a:blip r:embed="rId3"/>
                <a:stretch>
                  <a:fillRect l="-6" t="-77" r="3" b="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781593" y="3051770"/>
                <a:ext cx="11262507" cy="230832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It’s easy to know </a:t>
                </a:r>
                <a14:m>
                  <m:oMath xmlns:m="http://schemas.openxmlformats.org/officeDocument/2006/math">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d>
                      <m:d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oMath>
                </a14:m>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is continuous for any real </a:t>
                </a: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numble</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a:t>
                </a:r>
                <a14:m>
                  <m:oMath xmlns:m="http://schemas.openxmlformats.org/officeDocument/2006/math">
                    <m:r>
                      <a:rPr kumimoji="0" lang="en-US" altLang="zh-CN" sz="2400" b="1"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oMath>
                </a14:m>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Let </a:t>
                </a:r>
                <a14:m>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𝐞</m:t>
                        </m:r>
                      </m:e>
                      <m:sup>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𝐱</m:t>
                        </m:r>
                      </m:sup>
                    </m:sSup>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𝟏</m:t>
                    </m:r>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oMath>
                </a14:m>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,we get </a:t>
                </a:r>
                <a14:m>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oMath>
                </a14:m>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We could further find </a:t>
                </a:r>
                <a14:m>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&lt;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𝟎</m:t>
                        </m:r>
                      </m:e>
                    </m:d>
                  </m:oMath>
                </a14:m>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Hence , </a:t>
                </a:r>
                <a14:m>
                  <m:oMath xmlns:m="http://schemas.openxmlformats.org/officeDocument/2006/math">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d>
                      <m:d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oMath>
                </a14:m>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is decreasing on </a:t>
                </a:r>
                <a14:m>
                  <m:oMath xmlns:m="http://schemas.openxmlformats.org/officeDocument/2006/math">
                    <m:d>
                      <m:dPr>
                        <m:endChr m:val="]"/>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𝟎</m:t>
                        </m:r>
                      </m:e>
                    </m:d>
                  </m:oMath>
                </a14:m>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Similarly , </a:t>
                </a:r>
                <a14:m>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&gt;</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𝟎</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d>
                  </m:oMath>
                </a14:m>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Hence , </a:t>
                </a:r>
                <a14:m>
                  <m:oMath xmlns:m="http://schemas.openxmlformats.org/officeDocument/2006/math">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d>
                      <m:d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oMath>
                </a14:m>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is increasing on </a:t>
                </a:r>
                <a14:m>
                  <m:oMath xmlns:m="http://schemas.openxmlformats.org/officeDocument/2006/math">
                    <m:d>
                      <m:dPr>
                        <m:begChr m:val="["/>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e>
                    </m:d>
                  </m:oMath>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3" name="矩形 22"/>
              <p:cNvSpPr>
                <a:spLocks noRot="1" noChangeAspect="1" noMove="1" noResize="1" noEditPoints="1" noAdjustHandles="1" noChangeArrowheads="1" noChangeShapeType="1" noTextEdit="1"/>
              </p:cNvSpPr>
              <p:nvPr/>
            </p:nvSpPr>
            <p:spPr>
              <a:xfrm>
                <a:off x="781593" y="3051770"/>
                <a:ext cx="11262507" cy="2308324"/>
              </a:xfrm>
              <a:prstGeom prst="rect">
                <a:avLst/>
              </a:prstGeom>
              <a:blipFill rotWithShape="1">
                <a:blip r:embed="rId4"/>
                <a:stretch>
                  <a:fillRect l="-5" t="-26" b="3"/>
                </a:stretch>
              </a:blipFill>
            </p:spPr>
            <p:txBody>
              <a:bodyPr/>
              <a:lstStyle/>
              <a:p>
                <a:r>
                  <a:rPr lang="zh-CN" altLang="en-US">
                    <a:noFill/>
                  </a:rPr>
                  <a:t> </a:t>
                </a:r>
              </a:p>
            </p:txBody>
          </p:sp>
        </mc:Fallback>
      </mc:AlternateContent>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580877"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函数性态研究</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162496" y="620670"/>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8" name="矩形 17"/>
              <p:cNvSpPr/>
              <p:nvPr/>
            </p:nvSpPr>
            <p:spPr>
              <a:xfrm>
                <a:off x="3575720" y="892202"/>
                <a:ext cx="1569660"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zh-CN" alt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函数的</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单调性</a:t>
                </a:r>
              </a:p>
            </p:txBody>
          </p:sp>
        </mc:Choice>
        <mc:Fallback xmlns="">
          <p:sp>
            <p:nvSpPr>
              <p:cNvPr id="18" name="矩形 17"/>
              <p:cNvSpPr>
                <a:spLocks noRot="1" noChangeAspect="1" noMove="1" noResize="1" noEditPoints="1" noAdjustHandles="1" noChangeArrowheads="1" noChangeShapeType="1" noTextEdit="1"/>
              </p:cNvSpPr>
              <p:nvPr/>
            </p:nvSpPr>
            <p:spPr>
              <a:xfrm>
                <a:off x="3575720" y="892202"/>
                <a:ext cx="1569660" cy="369332"/>
              </a:xfrm>
              <a:prstGeom prst="rect">
                <a:avLst/>
              </a:prstGeom>
              <a:blipFill rotWithShape="1">
                <a:blip r:embed="rId2"/>
                <a:stretch>
                  <a:fillRect l="-326" t="-1383" r="-487" b="-1261"/>
                </a:stretch>
              </a:blipFill>
              <a:ln>
                <a:solidFill>
                  <a:schemeClr val="tx1"/>
                </a:solidFill>
              </a:ln>
            </p:spPr>
            <p:txBody>
              <a:bodyPr/>
              <a:lstStyle/>
              <a:p>
                <a:r>
                  <a:rPr lang="zh-CN" altLang="en-US">
                    <a:noFill/>
                  </a:rPr>
                  <a:t> </a:t>
                </a:r>
              </a:p>
            </p:txBody>
          </p:sp>
        </mc:Fallback>
      </mc:AlternateContent>
      <p:grpSp>
        <p:nvGrpSpPr>
          <p:cNvPr id="20" name="组合 19"/>
          <p:cNvGrpSpPr/>
          <p:nvPr/>
        </p:nvGrpSpPr>
        <p:grpSpPr>
          <a:xfrm>
            <a:off x="773561" y="1514883"/>
            <a:ext cx="1270916" cy="461665"/>
            <a:chOff x="775379" y="3144539"/>
            <a:chExt cx="1716781" cy="461665"/>
          </a:xfrm>
        </p:grpSpPr>
        <p:sp>
          <p:nvSpPr>
            <p:cNvPr id="21" name="Rectangle 5"/>
            <p:cNvSpPr>
              <a:spLocks noChangeArrowheads="1"/>
            </p:cNvSpPr>
            <p:nvPr/>
          </p:nvSpPr>
          <p:spPr bwMode="auto">
            <a:xfrm>
              <a:off x="775380" y="3161704"/>
              <a:ext cx="1643160"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2" name="TextBox 28"/>
            <p:cNvSpPr txBox="1"/>
            <p:nvPr/>
          </p:nvSpPr>
          <p:spPr>
            <a:xfrm>
              <a:off x="775379" y="3144539"/>
              <a:ext cx="171678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 name="矩形 9"/>
              <p:cNvSpPr/>
              <p:nvPr/>
            </p:nvSpPr>
            <p:spPr>
              <a:xfrm>
                <a:off x="2119821" y="1519208"/>
                <a:ext cx="9059724" cy="53296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Discuss the monotonicity of  </a:t>
                </a:r>
                <a14:m>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𝟐</m:t>
                    </m:r>
                    <m:sSup>
                      <m:sSup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𝟑</m:t>
                        </m:r>
                      </m:sup>
                    </m:s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𝟗</m:t>
                    </m:r>
                    <m:sSup>
                      <m:sSup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𝟐</m:t>
                        </m:r>
                      </m:sup>
                    </m:s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𝟏𝟐</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𝟑</m:t>
                    </m:r>
                  </m:oMath>
                </a14:m>
                <a:endPar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2119821" y="1519208"/>
                <a:ext cx="9059724" cy="532966"/>
              </a:xfrm>
              <a:prstGeom prst="rect">
                <a:avLst/>
              </a:prstGeom>
              <a:blipFill rotWithShape="1">
                <a:blip r:embed="rId3"/>
                <a:stretch>
                  <a:fillRect l="-2" t="-54" r="4" b="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773561" y="2191414"/>
                <a:ext cx="10233251" cy="588687"/>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Let </a:t>
                </a:r>
                <a14:m>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𝟔</m:t>
                    </m:r>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𝟐</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𝟏𝟖</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𝟏𝟐</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𝟔</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𝟏</m:t>
                        </m:r>
                      </m:e>
                    </m:d>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𝟐</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oMath>
                </a14:m>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we get </a:t>
                </a:r>
                <a14:m>
                  <m:oMath xmlns:m="http://schemas.openxmlformats.org/officeDocument/2006/math">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𝟏</m:t>
                        </m:r>
                      </m:sub>
                    </m:s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𝟏</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𝟐</m:t>
                        </m:r>
                      </m:sub>
                    </m:s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𝟐</m:t>
                    </m:r>
                  </m:oMath>
                </a14:m>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a:t>
                </a:r>
              </a:p>
            </p:txBody>
          </p:sp>
        </mc:Choice>
        <mc:Fallback xmlns="">
          <p:sp>
            <p:nvSpPr>
              <p:cNvPr id="23" name="矩形 22"/>
              <p:cNvSpPr>
                <a:spLocks noRot="1" noChangeAspect="1" noMove="1" noResize="1" noEditPoints="1" noAdjustHandles="1" noChangeArrowheads="1" noChangeShapeType="1" noTextEdit="1"/>
              </p:cNvSpPr>
              <p:nvPr/>
            </p:nvSpPr>
            <p:spPr>
              <a:xfrm>
                <a:off x="773561" y="2191414"/>
                <a:ext cx="10233251" cy="588687"/>
              </a:xfrm>
              <a:prstGeom prst="rect">
                <a:avLst/>
              </a:prstGeom>
              <a:blipFill rotWithShape="1">
                <a:blip r:embed="rId4"/>
                <a:stretch>
                  <a:fillRect l="-1" t="-5" r="3" b="-7754"/>
                </a:stretch>
              </a:blipFill>
            </p:spPr>
            <p:txBody>
              <a:bodyPr/>
              <a:lstStyle/>
              <a:p>
                <a:r>
                  <a:rPr lang="zh-CN" altLang="en-US">
                    <a:noFill/>
                  </a:rPr>
                  <a:t> </a:t>
                </a:r>
              </a:p>
            </p:txBody>
          </p:sp>
        </mc:Fallback>
      </mc:AlternateContent>
      <p:cxnSp>
        <p:nvCxnSpPr>
          <p:cNvPr id="7" name="直接连接符 6"/>
          <p:cNvCxnSpPr/>
          <p:nvPr/>
        </p:nvCxnSpPr>
        <p:spPr>
          <a:xfrm>
            <a:off x="9217172" y="3965547"/>
            <a:ext cx="20882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a:off x="9554020" y="3240983"/>
            <a:ext cx="1095375" cy="1447866"/>
          </a:xfrm>
          <a:custGeom>
            <a:avLst/>
            <a:gdLst>
              <a:gd name="connsiteX0" fmla="*/ 0 w 1095375"/>
              <a:gd name="connsiteY0" fmla="*/ 0 h 1447866"/>
              <a:gd name="connsiteX1" fmla="*/ 619125 w 1095375"/>
              <a:gd name="connsiteY1" fmla="*/ 1447800 h 1447866"/>
              <a:gd name="connsiteX2" fmla="*/ 1095375 w 1095375"/>
              <a:gd name="connsiteY2" fmla="*/ 47625 h 1447866"/>
            </a:gdLst>
            <a:ahLst/>
            <a:cxnLst>
              <a:cxn ang="0">
                <a:pos x="connsiteX0" y="connsiteY0"/>
              </a:cxn>
              <a:cxn ang="0">
                <a:pos x="connsiteX1" y="connsiteY1"/>
              </a:cxn>
              <a:cxn ang="0">
                <a:pos x="connsiteX2" y="connsiteY2"/>
              </a:cxn>
            </a:cxnLst>
            <a:rect l="l" t="t" r="r" b="b"/>
            <a:pathLst>
              <a:path w="1095375" h="1447866">
                <a:moveTo>
                  <a:pt x="0" y="0"/>
                </a:moveTo>
                <a:cubicBezTo>
                  <a:pt x="218281" y="719931"/>
                  <a:pt x="436563" y="1439863"/>
                  <a:pt x="619125" y="1447800"/>
                </a:cubicBezTo>
                <a:cubicBezTo>
                  <a:pt x="801687" y="1455737"/>
                  <a:pt x="948531" y="751681"/>
                  <a:pt x="1095375" y="4762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4" name="矩形 13"/>
              <p:cNvSpPr/>
              <p:nvPr/>
            </p:nvSpPr>
            <p:spPr>
              <a:xfrm>
                <a:off x="11305404" y="3737841"/>
                <a:ext cx="36798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4" name="矩形 13"/>
              <p:cNvSpPr>
                <a:spLocks noRot="1" noChangeAspect="1" noMove="1" noResize="1" noEditPoints="1" noAdjustHandles="1" noChangeArrowheads="1" noChangeShapeType="1" noTextEdit="1"/>
              </p:cNvSpPr>
              <p:nvPr/>
            </p:nvSpPr>
            <p:spPr>
              <a:xfrm>
                <a:off x="11305404" y="3737841"/>
                <a:ext cx="367985" cy="369332"/>
              </a:xfrm>
              <a:prstGeom prst="rect">
                <a:avLst/>
              </a:prstGeom>
              <a:blipFill rotWithShape="1">
                <a:blip r:embed="rId5"/>
                <a:stretch>
                  <a:fillRect l="-136" t="-63" r="50" b="1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9465582" y="3920397"/>
                <a:ext cx="46076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sub>
                      </m:sSub>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5" name="矩形 14"/>
              <p:cNvSpPr>
                <a:spLocks noRot="1" noChangeAspect="1" noMove="1" noResize="1" noEditPoints="1" noAdjustHandles="1" noChangeArrowheads="1" noChangeShapeType="1" noTextEdit="1"/>
              </p:cNvSpPr>
              <p:nvPr/>
            </p:nvSpPr>
            <p:spPr>
              <a:xfrm>
                <a:off x="9465582" y="3920397"/>
                <a:ext cx="460767" cy="369332"/>
              </a:xfrm>
              <a:prstGeom prst="rect">
                <a:avLst/>
              </a:prstGeom>
              <a:blipFill rotWithShape="1">
                <a:blip r:embed="rId6"/>
                <a:stretch>
                  <a:fillRect l="-59" t="-147" r="6" b="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0435604" y="3957556"/>
                <a:ext cx="4660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sub>
                      </m:sSub>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6" name="矩形 15"/>
              <p:cNvSpPr>
                <a:spLocks noRot="1" noChangeAspect="1" noMove="1" noResize="1" noEditPoints="1" noAdjustHandles="1" noChangeArrowheads="1" noChangeShapeType="1" noTextEdit="1"/>
              </p:cNvSpPr>
              <p:nvPr/>
            </p:nvSpPr>
            <p:spPr>
              <a:xfrm>
                <a:off x="10435604" y="3957556"/>
                <a:ext cx="466089" cy="369332"/>
              </a:xfrm>
              <a:prstGeom prst="rect">
                <a:avLst/>
              </a:prstGeom>
              <a:blipFill rotWithShape="1">
                <a:blip r:embed="rId7"/>
                <a:stretch>
                  <a:fillRect l="-3" t="-64" r="3" b="1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0261288" y="2810301"/>
                <a:ext cx="7455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d>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7" name="矩形 16"/>
              <p:cNvSpPr>
                <a:spLocks noRot="1" noChangeAspect="1" noMove="1" noResize="1" noEditPoints="1" noAdjustHandles="1" noChangeArrowheads="1" noChangeShapeType="1" noTextEdit="1"/>
              </p:cNvSpPr>
              <p:nvPr/>
            </p:nvSpPr>
            <p:spPr>
              <a:xfrm>
                <a:off x="10261288" y="2810301"/>
                <a:ext cx="745524" cy="369332"/>
              </a:xfrm>
              <a:prstGeom prst="rect">
                <a:avLst/>
              </a:prstGeom>
              <a:blipFill rotWithShape="1">
                <a:blip r:embed="rId8"/>
                <a:stretch>
                  <a:fillRect l="-43" t="-115" r="48" b="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9249717" y="3507008"/>
                <a:ext cx="4106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4" name="矩形 23"/>
              <p:cNvSpPr>
                <a:spLocks noRot="1" noChangeAspect="1" noMove="1" noResize="1" noEditPoints="1" noAdjustHandles="1" noChangeArrowheads="1" noChangeShapeType="1" noTextEdit="1"/>
              </p:cNvSpPr>
              <p:nvPr/>
            </p:nvSpPr>
            <p:spPr>
              <a:xfrm>
                <a:off x="9249717" y="3507008"/>
                <a:ext cx="410690" cy="369332"/>
              </a:xfrm>
              <a:prstGeom prst="rect">
                <a:avLst/>
              </a:prstGeom>
              <a:blipFill rotWithShape="1">
                <a:blip r:embed="rId9"/>
                <a:stretch>
                  <a:fillRect l="-75" t="-146" r="37" b="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10609719" y="3482362"/>
                <a:ext cx="4106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5" name="矩形 24"/>
              <p:cNvSpPr>
                <a:spLocks noRot="1" noChangeAspect="1" noMove="1" noResize="1" noEditPoints="1" noAdjustHandles="1" noChangeArrowheads="1" noChangeShapeType="1" noTextEdit="1"/>
              </p:cNvSpPr>
              <p:nvPr/>
            </p:nvSpPr>
            <p:spPr>
              <a:xfrm>
                <a:off x="10609719" y="3482362"/>
                <a:ext cx="410690" cy="369332"/>
              </a:xfrm>
              <a:prstGeom prst="rect">
                <a:avLst/>
              </a:prstGeom>
              <a:blipFill rotWithShape="1">
                <a:blip r:embed="rId9"/>
                <a:stretch>
                  <a:fillRect l="-34" t="-6" r="151" b="1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9947962" y="4107173"/>
                <a:ext cx="4106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6" name="矩形 25"/>
              <p:cNvSpPr>
                <a:spLocks noRot="1" noChangeAspect="1" noMove="1" noResize="1" noEditPoints="1" noAdjustHandles="1" noChangeArrowheads="1" noChangeShapeType="1" noTextEdit="1"/>
              </p:cNvSpPr>
              <p:nvPr/>
            </p:nvSpPr>
            <p:spPr>
              <a:xfrm>
                <a:off x="9947962" y="4107173"/>
                <a:ext cx="410690" cy="369332"/>
              </a:xfrm>
              <a:prstGeom prst="rect">
                <a:avLst/>
              </a:prstGeom>
              <a:blipFill rotWithShape="1">
                <a:blip r:embed="rId10"/>
                <a:stretch>
                  <a:fillRect l="-13" t="-170" r="130" b="1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7" name="表格 26"/>
              <p:cNvGraphicFramePr>
                <a:graphicFrameLocks noGrp="1"/>
              </p:cNvGraphicFramePr>
              <p:nvPr/>
            </p:nvGraphicFramePr>
            <p:xfrm>
              <a:off x="796822" y="2985772"/>
              <a:ext cx="8128002" cy="118872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方正北魏楷书简体" panose="03000509000000000000" pitchFamily="65" charset="-122"/>
                                    <a:cs typeface="Times New Roman" panose="02020603050405020304" pitchFamily="18" charset="0"/>
                                  </a:rPr>
                                  <m:t>𝒙</m:t>
                                </m:r>
                              </m:oMath>
                            </m:oMathPara>
                          </a14:m>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 </m:t>
                                    </m:r>
                                    <m:r>
                                      <a:rPr lang="en-US" altLang="zh-CN" sz="2000" b="1" i="1" smtClean="0">
                                        <a:latin typeface="Cambria Math" panose="02040503050406030204" pitchFamily="18" charset="0"/>
                                        <a:ea typeface="Cambria Math" panose="02040503050406030204" pitchFamily="18" charset="0"/>
                                      </a:rPr>
                                      <m:t>𝟏</m:t>
                                    </m:r>
                                  </m:e>
                                </m:d>
                              </m:oMath>
                            </m:oMathPara>
                          </a14:m>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𝟏</m:t>
                                </m:r>
                              </m:oMath>
                            </m:oMathPara>
                          </a14:m>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e>
                                </m:d>
                              </m:oMath>
                            </m:oMathPara>
                          </a14:m>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𝟐</m:t>
                                </m:r>
                              </m:oMath>
                            </m:oMathPara>
                          </a14:m>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m:t>
                                    </m:r>
                                  </m:e>
                                </m:d>
                              </m:oMath>
                            </m:oMathPara>
                          </a14:m>
                          <a:endParaRPr lang="zh-CN" altLang="en-US" sz="2000" b="1"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方正北魏楷书简体" panose="03000509000000000000" pitchFamily="65" charset="-122"/>
                                    <a:cs typeface="Times New Roman" panose="02020603050405020304" pitchFamily="18" charset="0"/>
                                  </a:rPr>
                                  <m:t>𝒇</m:t>
                                </m:r>
                                <m:r>
                                  <a:rPr lang="en-US" altLang="zh-CN" sz="2000" b="1" i="1" smtClean="0">
                                    <a:latin typeface="Cambria Math" panose="02040503050406030204" pitchFamily="18" charset="0"/>
                                    <a:ea typeface="方正北魏楷书简体" panose="03000509000000000000" pitchFamily="65" charset="-122"/>
                                    <a:cs typeface="Times New Roman" panose="02020603050405020304" pitchFamily="18" charset="0"/>
                                  </a:rPr>
                                  <m:t>′</m:t>
                                </m:r>
                                <m:d>
                                  <m:dPr>
                                    <m:ctrlPr>
                                      <a:rPr lang="en-US" altLang="zh-CN" sz="2000" b="1" i="1"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000" b="1" i="1" smtClean="0">
                                        <a:latin typeface="Cambria Math" panose="02040503050406030204" pitchFamily="18" charset="0"/>
                                        <a:ea typeface="方正北魏楷书简体" panose="03000509000000000000" pitchFamily="65" charset="-122"/>
                                        <a:cs typeface="Times New Roman" panose="02020603050405020304" pitchFamily="18" charset="0"/>
                                      </a:rPr>
                                      <m:t>𝒙</m:t>
                                    </m:r>
                                  </m:e>
                                </m:d>
                              </m:oMath>
                            </m:oMathPara>
                          </a14:m>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m:t>
                                </m:r>
                              </m:oMath>
                            </m:oMathPara>
                          </a14:m>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𝟎</m:t>
                                </m:r>
                              </m:oMath>
                            </m:oMathPara>
                          </a14:m>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m:t>
                                </m:r>
                              </m:oMath>
                            </m:oMathPara>
                          </a14:m>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𝟎</m:t>
                                </m:r>
                              </m:oMath>
                            </m:oMathPara>
                          </a14:m>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m:t>
                                </m:r>
                              </m:oMath>
                            </m:oMathPara>
                          </a14:m>
                          <a:endParaRPr lang="zh-CN" altLang="en-US" sz="2000" b="1"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方正北魏楷书简体" panose="03000509000000000000" pitchFamily="65" charset="-122"/>
                                    <a:cs typeface="Times New Roman" panose="02020603050405020304" pitchFamily="18" charset="0"/>
                                  </a:rPr>
                                  <m:t>𝒇</m:t>
                                </m:r>
                                <m:d>
                                  <m:dPr>
                                    <m:ctrlPr>
                                      <a:rPr lang="en-US" altLang="zh-CN" sz="2000" b="1" i="1"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000" b="1" i="1" smtClean="0">
                                        <a:latin typeface="Cambria Math" panose="02040503050406030204" pitchFamily="18" charset="0"/>
                                        <a:ea typeface="方正北魏楷书简体" panose="03000509000000000000" pitchFamily="65" charset="-122"/>
                                        <a:cs typeface="Times New Roman" panose="02020603050405020304" pitchFamily="18" charset="0"/>
                                      </a:rPr>
                                      <m:t>𝒙</m:t>
                                    </m:r>
                                  </m:e>
                                </m:d>
                              </m:oMath>
                            </m:oMathPara>
                          </a14:m>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r>
                                  <a:rPr lang="zh-CN" altLang="en-US" sz="2000" b="1" i="1" smtClean="0">
                                    <a:latin typeface="Cambria Math" panose="02040503050406030204" pitchFamily="18" charset="0"/>
                                  </a:rPr>
                                  <m:t>↑</m:t>
                                </m:r>
                              </m:oMath>
                            </m:oMathPara>
                          </a14:m>
                          <a:endParaRPr lang="zh-CN" altLang="en-US" sz="2000" b="1" dirty="0"/>
                        </a:p>
                      </a:txBody>
                      <a:tcPr/>
                    </a:tc>
                    <a:tc>
                      <a:txBody>
                        <a:bodyPr/>
                        <a:lstStyle/>
                        <a:p>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r>
                                  <a:rPr lang="zh-CN" altLang="en-US" sz="2000" b="1" i="1" smtClean="0">
                                    <a:latin typeface="Cambria Math" panose="02040503050406030204" pitchFamily="18" charset="0"/>
                                  </a:rPr>
                                  <m:t>↓</m:t>
                                </m:r>
                              </m:oMath>
                            </m:oMathPara>
                          </a14:m>
                          <a:endParaRPr lang="zh-CN" altLang="en-US" sz="2000" b="1" dirty="0"/>
                        </a:p>
                      </a:txBody>
                      <a:tcPr/>
                    </a:tc>
                    <a:tc>
                      <a:txBody>
                        <a:bodyPr/>
                        <a:lstStyle/>
                        <a:p>
                          <a:endParaRPr lang="zh-CN" altLang="en-US" sz="2000" b="1"/>
                        </a:p>
                      </a:txBody>
                      <a:tcPr/>
                    </a:tc>
                    <a:tc>
                      <a:txBody>
                        <a:bodyPr/>
                        <a:lstStyle/>
                        <a:p>
                          <a:pPr/>
                          <a14:m>
                            <m:oMathPara xmlns:m="http://schemas.openxmlformats.org/officeDocument/2006/math">
                              <m:oMathParaPr>
                                <m:jc m:val="centerGroup"/>
                              </m:oMathParaPr>
                              <m:oMath xmlns:m="http://schemas.openxmlformats.org/officeDocument/2006/math">
                                <m:r>
                                  <a:rPr lang="zh-CN" altLang="en-US" sz="2000" b="1" i="1" smtClean="0">
                                    <a:latin typeface="Cambria Math" panose="02040503050406030204" pitchFamily="18" charset="0"/>
                                  </a:rPr>
                                  <m:t>↑</m:t>
                                </m:r>
                              </m:oMath>
                            </m:oMathPara>
                          </a14:m>
                          <a:endParaRPr lang="zh-CN" altLang="en-US" sz="2000" b="1" dirty="0"/>
                        </a:p>
                      </a:txBody>
                      <a:tcPr/>
                    </a:tc>
                    <a:extLst>
                      <a:ext uri="{0D108BD9-81ED-4DB2-BD59-A6C34878D82A}">
                        <a16:rowId xmlns:a16="http://schemas.microsoft.com/office/drawing/2014/main" val="10002"/>
                      </a:ext>
                    </a:extLst>
                  </a:tr>
                </a:tbl>
              </a:graphicData>
            </a:graphic>
          </p:graphicFrame>
        </mc:Choice>
        <mc:Fallback xmlns="">
          <p:graphicFrame>
            <p:nvGraphicFramePr>
              <p:cNvPr id="27" name="表格 26"/>
              <p:cNvGraphicFramePr>
                <a:graphicFrameLocks noGrp="1"/>
              </p:cNvGraphicFramePr>
              <p:nvPr/>
            </p:nvGraphicFramePr>
            <p:xfrm>
              <a:off x="796822" y="2985772"/>
              <a:ext cx="8128002" cy="1188720"/>
            </p:xfrm>
            <a:graphic>
              <a:graphicData uri="http://schemas.openxmlformats.org/drawingml/2006/table">
                <a:tbl>
                  <a:tblPr firstRow="1" bandRow="1">
                    <a:tableStyleId>{5940675A-B579-460E-94D1-54222C63F5DA}</a:tableStyleId>
                  </a:tblPr>
                  <a:tblGrid>
                    <a:gridCol w="1354667"/>
                    <a:gridCol w="1354667"/>
                    <a:gridCol w="1354667"/>
                    <a:gridCol w="1354667"/>
                    <a:gridCol w="1354667"/>
                    <a:gridCol w="1354667"/>
                  </a:tblGrid>
                  <a:tr h="396240">
                    <a:tc>
                      <a:txBody>
                        <a:bodyPr/>
                        <a:lstStyle/>
                        <a:p>
                          <a:endParaRPr lang="zh-CN"/>
                        </a:p>
                      </a:txBody>
                      <a:tcPr>
                        <a:blipFill>
                          <a:blip r:embed="rId11"/>
                        </a:blipFill>
                      </a:tcPr>
                    </a:tc>
                    <a:tc>
                      <a:txBody>
                        <a:bodyPr/>
                        <a:lstStyle/>
                        <a:p>
                          <a:endParaRPr lang="zh-CN"/>
                        </a:p>
                      </a:txBody>
                      <a:tcPr>
                        <a:blipFill>
                          <a:blip r:embed="rId11"/>
                        </a:blipFill>
                      </a:tcPr>
                    </a:tc>
                    <a:tc>
                      <a:txBody>
                        <a:bodyPr/>
                        <a:lstStyle/>
                        <a:p>
                          <a:endParaRPr lang="zh-CN"/>
                        </a:p>
                      </a:txBody>
                      <a:tcPr>
                        <a:blipFill>
                          <a:blip r:embed="rId11"/>
                        </a:blipFill>
                      </a:tcPr>
                    </a:tc>
                    <a:tc>
                      <a:txBody>
                        <a:bodyPr/>
                        <a:lstStyle/>
                        <a:p>
                          <a:endParaRPr lang="zh-CN"/>
                        </a:p>
                      </a:txBody>
                      <a:tcPr>
                        <a:blipFill>
                          <a:blip r:embed="rId11"/>
                        </a:blipFill>
                      </a:tcPr>
                    </a:tc>
                    <a:tc>
                      <a:txBody>
                        <a:bodyPr/>
                        <a:lstStyle/>
                        <a:p>
                          <a:endParaRPr lang="zh-CN"/>
                        </a:p>
                      </a:txBody>
                      <a:tcPr>
                        <a:blipFill>
                          <a:blip r:embed="rId11"/>
                        </a:blipFill>
                      </a:tcPr>
                    </a:tc>
                    <a:tc>
                      <a:txBody>
                        <a:bodyPr/>
                        <a:lstStyle/>
                        <a:p>
                          <a:endParaRPr lang="zh-CN"/>
                        </a:p>
                      </a:txBody>
                      <a:tcPr>
                        <a:blipFill>
                          <a:blip r:embed="rId11"/>
                        </a:blipFill>
                      </a:tcPr>
                    </a:tc>
                  </a:tr>
                  <a:tr h="396240">
                    <a:tc>
                      <a:txBody>
                        <a:bodyPr/>
                        <a:lstStyle/>
                        <a:p>
                          <a:endParaRPr lang="zh-CN"/>
                        </a:p>
                      </a:txBody>
                      <a:tcPr>
                        <a:blipFill>
                          <a:blip r:embed="rId11"/>
                        </a:blipFill>
                      </a:tcPr>
                    </a:tc>
                    <a:tc>
                      <a:txBody>
                        <a:bodyPr/>
                        <a:lstStyle/>
                        <a:p>
                          <a:endParaRPr lang="zh-CN"/>
                        </a:p>
                      </a:txBody>
                      <a:tcPr>
                        <a:blipFill>
                          <a:blip r:embed="rId11"/>
                        </a:blipFill>
                      </a:tcPr>
                    </a:tc>
                    <a:tc>
                      <a:txBody>
                        <a:bodyPr/>
                        <a:lstStyle/>
                        <a:p>
                          <a:endParaRPr lang="zh-CN"/>
                        </a:p>
                      </a:txBody>
                      <a:tcPr>
                        <a:blipFill>
                          <a:blip r:embed="rId11"/>
                        </a:blipFill>
                      </a:tcPr>
                    </a:tc>
                    <a:tc>
                      <a:txBody>
                        <a:bodyPr/>
                        <a:lstStyle/>
                        <a:p>
                          <a:endParaRPr lang="zh-CN"/>
                        </a:p>
                      </a:txBody>
                      <a:tcPr>
                        <a:blipFill>
                          <a:blip r:embed="rId11"/>
                        </a:blipFill>
                      </a:tcPr>
                    </a:tc>
                    <a:tc>
                      <a:txBody>
                        <a:bodyPr/>
                        <a:lstStyle/>
                        <a:p>
                          <a:endParaRPr lang="zh-CN"/>
                        </a:p>
                      </a:txBody>
                      <a:tcPr>
                        <a:blipFill>
                          <a:blip r:embed="rId11"/>
                        </a:blipFill>
                      </a:tcPr>
                    </a:tc>
                    <a:tc>
                      <a:txBody>
                        <a:bodyPr/>
                        <a:lstStyle/>
                        <a:p>
                          <a:endParaRPr lang="zh-CN"/>
                        </a:p>
                      </a:txBody>
                      <a:tcPr>
                        <a:blipFill>
                          <a:blip r:embed="rId11"/>
                        </a:blipFill>
                      </a:tcPr>
                    </a:tc>
                  </a:tr>
                  <a:tr h="396240">
                    <a:tc>
                      <a:txBody>
                        <a:bodyPr/>
                        <a:lstStyle/>
                        <a:p>
                          <a:endParaRPr lang="zh-CN"/>
                        </a:p>
                      </a:txBody>
                      <a:tcPr>
                        <a:blipFill>
                          <a:blip r:embed="rId11"/>
                        </a:blipFill>
                      </a:tcPr>
                    </a:tc>
                    <a:tc>
                      <a:txBody>
                        <a:bodyPr/>
                        <a:lstStyle/>
                        <a:p>
                          <a:endParaRPr lang="zh-CN"/>
                        </a:p>
                      </a:txBody>
                      <a:tcPr>
                        <a:blipFill>
                          <a:blip r:embed="rId11"/>
                        </a:blipFill>
                      </a:tcPr>
                    </a:tc>
                    <a:tc>
                      <a:txBody>
                        <a:bodyPr/>
                        <a:lstStyle/>
                        <a:p>
                          <a:endParaRPr lang="zh-CN" altLang="en-US" sz="2000" b="1" dirty="0"/>
                        </a:p>
                      </a:txBody>
                      <a:tcPr/>
                    </a:tc>
                    <a:tc>
                      <a:txBody>
                        <a:bodyPr/>
                        <a:lstStyle/>
                        <a:p>
                          <a:endParaRPr lang="zh-CN"/>
                        </a:p>
                      </a:txBody>
                      <a:tcPr>
                        <a:blipFill>
                          <a:blip r:embed="rId11"/>
                        </a:blipFill>
                      </a:tcPr>
                    </a:tc>
                    <a:tc>
                      <a:txBody>
                        <a:bodyPr/>
                        <a:lstStyle/>
                        <a:p>
                          <a:endParaRPr lang="zh-CN" altLang="en-US" sz="2000" b="1"/>
                        </a:p>
                      </a:txBody>
                      <a:tcPr/>
                    </a:tc>
                    <a:tc>
                      <a:txBody>
                        <a:bodyPr/>
                        <a:lstStyle/>
                        <a:p>
                          <a:endParaRPr lang="zh-CN"/>
                        </a:p>
                      </a:txBody>
                      <a:tcPr>
                        <a:blipFill>
                          <a:blip r:embed="rId11"/>
                        </a:blipFill>
                      </a:tcPr>
                    </a:tc>
                  </a:tr>
                </a:tbl>
              </a:graphicData>
            </a:graphic>
          </p:graphicFrame>
        </mc:Fallback>
      </mc:AlternateContent>
      <mc:AlternateContent xmlns:mc="http://schemas.openxmlformats.org/markup-compatibility/2006" xmlns:a14="http://schemas.microsoft.com/office/drawing/2010/main">
        <mc:Choice Requires="a14">
          <p:sp>
            <p:nvSpPr>
              <p:cNvPr id="28" name="矩形 27"/>
              <p:cNvSpPr/>
              <p:nvPr/>
            </p:nvSpPr>
            <p:spPr>
              <a:xfrm>
                <a:off x="741373" y="4441122"/>
                <a:ext cx="11083079" cy="203132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We could find </a:t>
                </a:r>
                <a14:m>
                  <m:oMath xmlns:m="http://schemas.openxmlformats.org/officeDocument/2006/math">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&lt;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e>
                    </m:d>
                  </m:oMath>
                </a14:m>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Hence , </a:t>
                </a:r>
                <a14:m>
                  <m:oMath xmlns:m="http://schemas.openxmlformats.org/officeDocument/2006/math">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oMath>
                </a14:m>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is decreasing on </a:t>
                </a:r>
                <a14:m>
                  <m:oMath xmlns:m="http://schemas.openxmlformats.org/officeDocument/2006/math">
                    <m:d>
                      <m:dPr>
                        <m:begChr m:val="["/>
                        <m:endChr m:val="]"/>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𝟏</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𝟐</m:t>
                        </m:r>
                      </m:e>
                    </m:d>
                  </m:oMath>
                </a14:m>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Similarly , </a:t>
                </a:r>
                <a14:m>
                  <m:oMath xmlns:m="http://schemas.openxmlformats.org/officeDocument/2006/math">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&gt;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e>
                    </m:d>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𝒂𝒏𝒅</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d>
                  </m:oMath>
                </a14:m>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Hence , </a:t>
                </a:r>
                <a14:m>
                  <m:oMath xmlns:m="http://schemas.openxmlformats.org/officeDocument/2006/math">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oMath>
                </a14:m>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is increasing on</a:t>
                </a:r>
                <a14:m>
                  <m:oMath xmlns:m="http://schemas.openxmlformats.org/officeDocument/2006/math">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e>
                    </m:d>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𝒂𝒏𝒅</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d>
                  </m:oMath>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8" name="矩形 27"/>
              <p:cNvSpPr>
                <a:spLocks noRot="1" noChangeAspect="1" noMove="1" noResize="1" noEditPoints="1" noAdjustHandles="1" noChangeArrowheads="1" noChangeShapeType="1" noTextEdit="1"/>
              </p:cNvSpPr>
              <p:nvPr/>
            </p:nvSpPr>
            <p:spPr>
              <a:xfrm>
                <a:off x="741373" y="4441122"/>
                <a:ext cx="11083079" cy="2031325"/>
              </a:xfrm>
              <a:prstGeom prst="rect">
                <a:avLst/>
              </a:prstGeom>
              <a:blipFill rotWithShape="1">
                <a:blip r:embed="rId12"/>
                <a:stretch>
                  <a:fillRect l="-3" t="-28" r="1" b="26"/>
                </a:stretch>
              </a:blipFill>
            </p:spPr>
            <p:txBody>
              <a:bodyPr/>
              <a:lstStyle/>
              <a:p>
                <a:r>
                  <a:rPr lang="zh-CN" altLang="en-US">
                    <a:noFill/>
                  </a:rPr>
                  <a:t> </a:t>
                </a:r>
              </a:p>
            </p:txBody>
          </p:sp>
        </mc:Fallback>
      </mc:AlternateContent>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580877"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函数性态研究</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162496" y="620670"/>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8" name="矩形 17"/>
              <p:cNvSpPr/>
              <p:nvPr/>
            </p:nvSpPr>
            <p:spPr>
              <a:xfrm>
                <a:off x="3575720" y="892202"/>
                <a:ext cx="1338828"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zh-CN" alt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函数的</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极值</a:t>
                </a:r>
              </a:p>
            </p:txBody>
          </p:sp>
        </mc:Choice>
        <mc:Fallback xmlns="">
          <p:sp>
            <p:nvSpPr>
              <p:cNvPr id="18" name="矩形 17"/>
              <p:cNvSpPr>
                <a:spLocks noRot="1" noChangeAspect="1" noMove="1" noResize="1" noEditPoints="1" noAdjustHandles="1" noChangeArrowheads="1" noChangeShapeType="1" noTextEdit="1"/>
              </p:cNvSpPr>
              <p:nvPr/>
            </p:nvSpPr>
            <p:spPr>
              <a:xfrm>
                <a:off x="3575720" y="892202"/>
                <a:ext cx="1338828" cy="369332"/>
              </a:xfrm>
              <a:prstGeom prst="rect">
                <a:avLst/>
              </a:prstGeom>
              <a:blipFill rotWithShape="1">
                <a:blip r:embed="rId2"/>
                <a:stretch>
                  <a:fillRect l="-382" t="-1383" r="-738" b="-1261"/>
                </a:stretch>
              </a:blipFill>
              <a:ln>
                <a:solidFill>
                  <a:schemeClr val="tx1"/>
                </a:solidFill>
              </a:ln>
            </p:spPr>
            <p:txBody>
              <a:bodyPr/>
              <a:lstStyle/>
              <a:p>
                <a:r>
                  <a:rPr lang="zh-CN" altLang="en-US">
                    <a:noFill/>
                  </a:rPr>
                  <a:t> </a:t>
                </a:r>
              </a:p>
            </p:txBody>
          </p:sp>
        </mc:Fallback>
      </mc:AlternateContent>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47" y="1387563"/>
            <a:ext cx="6366804" cy="3504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 name="矩形 3"/>
              <p:cNvSpPr/>
              <p:nvPr/>
            </p:nvSpPr>
            <p:spPr>
              <a:xfrm>
                <a:off x="6456040" y="1360154"/>
                <a:ext cx="5904656" cy="340356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2400" b="0"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相对最大值</a:t>
                </a:r>
                <a:r>
                  <a:rPr kumimoji="0" lang="en-US" altLang="zh-CN" sz="2400" b="0"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a:t>
                </a:r>
                <a:r>
                  <a:rPr kumimoji="0" lang="zh-CN" altLang="zh-CN" sz="2400" b="0"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相对最小值</a:t>
                </a:r>
                <a:r>
                  <a:rPr kumimoji="0" lang="zh-CN" altLang="en-US" sz="2400" b="0"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a:t>
                </a:r>
                <a:r>
                  <a:rPr kumimoji="0" lang="zh-CN" altLang="zh-CN" sz="2400" b="0"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极大值</a:t>
                </a:r>
                <a:r>
                  <a:rPr kumimoji="0" lang="en-US" altLang="zh-CN" sz="2400" b="0"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a:t>
                </a:r>
                <a:r>
                  <a:rPr kumimoji="0" lang="zh-CN" altLang="zh-CN" sz="2400" b="0"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极小值</a:t>
                </a:r>
                <a:endParaRPr kumimoji="0" lang="en-US" altLang="zh-CN" sz="2400" b="0"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2400" b="0"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绝对最大值</a:t>
                </a:r>
                <a:r>
                  <a:rPr kumimoji="0" lang="en-US" altLang="zh-CN" sz="2400" b="0"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a:t>
                </a:r>
                <a:r>
                  <a:rPr kumimoji="0" lang="zh-CN" altLang="zh-CN" sz="2400" b="0"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绝对最小值</a:t>
                </a:r>
                <a:r>
                  <a:rPr kumimoji="0" lang="zh-CN" altLang="en-US" sz="2400" b="0"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a:t>
                </a:r>
                <a:r>
                  <a:rPr kumimoji="0" lang="zh-CN" altLang="zh-CN" sz="2400" b="0"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最大值</a:t>
                </a:r>
                <a:r>
                  <a:rPr kumimoji="0" lang="en-US" altLang="zh-CN" sz="2400" b="0"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a:t>
                </a:r>
                <a:r>
                  <a:rPr kumimoji="0" lang="zh-CN" altLang="zh-CN" sz="2400" b="0"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最小值</a:t>
                </a:r>
                <a14:m>
                  <m:oMath xmlns:m="http://schemas.openxmlformats.org/officeDocument/2006/math">
                    <m:r>
                      <a:rPr kumimoji="0" lang="zh-CN"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函数</m:t>
                    </m:r>
                    <m:r>
                      <a:rPr kumimoji="0" lang="zh-CN"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在</m:t>
                    </m:r>
                    <m: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zh-CN"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𝑐</m:t>
                    </m:r>
                    <m:r>
                      <a:rPr kumimoji="0" lang="zh-CN"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和</m:t>
                    </m:r>
                    <m: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zh-CN"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h</m:t>
                    </m:r>
                    <m:r>
                      <a:rPr kumimoji="0" lang="zh-CN"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取相对最大值；</m:t>
                    </m:r>
                  </m:oMath>
                </a14:m>
                <a:endPar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14:m>
                  <m:oMath xmlns:m="http://schemas.openxmlformats.org/officeDocument/2006/math">
                    <m: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zh-CN"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𝑒</m:t>
                    </m:r>
                    <m:r>
                      <a:rPr kumimoji="0" lang="zh-CN"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取绝最大值；</m:t>
                    </m:r>
                  </m:oMath>
                </a14:m>
                <a: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 </a:t>
                </a:r>
              </a:p>
              <a:p>
                <a:pPr marL="0" marR="0" lvl="0" indent="0" algn="l" defTabSz="914400" rtl="0" eaLnBrk="1" fontAlgn="auto" latinLnBrk="0" hangingPunct="1">
                  <a:lnSpc>
                    <a:spcPct val="150000"/>
                  </a:lnSpc>
                  <a:spcBef>
                    <a:spcPts val="0"/>
                  </a:spcBef>
                  <a:spcAft>
                    <a:spcPts val="0"/>
                  </a:spcAft>
                  <a:buClrTx/>
                  <a:buSzTx/>
                  <a:buFontTx/>
                  <a:buNone/>
                  <a:defRPr/>
                </a:pPr>
                <a14:m>
                  <m:oMath xmlns:m="http://schemas.openxmlformats.org/officeDocument/2006/math">
                    <m: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zh-CN"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𝑏</m:t>
                    </m:r>
                    <m:r>
                      <a:rPr kumimoji="0" lang="zh-CN"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和</m:t>
                    </m:r>
                    <m: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zh-CN"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r>
                      <a:rPr kumimoji="0" lang="zh-CN"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取相对最小值；</m:t>
                    </m:r>
                  </m:oMath>
                </a14:m>
                <a: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 </a:t>
                </a:r>
              </a:p>
              <a:p>
                <a:pPr marL="0" marR="0" lvl="0" indent="0" algn="l" defTabSz="914400" rtl="0" eaLnBrk="1" fontAlgn="auto" latinLnBrk="0" hangingPunct="1">
                  <a:lnSpc>
                    <a:spcPct val="150000"/>
                  </a:lnSpc>
                  <a:spcBef>
                    <a:spcPts val="0"/>
                  </a:spcBef>
                  <a:spcAft>
                    <a:spcPts val="0"/>
                  </a:spcAft>
                  <a:buClrTx/>
                  <a:buSzTx/>
                  <a:buFontTx/>
                  <a:buNone/>
                  <a:defRPr/>
                </a:pPr>
                <a14:m>
                  <m:oMath xmlns:m="http://schemas.openxmlformats.org/officeDocument/2006/math">
                    <m: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zh-CN"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𝑑</m:t>
                    </m:r>
                    <m:r>
                      <a:rPr kumimoji="0" lang="zh-CN"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取绝对最小值</m:t>
                    </m:r>
                  </m:oMath>
                </a14:m>
                <a:r>
                  <a:rPr kumimoji="0" lang="zh-CN" altLang="zh-CN"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endParaRPr kumimoji="0" lang="en-US" altLang="zh-CN"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6456040" y="1360154"/>
                <a:ext cx="5904656" cy="3403560"/>
              </a:xfrm>
              <a:prstGeom prst="rect">
                <a:avLst/>
              </a:prstGeom>
              <a:blipFill rotWithShape="1">
                <a:blip r:embed="rId4"/>
                <a:stretch>
                  <a:fillRect l="-11" t="-18" r="7" b="-543"/>
                </a:stretch>
              </a:blipFill>
            </p:spPr>
            <p:txBody>
              <a:bodyPr/>
              <a:lstStyle/>
              <a:p>
                <a:r>
                  <a:rPr lang="zh-CN" altLang="en-US">
                    <a:noFill/>
                  </a:rPr>
                  <a:t> </a:t>
                </a:r>
              </a:p>
            </p:txBody>
          </p:sp>
        </mc:Fallback>
      </mc:AlternateContent>
      <p:sp>
        <p:nvSpPr>
          <p:cNvPr id="6" name="矩形 5"/>
          <p:cNvSpPr/>
          <p:nvPr/>
        </p:nvSpPr>
        <p:spPr>
          <a:xfrm>
            <a:off x="361429" y="5229200"/>
            <a:ext cx="11688159" cy="114069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函数在某区间上的绝对最大值等于所有相对最大值与区间端点函数值中最大的那个值；函数在某区间上的绝对最小值等于所有相对最小值与区间端点函数值中最小的那个值</a:t>
            </a:r>
            <a:r>
              <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580877"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函数性态研究</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162496" y="620670"/>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8" name="矩形 17"/>
              <p:cNvSpPr/>
              <p:nvPr/>
            </p:nvSpPr>
            <p:spPr>
              <a:xfrm>
                <a:off x="3575720" y="892202"/>
                <a:ext cx="1338828"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zh-CN" alt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函数的</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极值</a:t>
                </a:r>
              </a:p>
            </p:txBody>
          </p:sp>
        </mc:Choice>
        <mc:Fallback xmlns="">
          <p:sp>
            <p:nvSpPr>
              <p:cNvPr id="18" name="矩形 17"/>
              <p:cNvSpPr>
                <a:spLocks noRot="1" noChangeAspect="1" noMove="1" noResize="1" noEditPoints="1" noAdjustHandles="1" noChangeArrowheads="1" noChangeShapeType="1" noTextEdit="1"/>
              </p:cNvSpPr>
              <p:nvPr/>
            </p:nvSpPr>
            <p:spPr>
              <a:xfrm>
                <a:off x="3575720" y="892202"/>
                <a:ext cx="1338828" cy="369332"/>
              </a:xfrm>
              <a:prstGeom prst="rect">
                <a:avLst/>
              </a:prstGeom>
              <a:blipFill rotWithShape="1">
                <a:blip r:embed="rId2"/>
                <a:stretch>
                  <a:fillRect l="-382" t="-1383" r="-738" b="-1261"/>
                </a:stretch>
              </a:blipFill>
              <a:ln>
                <a:solidFill>
                  <a:schemeClr val="tx1"/>
                </a:solidFill>
              </a:ln>
            </p:spPr>
            <p:txBody>
              <a:bodyPr/>
              <a:lstStyle/>
              <a:p>
                <a:r>
                  <a:rPr lang="zh-CN" altLang="en-US">
                    <a:noFill/>
                  </a:rPr>
                  <a:t> </a:t>
                </a:r>
              </a:p>
            </p:txBody>
          </p:sp>
        </mc:Fallback>
      </mc:AlternateContent>
      <p:sp>
        <p:nvSpPr>
          <p:cNvPr id="8" name="矩形 7"/>
          <p:cNvSpPr/>
          <p:nvPr/>
        </p:nvSpPr>
        <p:spPr>
          <a:xfrm>
            <a:off x="350470" y="1619132"/>
            <a:ext cx="141577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费马定理</a:t>
            </a:r>
            <a:endParaRPr kumimoji="0" lang="zh-CN" altLang="en-US" sz="24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9" name="矩形 8"/>
              <p:cNvSpPr/>
              <p:nvPr/>
            </p:nvSpPr>
            <p:spPr>
              <a:xfrm>
                <a:off x="1797283" y="1500688"/>
                <a:ext cx="5553508" cy="1142877"/>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设函数</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𝑦</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oMath>
                </a14:m>
                <a:r>
                  <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在点</a:t>
                </a:r>
                <a14:m>
                  <m:oMath xmlns:m="http://schemas.openxmlformats.org/officeDocument/2006/math">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oMath>
                </a14:m>
                <a:r>
                  <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处可导，</a:t>
                </a:r>
                <a:endParaRPr kumimoji="0" lang="en-US" altLang="zh-CN"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若</a:t>
                </a:r>
                <a14:m>
                  <m:oMath xmlns:m="http://schemas.openxmlformats.org/officeDocument/2006/math">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oMath>
                </a14:m>
                <a:r>
                  <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是函数</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oMath>
                </a14:m>
                <a:r>
                  <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的极值点，则</a:t>
                </a:r>
                <a14:m>
                  <m:oMath xmlns:m="http://schemas.openxmlformats.org/officeDocument/2006/math">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oMath>
                </a14:m>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9" name="矩形 8"/>
              <p:cNvSpPr>
                <a:spLocks noRot="1" noChangeAspect="1" noMove="1" noResize="1" noEditPoints="1" noAdjustHandles="1" noChangeArrowheads="1" noChangeShapeType="1" noTextEdit="1"/>
              </p:cNvSpPr>
              <p:nvPr/>
            </p:nvSpPr>
            <p:spPr>
              <a:xfrm>
                <a:off x="1797283" y="1500688"/>
                <a:ext cx="5553508" cy="1142877"/>
              </a:xfrm>
              <a:prstGeom prst="rect">
                <a:avLst/>
              </a:prstGeom>
              <a:blipFill rotWithShape="1">
                <a:blip r:embed="rId3"/>
                <a:stretch>
                  <a:fillRect l="-4" t="-16" r="1" b="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797283" y="3263384"/>
                <a:ext cx="4423390" cy="461665"/>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oMath>
                </a14:m>
                <a:r>
                  <a:rPr kumimoji="0" lang="zh-CN" altLang="en-US" sz="2400" b="0" i="0" u="none" strike="noStrike" kern="1200" cap="none" spc="0" normalizeH="0" baseline="0" noProof="0" dirty="0">
                    <a:ln>
                      <a:noFill/>
                    </a:ln>
                    <a:solidFill>
                      <a:prstClr val="black"/>
                    </a:solidFill>
                    <a:effectLst/>
                    <a:uLnTx/>
                    <a:uFillTx/>
                    <a:latin typeface="等线 Light" panose="02010600030101010101" charset="-122"/>
                    <a:ea typeface="方正北魏楷书简体" panose="03000509000000000000" pitchFamily="65" charset="-122"/>
                    <a:cs typeface="+mn-cs"/>
                  </a:rPr>
                  <a:t>为</a:t>
                </a:r>
                <a14:m>
                  <m:oMath xmlns:m="http://schemas.openxmlformats.org/officeDocument/2006/math">
                    <m:r>
                      <a:rPr kumimoji="0" lang="en-US" altLang="zh-CN" sz="2400" b="0" i="0"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0" i="0"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oMath>
                </a14:m>
                <a:r>
                  <a:rPr kumimoji="0" lang="zh-CN" altLang="en-US" sz="2400" b="0" i="0" u="none" strike="noStrike" kern="1200" cap="none" spc="0" normalizeH="0" baseline="0" noProof="0" dirty="0">
                    <a:ln>
                      <a:noFill/>
                    </a:ln>
                    <a:solidFill>
                      <a:prstClr val="black"/>
                    </a:solidFill>
                    <a:effectLst/>
                    <a:uLnTx/>
                    <a:uFillTx/>
                    <a:latin typeface="等线 Light" panose="02010600030101010101" charset="-122"/>
                    <a:ea typeface="方正北魏楷书简体" panose="03000509000000000000" pitchFamily="65" charset="-122"/>
                    <a:cs typeface="+mn-cs"/>
                  </a:rPr>
                  <a:t>的驻点</a:t>
                </a:r>
              </a:p>
            </p:txBody>
          </p:sp>
        </mc:Choice>
        <mc:Fallback xmlns="">
          <p:sp>
            <p:nvSpPr>
              <p:cNvPr id="4" name="矩形 3"/>
              <p:cNvSpPr>
                <a:spLocks noRot="1" noChangeAspect="1" noMove="1" noResize="1" noEditPoints="1" noAdjustHandles="1" noChangeArrowheads="1" noChangeShapeType="1" noTextEdit="1"/>
              </p:cNvSpPr>
              <p:nvPr/>
            </p:nvSpPr>
            <p:spPr>
              <a:xfrm>
                <a:off x="1797283" y="3263384"/>
                <a:ext cx="4423390" cy="461665"/>
              </a:xfrm>
              <a:prstGeom prst="rect">
                <a:avLst/>
              </a:prstGeom>
              <a:blipFill rotWithShape="1">
                <a:blip r:embed="rId4"/>
                <a:stretch>
                  <a:fillRect l="-5" t="-26" r="5" b="30"/>
                </a:stretch>
              </a:blipFill>
            </p:spPr>
            <p:txBody>
              <a:bodyPr/>
              <a:lstStyle/>
              <a:p>
                <a:r>
                  <a:rPr lang="zh-CN" altLang="en-US">
                    <a:noFill/>
                  </a:rPr>
                  <a:t> </a:t>
                </a:r>
              </a:p>
            </p:txBody>
          </p:sp>
        </mc:Fallback>
      </mc:AlternateContent>
      <p:sp>
        <p:nvSpPr>
          <p:cNvPr id="12" name="矩形 11"/>
          <p:cNvSpPr/>
          <p:nvPr/>
        </p:nvSpPr>
        <p:spPr>
          <a:xfrm>
            <a:off x="350470" y="4344868"/>
            <a:ext cx="6288901" cy="2031325"/>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FF0000"/>
                </a:solidFill>
                <a:effectLst/>
                <a:uLnTx/>
                <a:uFillTx/>
                <a:latin typeface="等线" panose="02010600030101010101" charset="-122"/>
                <a:ea typeface="方正北魏楷书简体" panose="03000509000000000000" pitchFamily="65" charset="-122"/>
                <a:cs typeface="+mn-cs"/>
              </a:rPr>
              <a:t>极值点一定是驻点</a:t>
            </a:r>
            <a:endParaRPr kumimoji="0" lang="en-US" altLang="zh-CN" sz="2800" b="0" i="0" u="none" strike="noStrike" kern="1200" cap="none" spc="0" normalizeH="0" baseline="0" noProof="0" dirty="0">
              <a:ln>
                <a:noFill/>
              </a:ln>
              <a:solidFill>
                <a:srgbClr val="FF0000"/>
              </a:solidFill>
              <a:effectLst/>
              <a:uLnTx/>
              <a:uFillTx/>
              <a:latin typeface="等线" panose="02010600030101010101"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FF0000"/>
                </a:solidFill>
                <a:effectLst/>
                <a:uLnTx/>
                <a:uFillTx/>
                <a:latin typeface="等线" panose="02010600030101010101" charset="-122"/>
                <a:ea typeface="方正北魏楷书简体" panose="03000509000000000000" pitchFamily="65" charset="-122"/>
                <a:cs typeface="+mn-cs"/>
              </a:rPr>
              <a:t>驻点不一定是极值点</a:t>
            </a:r>
            <a:endParaRPr kumimoji="0" lang="en-US" altLang="zh-CN" sz="2800" b="0" i="0" u="none" strike="noStrike" kern="1200" cap="none" spc="0" normalizeH="0" baseline="0" noProof="0" dirty="0">
              <a:ln>
                <a:noFill/>
              </a:ln>
              <a:solidFill>
                <a:srgbClr val="FF0000"/>
              </a:solidFill>
              <a:effectLst/>
              <a:uLnTx/>
              <a:uFillTx/>
              <a:latin typeface="等线" panose="02010600030101010101"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FF0000"/>
                </a:solidFill>
                <a:effectLst/>
                <a:uLnTx/>
                <a:uFillTx/>
                <a:latin typeface="等线" panose="02010600030101010101" charset="-122"/>
                <a:ea typeface="方正北魏楷书简体" panose="03000509000000000000" pitchFamily="65" charset="-122"/>
                <a:cs typeface="+mn-cs"/>
              </a:rPr>
              <a:t>函数的不可导点也可能是函数的极值点</a:t>
            </a:r>
            <a:endParaRPr kumimoji="0" lang="zh-CN" altLang="en-US" sz="28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4072" y="932119"/>
            <a:ext cx="5085679" cy="2748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72064" y="3919502"/>
            <a:ext cx="5059140" cy="266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730820" y="3138350"/>
            <a:ext cx="800219" cy="586699"/>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驻点</a:t>
            </a:r>
            <a:endParaRPr kumimoji="0" lang="en-US" altLang="zh-CN" sz="2400" b="0"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580877"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函数性态研究</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162496" y="620670"/>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8" name="矩形 17"/>
              <p:cNvSpPr/>
              <p:nvPr/>
            </p:nvSpPr>
            <p:spPr>
              <a:xfrm>
                <a:off x="3575720" y="892202"/>
                <a:ext cx="1338828"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zh-CN" alt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函数的</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极值</a:t>
                </a:r>
              </a:p>
            </p:txBody>
          </p:sp>
        </mc:Choice>
        <mc:Fallback xmlns="">
          <p:sp>
            <p:nvSpPr>
              <p:cNvPr id="18" name="矩形 17"/>
              <p:cNvSpPr>
                <a:spLocks noRot="1" noChangeAspect="1" noMove="1" noResize="1" noEditPoints="1" noAdjustHandles="1" noChangeArrowheads="1" noChangeShapeType="1" noTextEdit="1"/>
              </p:cNvSpPr>
              <p:nvPr/>
            </p:nvSpPr>
            <p:spPr>
              <a:xfrm>
                <a:off x="3575720" y="892202"/>
                <a:ext cx="1338828" cy="369332"/>
              </a:xfrm>
              <a:prstGeom prst="rect">
                <a:avLst/>
              </a:prstGeom>
              <a:blipFill rotWithShape="1">
                <a:blip r:embed="rId2"/>
                <a:stretch>
                  <a:fillRect l="-382" t="-1383" r="-738" b="-1261"/>
                </a:stretch>
              </a:blipFill>
              <a:ln>
                <a:solidFill>
                  <a:schemeClr val="tx1"/>
                </a:solidFill>
              </a:ln>
            </p:spPr>
            <p:txBody>
              <a:bodyPr/>
              <a:lstStyle/>
              <a:p>
                <a:r>
                  <a:rPr lang="zh-CN" altLang="en-US">
                    <a:noFill/>
                  </a:rPr>
                  <a:t> </a:t>
                </a:r>
              </a:p>
            </p:txBody>
          </p:sp>
        </mc:Fallback>
      </mc:AlternateContent>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16" y="1829843"/>
            <a:ext cx="7498730" cy="4808637"/>
          </a:xfrm>
          <a:prstGeom prst="rect">
            <a:avLst/>
          </a:prstGeom>
        </p:spPr>
      </p:pic>
      <mc:AlternateContent xmlns:mc="http://schemas.openxmlformats.org/markup-compatibility/2006" xmlns:a14="http://schemas.microsoft.com/office/drawing/2010/main">
        <mc:Choice Requires="a14">
          <p:sp>
            <p:nvSpPr>
              <p:cNvPr id="13" name="矩形 12"/>
              <p:cNvSpPr/>
              <p:nvPr/>
            </p:nvSpPr>
            <p:spPr>
              <a:xfrm>
                <a:off x="758575" y="1446904"/>
                <a:ext cx="2492990" cy="369332"/>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zh-CN" altLang="en-US" sz="1800" b="0" i="1" u="none" strike="noStrike" kern="120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函数</m:t>
                    </m:r>
                    <m:r>
                      <a:rPr kumimoji="0" lang="zh-CN" altLang="en-US" sz="1800" b="0" i="1" u="none" strike="noStrike" kern="120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mn-cs"/>
                      </a:rPr>
                      <m:t>取</m:t>
                    </m:r>
                  </m:oMath>
                </a14:m>
                <a:r>
                  <a:rPr kumimoji="0" lang="zh-CN" altLang="en-US" sz="1800" b="0"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极值的充分条件</a:t>
                </a:r>
              </a:p>
            </p:txBody>
          </p:sp>
        </mc:Choice>
        <mc:Fallback xmlns="">
          <p:sp>
            <p:nvSpPr>
              <p:cNvPr id="13" name="矩形 12"/>
              <p:cNvSpPr>
                <a:spLocks noRot="1" noChangeAspect="1" noMove="1" noResize="1" noEditPoints="1" noAdjustHandles="1" noChangeArrowheads="1" noChangeShapeType="1" noTextEdit="1"/>
              </p:cNvSpPr>
              <p:nvPr/>
            </p:nvSpPr>
            <p:spPr>
              <a:xfrm>
                <a:off x="758575" y="1446904"/>
                <a:ext cx="2492990" cy="369332"/>
              </a:xfrm>
              <a:prstGeom prst="rect">
                <a:avLst/>
              </a:prstGeom>
              <a:blipFill rotWithShape="1">
                <a:blip r:embed="rId4"/>
                <a:stretch>
                  <a:fillRect l="-15" t="-101" r="15" b="37"/>
                </a:stretch>
              </a:blipFill>
              <a:ln>
                <a:noFill/>
              </a:ln>
            </p:spPr>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788486" y="2112095"/>
            <a:ext cx="213995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6" name="Freeform 10"/>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nvGrpSpPr>
          <p:cNvPr id="43" name="组合 42"/>
          <p:cNvGrpSpPr/>
          <p:nvPr/>
        </p:nvGrpSpPr>
        <p:grpSpPr>
          <a:xfrm>
            <a:off x="792407" y="1701230"/>
            <a:ext cx="10920217" cy="851616"/>
            <a:chOff x="792407" y="1701230"/>
            <a:chExt cx="10920217" cy="851616"/>
          </a:xfrm>
        </p:grpSpPr>
        <p:grpSp>
          <p:nvGrpSpPr>
            <p:cNvPr id="10" name="组合 9"/>
            <p:cNvGrpSpPr/>
            <p:nvPr/>
          </p:nvGrpSpPr>
          <p:grpSpPr>
            <a:xfrm>
              <a:off x="792407" y="1701230"/>
              <a:ext cx="10920217" cy="688677"/>
              <a:chOff x="788486" y="1916832"/>
              <a:chExt cx="10920217" cy="688677"/>
            </a:xfrm>
          </p:grpSpPr>
          <p:sp>
            <p:nvSpPr>
              <p:cNvPr id="11" name="Rectangle 5"/>
              <p:cNvSpPr>
                <a:spLocks noChangeArrowheads="1"/>
              </p:cNvSpPr>
              <p:nvPr/>
            </p:nvSpPr>
            <p:spPr bwMode="auto">
              <a:xfrm>
                <a:off x="788486" y="2112095"/>
                <a:ext cx="2139958"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2" name="Rectangle 7"/>
              <p:cNvSpPr>
                <a:spLocks noChangeArrowheads="1"/>
              </p:cNvSpPr>
              <p:nvPr/>
            </p:nvSpPr>
            <p:spPr bwMode="auto">
              <a:xfrm>
                <a:off x="2466515" y="1916832"/>
                <a:ext cx="9170180" cy="473075"/>
              </a:xfrm>
              <a:prstGeom prst="rect">
                <a:avLst/>
              </a:prstGeom>
              <a:solidFill>
                <a:srgbClr val="FC6F3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3" name="Freeform 9"/>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5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Times New Roman" panose="02020603050405020304" pitchFamily="18" charset="0"/>
                  <a:cs typeface="Times New Roman" panose="02020603050405020304" pitchFamily="18" charset="0"/>
                </a:endParaRPr>
              </a:p>
            </p:txBody>
          </p:sp>
          <p:sp>
            <p:nvSpPr>
              <p:cNvPr id="14" name="TextBox 28"/>
              <p:cNvSpPr txBox="1"/>
              <p:nvPr/>
            </p:nvSpPr>
            <p:spPr>
              <a:xfrm>
                <a:off x="800385" y="2082289"/>
                <a:ext cx="1647512"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zh-CN" altLang="en-US" sz="2800" kern="0" dirty="0">
                    <a:latin typeface="Times New Roman" panose="02020603050405020304" pitchFamily="18" charset="0"/>
                    <a:ea typeface="方正北魏楷书简体" panose="03000509000000000000" pitchFamily="65" charset="-122"/>
                    <a:cs typeface="Times New Roman" panose="02020603050405020304" pitchFamily="18" charset="0"/>
                  </a:rPr>
                  <a:t>周期性</a:t>
                </a:r>
                <a:endParaRPr kumimoji="0" lang="zh-CN" altLang="en-US"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2490219" y="1973071"/>
                    <a:ext cx="9218484" cy="391582"/>
                  </a:xfrm>
                  <a:prstGeom prst="rect">
                    <a:avLst/>
                  </a:prstGeom>
                </p:spPr>
                <p:txBody>
                  <a:bodyPr wrap="square">
                    <a:spAutoFit/>
                  </a:bodyPr>
                  <a:lstStyle/>
                  <a:p>
                    <a:pPr lvl="0">
                      <a:defRPr/>
                    </a:pPr>
                    <a:r>
                      <a:rPr lang="zh-CN" altLang="en-US" kern="0" noProof="0" dirty="0">
                        <a:latin typeface="Times New Roman" panose="02020603050405020304" pitchFamily="18" charset="0"/>
                        <a:ea typeface="方正北魏楷书简体" panose="03000509000000000000" pitchFamily="65" charset="-122"/>
                        <a:cs typeface="Times New Roman" panose="02020603050405020304" pitchFamily="18" charset="0"/>
                      </a:rPr>
                      <a:t>给定函数</a:t>
                    </a:r>
                    <a14:m>
                      <m:oMath xmlns:m="http://schemas.openxmlformats.org/officeDocument/2006/math">
                        <m:r>
                          <a:rPr lang="en-US" altLang="zh-CN" i="1" kern="0" noProof="0" dirty="0" smtClean="0">
                            <a:latin typeface="Cambria Math" panose="02040503050406030204" pitchFamily="18" charset="0"/>
                            <a:ea typeface="方正北魏楷书简体" panose="03000509000000000000" pitchFamily="65" charset="-122"/>
                          </a:rPr>
                          <m:t>𝑓</m:t>
                        </m:r>
                        <m:r>
                          <a:rPr lang="en-US" altLang="zh-CN" i="1" kern="0" noProof="0" dirty="0" smtClean="0">
                            <a:latin typeface="Cambria Math" panose="02040503050406030204" pitchFamily="18" charset="0"/>
                            <a:ea typeface="方正北魏楷书简体" panose="03000509000000000000" pitchFamily="65" charset="-122"/>
                          </a:rPr>
                          <m:t>(</m:t>
                        </m:r>
                        <m:r>
                          <a:rPr lang="en-US" altLang="zh-CN" i="1" kern="0" noProof="0" dirty="0" smtClean="0">
                            <a:latin typeface="Cambria Math" panose="02040503050406030204" pitchFamily="18" charset="0"/>
                            <a:ea typeface="方正北魏楷书简体" panose="03000509000000000000" pitchFamily="65" charset="-122"/>
                          </a:rPr>
                          <m:t>𝑥</m:t>
                        </m:r>
                        <m:r>
                          <a:rPr lang="en-US" altLang="zh-CN" i="1" kern="0" noProof="0" dirty="0" smtClean="0">
                            <a:latin typeface="Cambria Math" panose="02040503050406030204" pitchFamily="18" charset="0"/>
                            <a:ea typeface="方正北魏楷书简体" panose="03000509000000000000" pitchFamily="65" charset="-122"/>
                          </a:rPr>
                          <m:t>),</m:t>
                        </m:r>
                        <m:r>
                          <a:rPr lang="en-US" altLang="zh-CN" i="1" kern="0" noProof="0" dirty="0" err="1" smtClean="0">
                            <a:latin typeface="Cambria Math" panose="02040503050406030204" pitchFamily="18" charset="0"/>
                            <a:ea typeface="方正北魏楷书简体" panose="03000509000000000000" pitchFamily="65" charset="-122"/>
                          </a:rPr>
                          <m:t>𝑥</m:t>
                        </m:r>
                        <m:r>
                          <a:rPr lang="en-US" altLang="zh-CN" i="1" kern="0" noProof="0" dirty="0" smtClean="0">
                            <a:latin typeface="Cambria Math" panose="02040503050406030204" pitchFamily="18" charset="0"/>
                            <a:ea typeface="Cambria Math" panose="02040503050406030204" pitchFamily="18" charset="0"/>
                          </a:rPr>
                          <m:t>∈</m:t>
                        </m:r>
                        <m:sSub>
                          <m:sSubPr>
                            <m:ctrlPr>
                              <a:rPr lang="en-US" altLang="zh-CN" b="0" i="1" kern="0" noProof="0" dirty="0" smtClean="0">
                                <a:latin typeface="Cambria Math" panose="02040503050406030204" pitchFamily="18" charset="0"/>
                                <a:ea typeface="方正北魏楷书简体" panose="03000509000000000000" pitchFamily="65" charset="-122"/>
                              </a:rPr>
                            </m:ctrlPr>
                          </m:sSubPr>
                          <m:e>
                            <m:r>
                              <a:rPr lang="en-US" altLang="zh-CN" i="1" kern="0" noProof="0" dirty="0" err="1" smtClean="0">
                                <a:latin typeface="Cambria Math" panose="02040503050406030204" pitchFamily="18" charset="0"/>
                                <a:ea typeface="方正北魏楷书简体" panose="03000509000000000000" pitchFamily="65" charset="-122"/>
                              </a:rPr>
                              <m:t>𝐷</m:t>
                            </m:r>
                          </m:e>
                          <m:sub>
                            <m:r>
                              <a:rPr lang="en-US" altLang="zh-CN" i="1" kern="0" noProof="0" dirty="0" err="1" smtClean="0">
                                <a:latin typeface="Cambria Math" panose="02040503050406030204" pitchFamily="18" charset="0"/>
                                <a:ea typeface="方正北魏楷书简体" panose="03000509000000000000" pitchFamily="65" charset="-122"/>
                              </a:rPr>
                              <m:t>𝑓</m:t>
                            </m:r>
                          </m:sub>
                        </m:sSub>
                        <m:r>
                          <a:rPr lang="en-US" altLang="zh-CN" i="1" kern="0" dirty="0" smtClean="0">
                            <a:latin typeface="Cambria Math" panose="02040503050406030204" pitchFamily="18" charset="0"/>
                            <a:ea typeface="方正北魏楷书简体" panose="03000509000000000000" pitchFamily="65" charset="-122"/>
                          </a:rPr>
                          <m:t>,</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若存在常数</a:t>
                    </a:r>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T,</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使得每一个</a:t>
                    </a:r>
                    <a14:m>
                      <m:oMath xmlns:m="http://schemas.openxmlformats.org/officeDocument/2006/math">
                        <m:r>
                          <a:rPr lang="en-US" altLang="zh-CN" i="1" kern="0" dirty="0" smtClean="0">
                            <a:latin typeface="Cambria Math" panose="02040503050406030204" pitchFamily="18" charset="0"/>
                            <a:ea typeface="方正北魏楷书简体" panose="03000509000000000000" pitchFamily="65" charset="-122"/>
                          </a:rPr>
                          <m:t>𝑥</m:t>
                        </m:r>
                        <m:r>
                          <a:rPr lang="en-US" altLang="zh-CN" i="1" kern="0" dirty="0" smtClean="0">
                            <a:latin typeface="Cambria Math" panose="02040503050406030204" pitchFamily="18" charset="0"/>
                            <a:ea typeface="Cambria Math" panose="02040503050406030204" pitchFamily="18" charset="0"/>
                          </a:rPr>
                          <m:t>∈</m:t>
                        </m:r>
                        <m:sSub>
                          <m:sSubPr>
                            <m:ctrlPr>
                              <a:rPr lang="en-US" altLang="zh-CN" b="0" i="1" kern="0" dirty="0" smtClean="0">
                                <a:latin typeface="Cambria Math" panose="02040503050406030204" pitchFamily="18" charset="0"/>
                                <a:ea typeface="方正北魏楷书简体" panose="03000509000000000000" pitchFamily="65" charset="-122"/>
                              </a:rPr>
                            </m:ctrlPr>
                          </m:sSubPr>
                          <m:e>
                            <m:r>
                              <a:rPr lang="en-US" altLang="zh-CN" i="1" kern="0" dirty="0" smtClean="0">
                                <a:latin typeface="Cambria Math" panose="02040503050406030204" pitchFamily="18" charset="0"/>
                                <a:ea typeface="方正北魏楷书简体" panose="03000509000000000000" pitchFamily="65" charset="-122"/>
                              </a:rPr>
                              <m:t>𝐷</m:t>
                            </m:r>
                          </m:e>
                          <m:sub>
                            <m:r>
                              <a:rPr lang="en-US" altLang="zh-CN" i="1" kern="0" dirty="0" smtClean="0">
                                <a:latin typeface="Cambria Math" panose="02040503050406030204" pitchFamily="18" charset="0"/>
                                <a:ea typeface="方正北魏楷书简体" panose="03000509000000000000" pitchFamily="65" charset="-122"/>
                              </a:rPr>
                              <m:t>𝑓</m:t>
                            </m:r>
                          </m:sub>
                        </m:sSub>
                        <m:r>
                          <a:rPr lang="en-US" altLang="zh-CN" i="1" kern="0" dirty="0" smtClean="0">
                            <a:latin typeface="Cambria Math" panose="02040503050406030204" pitchFamily="18" charset="0"/>
                            <a:ea typeface="方正北魏楷书简体" panose="03000509000000000000" pitchFamily="65" charset="-122"/>
                          </a:rPr>
                          <m:t>,</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有</a:t>
                    </a:r>
                    <a14:m>
                      <m:oMath xmlns:m="http://schemas.openxmlformats.org/officeDocument/2006/math">
                        <m:r>
                          <a:rPr lang="en-US" altLang="zh-CN" i="1" kern="0" dirty="0" smtClean="0">
                            <a:latin typeface="Cambria Math" panose="02040503050406030204" pitchFamily="18" charset="0"/>
                            <a:ea typeface="方正北魏楷书简体" panose="03000509000000000000" pitchFamily="65" charset="-122"/>
                          </a:rPr>
                          <m:t>𝑥</m:t>
                        </m:r>
                        <m:r>
                          <a:rPr lang="en-US" altLang="zh-CN" i="1" kern="0" dirty="0" smtClean="0">
                            <a:latin typeface="Cambria Math" panose="02040503050406030204" pitchFamily="18" charset="0"/>
                            <a:ea typeface="方正北魏楷书简体" panose="03000509000000000000" pitchFamily="65" charset="-122"/>
                          </a:rPr>
                          <m:t>+</m:t>
                        </m:r>
                        <m:r>
                          <a:rPr lang="en-US" altLang="zh-CN" i="1" kern="0" dirty="0" smtClean="0">
                            <a:latin typeface="Cambria Math" panose="02040503050406030204" pitchFamily="18" charset="0"/>
                            <a:ea typeface="方正北魏楷书简体" panose="03000509000000000000" pitchFamily="65" charset="-122"/>
                          </a:rPr>
                          <m:t>𝑇</m:t>
                        </m:r>
                        <m:r>
                          <a:rPr lang="en-US" altLang="zh-CN" i="1" kern="0" dirty="0" smtClean="0">
                            <a:latin typeface="Cambria Math" panose="02040503050406030204" pitchFamily="18" charset="0"/>
                            <a:ea typeface="Cambria Math" panose="02040503050406030204" pitchFamily="18" charset="0"/>
                          </a:rPr>
                          <m:t>∈</m:t>
                        </m:r>
                        <m:sSub>
                          <m:sSubPr>
                            <m:ctrlPr>
                              <a:rPr lang="en-US" altLang="zh-CN" b="0" i="1" kern="0" dirty="0" smtClean="0">
                                <a:latin typeface="Cambria Math" panose="02040503050406030204" pitchFamily="18" charset="0"/>
                                <a:ea typeface="方正北魏楷书简体" panose="03000509000000000000" pitchFamily="65" charset="-122"/>
                              </a:rPr>
                            </m:ctrlPr>
                          </m:sSubPr>
                          <m:e>
                            <m:r>
                              <a:rPr lang="en-US" altLang="zh-CN" i="1" kern="0" dirty="0" smtClean="0">
                                <a:latin typeface="Cambria Math" panose="02040503050406030204" pitchFamily="18" charset="0"/>
                                <a:ea typeface="方正北魏楷书简体" panose="03000509000000000000" pitchFamily="65" charset="-122"/>
                              </a:rPr>
                              <m:t>𝐷</m:t>
                            </m:r>
                          </m:e>
                          <m:sub>
                            <m:r>
                              <a:rPr lang="en-US" altLang="zh-CN" i="1" kern="0" dirty="0" smtClean="0">
                                <a:latin typeface="Cambria Math" panose="02040503050406030204" pitchFamily="18" charset="0"/>
                                <a:ea typeface="方正北魏楷书简体" panose="03000509000000000000" pitchFamily="65" charset="-122"/>
                              </a:rPr>
                              <m:t>𝑓</m:t>
                            </m:r>
                          </m:sub>
                        </m:sSub>
                        <m:r>
                          <a:rPr lang="en-US" altLang="zh-CN" i="1" kern="0" dirty="0" smtClean="0">
                            <a:latin typeface="Cambria Math" panose="02040503050406030204" pitchFamily="18" charset="0"/>
                            <a:ea typeface="方正北魏楷书简体" panose="03000509000000000000" pitchFamily="65" charset="-122"/>
                          </a:rPr>
                          <m:t>,</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且总有</a:t>
                    </a:r>
                    <a14:m>
                      <m:oMath xmlns:m="http://schemas.openxmlformats.org/officeDocument/2006/math">
                        <m:r>
                          <a:rPr lang="en-US" altLang="zh-CN" i="1" kern="0" dirty="0" smtClean="0">
                            <a:latin typeface="Cambria Math" panose="02040503050406030204" pitchFamily="18" charset="0"/>
                            <a:ea typeface="方正北魏楷书简体" panose="03000509000000000000" pitchFamily="65" charset="-122"/>
                          </a:rPr>
                          <m:t>𝑓</m:t>
                        </m:r>
                        <m:r>
                          <a:rPr lang="en-US" altLang="zh-CN" i="1" kern="0" dirty="0" smtClean="0">
                            <a:latin typeface="Cambria Math" panose="02040503050406030204" pitchFamily="18" charset="0"/>
                            <a:ea typeface="方正北魏楷书简体" panose="03000509000000000000" pitchFamily="65" charset="-122"/>
                          </a:rPr>
                          <m:t>(</m:t>
                        </m:r>
                        <m:r>
                          <a:rPr lang="en-US" altLang="zh-CN" i="1" kern="0" dirty="0" err="1" smtClean="0">
                            <a:latin typeface="Cambria Math" panose="02040503050406030204" pitchFamily="18" charset="0"/>
                            <a:ea typeface="方正北魏楷书简体" panose="03000509000000000000" pitchFamily="65" charset="-122"/>
                          </a:rPr>
                          <m:t>𝑥</m:t>
                        </m:r>
                        <m:r>
                          <a:rPr lang="en-US" altLang="zh-CN" i="1" kern="0" dirty="0" err="1" smtClean="0">
                            <a:latin typeface="Cambria Math" panose="02040503050406030204" pitchFamily="18" charset="0"/>
                            <a:ea typeface="方正北魏楷书简体" panose="03000509000000000000" pitchFamily="65" charset="-122"/>
                          </a:rPr>
                          <m:t>+</m:t>
                        </m:r>
                        <m:r>
                          <a:rPr lang="en-US" altLang="zh-CN" i="1" kern="0" dirty="0" err="1" smtClean="0">
                            <a:latin typeface="Cambria Math" panose="02040503050406030204" pitchFamily="18" charset="0"/>
                            <a:ea typeface="方正北魏楷书简体" panose="03000509000000000000" pitchFamily="65" charset="-122"/>
                          </a:rPr>
                          <m:t>𝑇</m:t>
                        </m:r>
                        <m:r>
                          <a:rPr lang="en-US" altLang="zh-CN" i="1" kern="0" dirty="0" smtClean="0">
                            <a:latin typeface="Cambria Math" panose="02040503050406030204" pitchFamily="18" charset="0"/>
                            <a:ea typeface="方正北魏楷书简体" panose="03000509000000000000" pitchFamily="65" charset="-122"/>
                          </a:rPr>
                          <m:t>)=</m:t>
                        </m:r>
                        <m:r>
                          <a:rPr lang="en-US" altLang="zh-CN" i="1" kern="0" dirty="0" smtClean="0">
                            <a:latin typeface="Cambria Math" panose="02040503050406030204" pitchFamily="18" charset="0"/>
                            <a:ea typeface="方正北魏楷书简体" panose="03000509000000000000" pitchFamily="65" charset="-122"/>
                          </a:rPr>
                          <m:t>𝑓</m:t>
                        </m:r>
                        <m:r>
                          <a:rPr lang="en-US" altLang="zh-CN" i="1" kern="0" dirty="0" smtClean="0">
                            <a:latin typeface="Cambria Math" panose="02040503050406030204" pitchFamily="18" charset="0"/>
                            <a:ea typeface="方正北魏楷书简体" panose="03000509000000000000" pitchFamily="65" charset="-122"/>
                          </a:rPr>
                          <m:t>(</m:t>
                        </m:r>
                        <m:r>
                          <a:rPr lang="en-US" altLang="zh-CN" i="1" kern="0" dirty="0" smtClean="0">
                            <a:latin typeface="Cambria Math" panose="02040503050406030204" pitchFamily="18" charset="0"/>
                            <a:ea typeface="方正北魏楷书简体" panose="03000509000000000000" pitchFamily="65" charset="-122"/>
                          </a:rPr>
                          <m:t>𝑥</m:t>
                        </m:r>
                        <m:r>
                          <a:rPr lang="en-US" altLang="zh-CN" i="1" kern="0" dirty="0" smtClean="0">
                            <a:latin typeface="Cambria Math" panose="02040503050406030204" pitchFamily="18" charset="0"/>
                            <a:ea typeface="方正北魏楷书简体" panose="03000509000000000000" pitchFamily="65" charset="-122"/>
                          </a:rPr>
                          <m:t>)</m:t>
                        </m:r>
                      </m:oMath>
                    </a14:m>
                    <a:endParaRPr kumimoji="0" lang="zh-CN" altLang="en-US" b="0" i="0" u="none" strike="noStrike" kern="0" cap="none" spc="0" normalizeH="0" baseline="0" noProof="0" dirty="0">
                      <a:ln>
                        <a:noFill/>
                      </a:ln>
                      <a:solidFill>
                        <a:schemeClr val="tx1"/>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2490219" y="1973071"/>
                    <a:ext cx="9218484" cy="391582"/>
                  </a:xfrm>
                  <a:prstGeom prst="rect">
                    <a:avLst/>
                  </a:prstGeom>
                  <a:blipFill rotWithShape="1">
                    <a:blip r:embed="rId2"/>
                  </a:blipFill>
                </p:spPr>
                <p:txBody>
                  <a:bodyPr/>
                  <a:lstStyle/>
                  <a:p>
                    <a:r>
                      <a:rPr lang="zh-CN" altLang="en-US">
                        <a:noFill/>
                      </a:rPr>
                      <a:t> </a:t>
                    </a:r>
                  </a:p>
                </p:txBody>
              </p:sp>
            </mc:Fallback>
          </mc:AlternateContent>
        </p:grpSp>
        <p:sp>
          <p:nvSpPr>
            <p:cNvPr id="40" name="矩形 39"/>
            <p:cNvSpPr/>
            <p:nvPr/>
          </p:nvSpPr>
          <p:spPr>
            <a:xfrm>
              <a:off x="2978866" y="2183514"/>
              <a:ext cx="8019368" cy="369332"/>
            </a:xfrm>
            <a:prstGeom prst="rect">
              <a:avLst/>
            </a:prstGeom>
          </p:spPr>
          <p:txBody>
            <a:bodyPr wrap="square">
              <a:spAutoFit/>
            </a:bodyPr>
            <a:lstStyle/>
            <a:p>
              <a:pPr lvl="0">
                <a:defRPr/>
              </a:pP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满足条件的最小正数</a:t>
              </a:r>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T</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称为</a:t>
              </a:r>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f(x)</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的周期（</a:t>
              </a:r>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period</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a:t>
              </a:r>
            </a:p>
          </p:txBody>
        </p:sp>
      </p:grpSp>
      <p:sp>
        <p:nvSpPr>
          <p:cNvPr id="29" name="矩形 28"/>
          <p:cNvSpPr/>
          <p:nvPr/>
        </p:nvSpPr>
        <p:spPr>
          <a:xfrm>
            <a:off x="852443" y="2302280"/>
            <a:ext cx="1771639" cy="369332"/>
          </a:xfrm>
          <a:prstGeom prst="rect">
            <a:avLst/>
          </a:prstGeom>
        </p:spPr>
        <p:txBody>
          <a:bodyPr wrap="none">
            <a:spAutoFit/>
          </a:bodyPr>
          <a:lstStyle/>
          <a:p>
            <a:r>
              <a:rPr lang="en-US" altLang="zh-CN"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Periodic function</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30" name="矩形 29"/>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矩形 30"/>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函数基本性质</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39" name="矩形 38"/>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2</a:t>
            </a:r>
            <a:endParaRPr lang="zh-CN" altLang="en-US" dirty="0"/>
          </a:p>
        </p:txBody>
      </p:sp>
      <p:sp>
        <p:nvSpPr>
          <p:cNvPr id="9" name="矩形 8"/>
          <p:cNvSpPr/>
          <p:nvPr/>
        </p:nvSpPr>
        <p:spPr>
          <a:xfrm>
            <a:off x="778820" y="3227665"/>
            <a:ext cx="2005677" cy="369332"/>
          </a:xfrm>
          <a:prstGeom prst="rect">
            <a:avLst/>
          </a:prstGeom>
        </p:spPr>
        <p:txBody>
          <a:bodyPr wrap="none">
            <a:spAutoFit/>
          </a:bodyPr>
          <a:lstStyle/>
          <a:p>
            <a:r>
              <a:rPr lang="en-US" altLang="zh-CN" kern="0" dirty="0" err="1">
                <a:latin typeface="Times New Roman" panose="02020603050405020304" pitchFamily="18" charset="0"/>
                <a:ea typeface="方正北魏楷书简体" panose="03000509000000000000" pitchFamily="65" charset="-122"/>
                <a:cs typeface="Times New Roman" panose="02020603050405020304" pitchFamily="18" charset="0"/>
              </a:rPr>
              <a:t>sinx,cosx,tanx</a:t>
            </a:r>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a:t>
            </a:r>
            <a:endParaRPr lang="zh-CN" altLang="en-US"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580877"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函数性态研究</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162496" y="620670"/>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8" name="矩形 17"/>
              <p:cNvSpPr/>
              <p:nvPr/>
            </p:nvSpPr>
            <p:spPr>
              <a:xfrm>
                <a:off x="3575720" y="892202"/>
                <a:ext cx="1338828"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zh-CN" alt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函数的</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极值</a:t>
                </a:r>
              </a:p>
            </p:txBody>
          </p:sp>
        </mc:Choice>
        <mc:Fallback xmlns="">
          <p:sp>
            <p:nvSpPr>
              <p:cNvPr id="18" name="矩形 17"/>
              <p:cNvSpPr>
                <a:spLocks noRot="1" noChangeAspect="1" noMove="1" noResize="1" noEditPoints="1" noAdjustHandles="1" noChangeArrowheads="1" noChangeShapeType="1" noTextEdit="1"/>
              </p:cNvSpPr>
              <p:nvPr/>
            </p:nvSpPr>
            <p:spPr>
              <a:xfrm>
                <a:off x="3575720" y="892202"/>
                <a:ext cx="1338828" cy="369332"/>
              </a:xfrm>
              <a:prstGeom prst="rect">
                <a:avLst/>
              </a:prstGeom>
              <a:blipFill rotWithShape="1">
                <a:blip r:embed="rId2"/>
                <a:stretch>
                  <a:fillRect l="-382" t="-1383" r="-738" b="-1261"/>
                </a:stretch>
              </a:blipFill>
              <a:ln>
                <a:solidFill>
                  <a:schemeClr val="tx1"/>
                </a:solidFill>
              </a:ln>
            </p:spPr>
            <p:txBody>
              <a:bodyPr/>
              <a:lstStyle/>
              <a:p>
                <a:r>
                  <a:rPr lang="zh-CN" altLang="en-US">
                    <a:noFill/>
                  </a:rPr>
                  <a:t> </a:t>
                </a:r>
              </a:p>
            </p:txBody>
          </p:sp>
        </mc:Fallback>
      </mc:AlternateContent>
      <p:grpSp>
        <p:nvGrpSpPr>
          <p:cNvPr id="20" name="组合 19"/>
          <p:cNvGrpSpPr/>
          <p:nvPr/>
        </p:nvGrpSpPr>
        <p:grpSpPr>
          <a:xfrm>
            <a:off x="773561" y="1514883"/>
            <a:ext cx="1270916" cy="461665"/>
            <a:chOff x="775379" y="3144539"/>
            <a:chExt cx="1716781" cy="461665"/>
          </a:xfrm>
        </p:grpSpPr>
        <p:sp>
          <p:nvSpPr>
            <p:cNvPr id="21" name="Rectangle 5"/>
            <p:cNvSpPr>
              <a:spLocks noChangeArrowheads="1"/>
            </p:cNvSpPr>
            <p:nvPr/>
          </p:nvSpPr>
          <p:spPr bwMode="auto">
            <a:xfrm>
              <a:off x="775380" y="3161704"/>
              <a:ext cx="1643160"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2" name="TextBox 28"/>
            <p:cNvSpPr txBox="1"/>
            <p:nvPr/>
          </p:nvSpPr>
          <p:spPr>
            <a:xfrm>
              <a:off x="775379" y="3144539"/>
              <a:ext cx="171678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 name="矩形 9"/>
              <p:cNvSpPr/>
              <p:nvPr/>
            </p:nvSpPr>
            <p:spPr>
              <a:xfrm>
                <a:off x="2119821" y="1519208"/>
                <a:ext cx="9059724" cy="53296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Discuss the monotonicity of  </a:t>
                </a:r>
                <a14:m>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𝟐</m:t>
                    </m:r>
                    <m:sSup>
                      <m:sSup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𝟑</m:t>
                        </m:r>
                      </m:sup>
                    </m:s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𝟗</m:t>
                    </m:r>
                    <m:sSup>
                      <m:sSup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𝟐</m:t>
                        </m:r>
                      </m:sup>
                    </m:s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𝟏𝟐</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𝟑</m:t>
                    </m:r>
                  </m:oMath>
                </a14:m>
                <a:endPar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2119821" y="1519208"/>
                <a:ext cx="9059724" cy="532966"/>
              </a:xfrm>
              <a:prstGeom prst="rect">
                <a:avLst/>
              </a:prstGeom>
              <a:blipFill rotWithShape="1">
                <a:blip r:embed="rId3"/>
                <a:stretch>
                  <a:fillRect l="-2" t="-54" r="4" b="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773561" y="2191414"/>
                <a:ext cx="10233251" cy="588687"/>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Let </a:t>
                </a:r>
                <a14:m>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𝟔</m:t>
                    </m:r>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𝟐</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𝟏𝟖</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𝟏𝟐</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𝟔</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𝟏</m:t>
                        </m:r>
                      </m:e>
                    </m:d>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𝟐</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oMath>
                </a14:m>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we get </a:t>
                </a:r>
                <a14:m>
                  <m:oMath xmlns:m="http://schemas.openxmlformats.org/officeDocument/2006/math">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𝟏</m:t>
                        </m:r>
                      </m:sub>
                    </m:s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𝟏</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𝟐</m:t>
                        </m:r>
                      </m:sub>
                    </m:s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𝟐</m:t>
                    </m:r>
                  </m:oMath>
                </a14:m>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a:t>
                </a:r>
              </a:p>
            </p:txBody>
          </p:sp>
        </mc:Choice>
        <mc:Fallback xmlns="">
          <p:sp>
            <p:nvSpPr>
              <p:cNvPr id="23" name="矩形 22"/>
              <p:cNvSpPr>
                <a:spLocks noRot="1" noChangeAspect="1" noMove="1" noResize="1" noEditPoints="1" noAdjustHandles="1" noChangeArrowheads="1" noChangeShapeType="1" noTextEdit="1"/>
              </p:cNvSpPr>
              <p:nvPr/>
            </p:nvSpPr>
            <p:spPr>
              <a:xfrm>
                <a:off x="773561" y="2191414"/>
                <a:ext cx="10233251" cy="588687"/>
              </a:xfrm>
              <a:prstGeom prst="rect">
                <a:avLst/>
              </a:prstGeom>
              <a:blipFill rotWithShape="1">
                <a:blip r:embed="rId4"/>
                <a:stretch>
                  <a:fillRect l="-1" t="-5" r="3" b="-7754"/>
                </a:stretch>
              </a:blipFill>
            </p:spPr>
            <p:txBody>
              <a:bodyPr/>
              <a:lstStyle/>
              <a:p>
                <a:r>
                  <a:rPr lang="zh-CN" altLang="en-US">
                    <a:noFill/>
                  </a:rPr>
                  <a:t> </a:t>
                </a:r>
              </a:p>
            </p:txBody>
          </p:sp>
        </mc:Fallback>
      </mc:AlternateContent>
      <p:cxnSp>
        <p:nvCxnSpPr>
          <p:cNvPr id="7" name="直接连接符 6"/>
          <p:cNvCxnSpPr/>
          <p:nvPr/>
        </p:nvCxnSpPr>
        <p:spPr>
          <a:xfrm>
            <a:off x="9217172" y="3965547"/>
            <a:ext cx="20882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任意多边形 12"/>
          <p:cNvSpPr/>
          <p:nvPr/>
        </p:nvSpPr>
        <p:spPr>
          <a:xfrm>
            <a:off x="9554020" y="3240983"/>
            <a:ext cx="1095375" cy="1447866"/>
          </a:xfrm>
          <a:custGeom>
            <a:avLst/>
            <a:gdLst>
              <a:gd name="connsiteX0" fmla="*/ 0 w 1095375"/>
              <a:gd name="connsiteY0" fmla="*/ 0 h 1447866"/>
              <a:gd name="connsiteX1" fmla="*/ 619125 w 1095375"/>
              <a:gd name="connsiteY1" fmla="*/ 1447800 h 1447866"/>
              <a:gd name="connsiteX2" fmla="*/ 1095375 w 1095375"/>
              <a:gd name="connsiteY2" fmla="*/ 47625 h 1447866"/>
            </a:gdLst>
            <a:ahLst/>
            <a:cxnLst>
              <a:cxn ang="0">
                <a:pos x="connsiteX0" y="connsiteY0"/>
              </a:cxn>
              <a:cxn ang="0">
                <a:pos x="connsiteX1" y="connsiteY1"/>
              </a:cxn>
              <a:cxn ang="0">
                <a:pos x="connsiteX2" y="connsiteY2"/>
              </a:cxn>
            </a:cxnLst>
            <a:rect l="l" t="t" r="r" b="b"/>
            <a:pathLst>
              <a:path w="1095375" h="1447866">
                <a:moveTo>
                  <a:pt x="0" y="0"/>
                </a:moveTo>
                <a:cubicBezTo>
                  <a:pt x="218281" y="719931"/>
                  <a:pt x="436563" y="1439863"/>
                  <a:pt x="619125" y="1447800"/>
                </a:cubicBezTo>
                <a:cubicBezTo>
                  <a:pt x="801687" y="1455737"/>
                  <a:pt x="948531" y="751681"/>
                  <a:pt x="1095375" y="4762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4" name="矩形 13"/>
              <p:cNvSpPr/>
              <p:nvPr/>
            </p:nvSpPr>
            <p:spPr>
              <a:xfrm>
                <a:off x="11305404" y="3737841"/>
                <a:ext cx="36798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4" name="矩形 13"/>
              <p:cNvSpPr>
                <a:spLocks noRot="1" noChangeAspect="1" noMove="1" noResize="1" noEditPoints="1" noAdjustHandles="1" noChangeArrowheads="1" noChangeShapeType="1" noTextEdit="1"/>
              </p:cNvSpPr>
              <p:nvPr/>
            </p:nvSpPr>
            <p:spPr>
              <a:xfrm>
                <a:off x="11305404" y="3737841"/>
                <a:ext cx="367985" cy="369332"/>
              </a:xfrm>
              <a:prstGeom prst="rect">
                <a:avLst/>
              </a:prstGeom>
              <a:blipFill rotWithShape="1">
                <a:blip r:embed="rId5"/>
                <a:stretch>
                  <a:fillRect l="-136" t="-63" r="50" b="1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9465582" y="3920397"/>
                <a:ext cx="46076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sub>
                      </m:sSub>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5" name="矩形 14"/>
              <p:cNvSpPr>
                <a:spLocks noRot="1" noChangeAspect="1" noMove="1" noResize="1" noEditPoints="1" noAdjustHandles="1" noChangeArrowheads="1" noChangeShapeType="1" noTextEdit="1"/>
              </p:cNvSpPr>
              <p:nvPr/>
            </p:nvSpPr>
            <p:spPr>
              <a:xfrm>
                <a:off x="9465582" y="3920397"/>
                <a:ext cx="460767" cy="369332"/>
              </a:xfrm>
              <a:prstGeom prst="rect">
                <a:avLst/>
              </a:prstGeom>
              <a:blipFill rotWithShape="1">
                <a:blip r:embed="rId6"/>
                <a:stretch>
                  <a:fillRect l="-59" t="-147" r="6" b="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0435604" y="3957556"/>
                <a:ext cx="4660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sub>
                      </m:sSub>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6" name="矩形 15"/>
              <p:cNvSpPr>
                <a:spLocks noRot="1" noChangeAspect="1" noMove="1" noResize="1" noEditPoints="1" noAdjustHandles="1" noChangeArrowheads="1" noChangeShapeType="1" noTextEdit="1"/>
              </p:cNvSpPr>
              <p:nvPr/>
            </p:nvSpPr>
            <p:spPr>
              <a:xfrm>
                <a:off x="10435604" y="3957556"/>
                <a:ext cx="466089" cy="369332"/>
              </a:xfrm>
              <a:prstGeom prst="rect">
                <a:avLst/>
              </a:prstGeom>
              <a:blipFill rotWithShape="1">
                <a:blip r:embed="rId7"/>
                <a:stretch>
                  <a:fillRect l="-3" t="-64" r="3" b="1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0261288" y="2810301"/>
                <a:ext cx="74552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d>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7" name="矩形 16"/>
              <p:cNvSpPr>
                <a:spLocks noRot="1" noChangeAspect="1" noMove="1" noResize="1" noEditPoints="1" noAdjustHandles="1" noChangeArrowheads="1" noChangeShapeType="1" noTextEdit="1"/>
              </p:cNvSpPr>
              <p:nvPr/>
            </p:nvSpPr>
            <p:spPr>
              <a:xfrm>
                <a:off x="10261288" y="2810301"/>
                <a:ext cx="745524" cy="369332"/>
              </a:xfrm>
              <a:prstGeom prst="rect">
                <a:avLst/>
              </a:prstGeom>
              <a:blipFill rotWithShape="1">
                <a:blip r:embed="rId8"/>
                <a:stretch>
                  <a:fillRect l="-43" t="-115" r="48" b="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9249717" y="3507008"/>
                <a:ext cx="4106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4" name="矩形 23"/>
              <p:cNvSpPr>
                <a:spLocks noRot="1" noChangeAspect="1" noMove="1" noResize="1" noEditPoints="1" noAdjustHandles="1" noChangeArrowheads="1" noChangeShapeType="1" noTextEdit="1"/>
              </p:cNvSpPr>
              <p:nvPr/>
            </p:nvSpPr>
            <p:spPr>
              <a:xfrm>
                <a:off x="9249717" y="3507008"/>
                <a:ext cx="410690" cy="369332"/>
              </a:xfrm>
              <a:prstGeom prst="rect">
                <a:avLst/>
              </a:prstGeom>
              <a:blipFill rotWithShape="1">
                <a:blip r:embed="rId9"/>
                <a:stretch>
                  <a:fillRect l="-75" t="-146" r="37" b="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10609719" y="3482362"/>
                <a:ext cx="4106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5" name="矩形 24"/>
              <p:cNvSpPr>
                <a:spLocks noRot="1" noChangeAspect="1" noMove="1" noResize="1" noEditPoints="1" noAdjustHandles="1" noChangeArrowheads="1" noChangeShapeType="1" noTextEdit="1"/>
              </p:cNvSpPr>
              <p:nvPr/>
            </p:nvSpPr>
            <p:spPr>
              <a:xfrm>
                <a:off x="10609719" y="3482362"/>
                <a:ext cx="410690" cy="369332"/>
              </a:xfrm>
              <a:prstGeom prst="rect">
                <a:avLst/>
              </a:prstGeom>
              <a:blipFill rotWithShape="1">
                <a:blip r:embed="rId9"/>
                <a:stretch>
                  <a:fillRect l="-34" t="-6" r="151" b="1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9947962" y="4107173"/>
                <a:ext cx="4106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6" name="矩形 25"/>
              <p:cNvSpPr>
                <a:spLocks noRot="1" noChangeAspect="1" noMove="1" noResize="1" noEditPoints="1" noAdjustHandles="1" noChangeArrowheads="1" noChangeShapeType="1" noTextEdit="1"/>
              </p:cNvSpPr>
              <p:nvPr/>
            </p:nvSpPr>
            <p:spPr>
              <a:xfrm>
                <a:off x="9947962" y="4107173"/>
                <a:ext cx="410690" cy="369332"/>
              </a:xfrm>
              <a:prstGeom prst="rect">
                <a:avLst/>
              </a:prstGeom>
              <a:blipFill rotWithShape="1">
                <a:blip r:embed="rId10"/>
                <a:stretch>
                  <a:fillRect l="-13" t="-170" r="130" b="1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7" name="表格 26"/>
              <p:cNvGraphicFramePr>
                <a:graphicFrameLocks noGrp="1"/>
              </p:cNvGraphicFramePr>
              <p:nvPr/>
            </p:nvGraphicFramePr>
            <p:xfrm>
              <a:off x="796822" y="2985772"/>
              <a:ext cx="8128002" cy="118872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方正北魏楷书简体" panose="03000509000000000000" pitchFamily="65" charset="-122"/>
                                    <a:cs typeface="Times New Roman" panose="02020603050405020304" pitchFamily="18" charset="0"/>
                                  </a:rPr>
                                  <m:t>𝒙</m:t>
                                </m:r>
                              </m:oMath>
                            </m:oMathPara>
                          </a14:m>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m:t>
                                    </m:r>
                                    <m:r>
                                      <a:rPr lang="en-US" altLang="zh-CN" sz="2000" b="1" i="1" smtClean="0">
                                        <a:latin typeface="Cambria Math" panose="02040503050406030204" pitchFamily="18" charset="0"/>
                                        <a:ea typeface="Cambria Math" panose="02040503050406030204" pitchFamily="18" charset="0"/>
                                      </a:rPr>
                                      <m:t>∞, </m:t>
                                    </m:r>
                                    <m:r>
                                      <a:rPr lang="en-US" altLang="zh-CN" sz="2000" b="1" i="1" smtClean="0">
                                        <a:latin typeface="Cambria Math" panose="02040503050406030204" pitchFamily="18" charset="0"/>
                                        <a:ea typeface="Cambria Math" panose="02040503050406030204" pitchFamily="18" charset="0"/>
                                      </a:rPr>
                                      <m:t>𝟏</m:t>
                                    </m:r>
                                  </m:e>
                                </m:d>
                              </m:oMath>
                            </m:oMathPara>
                          </a14:m>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𝟏</m:t>
                                </m:r>
                              </m:oMath>
                            </m:oMathPara>
                          </a14:m>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𝟏</m:t>
                                    </m:r>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𝟐</m:t>
                                    </m:r>
                                  </m:e>
                                </m:d>
                              </m:oMath>
                            </m:oMathPara>
                          </a14:m>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𝟐</m:t>
                                </m:r>
                              </m:oMath>
                            </m:oMathPara>
                          </a14:m>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d>
                                  <m:dPr>
                                    <m:ctrlPr>
                                      <a:rPr lang="en-US" altLang="zh-CN" sz="2000" b="1" i="1" smtClean="0">
                                        <a:latin typeface="Cambria Math" panose="02040503050406030204" pitchFamily="18" charset="0"/>
                                      </a:rPr>
                                    </m:ctrlPr>
                                  </m:dPr>
                                  <m:e>
                                    <m:r>
                                      <a:rPr lang="en-US" altLang="zh-CN" sz="2000" b="1" i="1" smtClean="0">
                                        <a:latin typeface="Cambria Math" panose="02040503050406030204" pitchFamily="18" charset="0"/>
                                      </a:rPr>
                                      <m:t>𝟐</m:t>
                                    </m:r>
                                    <m:r>
                                      <a:rPr lang="en-US" altLang="zh-CN" sz="2000" b="1" i="1" smtClean="0">
                                        <a:latin typeface="Cambria Math" panose="02040503050406030204" pitchFamily="18" charset="0"/>
                                      </a:rPr>
                                      <m:t>,∞</m:t>
                                    </m:r>
                                  </m:e>
                                </m:d>
                              </m:oMath>
                            </m:oMathPara>
                          </a14:m>
                          <a:endParaRPr lang="zh-CN" altLang="en-US" sz="2000" b="1"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方正北魏楷书简体" panose="03000509000000000000" pitchFamily="65" charset="-122"/>
                                    <a:cs typeface="Times New Roman" panose="02020603050405020304" pitchFamily="18" charset="0"/>
                                  </a:rPr>
                                  <m:t>𝒇</m:t>
                                </m:r>
                                <m:r>
                                  <a:rPr lang="en-US" altLang="zh-CN" sz="2000" b="1" i="1" smtClean="0">
                                    <a:latin typeface="Cambria Math" panose="02040503050406030204" pitchFamily="18" charset="0"/>
                                    <a:ea typeface="方正北魏楷书简体" panose="03000509000000000000" pitchFamily="65" charset="-122"/>
                                    <a:cs typeface="Times New Roman" panose="02020603050405020304" pitchFamily="18" charset="0"/>
                                  </a:rPr>
                                  <m:t>′</m:t>
                                </m:r>
                                <m:d>
                                  <m:dPr>
                                    <m:ctrlPr>
                                      <a:rPr lang="en-US" altLang="zh-CN" sz="2000" b="1" i="1"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000" b="1" i="1" smtClean="0">
                                        <a:latin typeface="Cambria Math" panose="02040503050406030204" pitchFamily="18" charset="0"/>
                                        <a:ea typeface="方正北魏楷书简体" panose="03000509000000000000" pitchFamily="65" charset="-122"/>
                                        <a:cs typeface="Times New Roman" panose="02020603050405020304" pitchFamily="18" charset="0"/>
                                      </a:rPr>
                                      <m:t>𝒙</m:t>
                                    </m:r>
                                  </m:e>
                                </m:d>
                              </m:oMath>
                            </m:oMathPara>
                          </a14:m>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m:t>
                                </m:r>
                              </m:oMath>
                            </m:oMathPara>
                          </a14:m>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𝟎</m:t>
                                </m:r>
                              </m:oMath>
                            </m:oMathPara>
                          </a14:m>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m:t>
                                </m:r>
                              </m:oMath>
                            </m:oMathPara>
                          </a14:m>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𝟎</m:t>
                                </m:r>
                              </m:oMath>
                            </m:oMathPara>
                          </a14:m>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z="2000" b="1" i="1" dirty="0" smtClean="0">
                                    <a:latin typeface="Cambria Math" panose="02040503050406030204" pitchFamily="18" charset="0"/>
                                  </a:rPr>
                                  <m:t>+</m:t>
                                </m:r>
                              </m:oMath>
                            </m:oMathPara>
                          </a14:m>
                          <a:endParaRPr lang="zh-CN" altLang="en-US" sz="2000" b="1"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panose="02040503050406030204" pitchFamily="18" charset="0"/>
                                    <a:ea typeface="方正北魏楷书简体" panose="03000509000000000000" pitchFamily="65" charset="-122"/>
                                    <a:cs typeface="Times New Roman" panose="02020603050405020304" pitchFamily="18" charset="0"/>
                                  </a:rPr>
                                  <m:t>𝒇</m:t>
                                </m:r>
                                <m:d>
                                  <m:dPr>
                                    <m:ctrlPr>
                                      <a:rPr lang="en-US" altLang="zh-CN" sz="2000" b="1" i="1"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000" b="1" i="1" smtClean="0">
                                        <a:latin typeface="Cambria Math" panose="02040503050406030204" pitchFamily="18" charset="0"/>
                                        <a:ea typeface="方正北魏楷书简体" panose="03000509000000000000" pitchFamily="65" charset="-122"/>
                                        <a:cs typeface="Times New Roman" panose="02020603050405020304" pitchFamily="18" charset="0"/>
                                      </a:rPr>
                                      <m:t>𝒙</m:t>
                                    </m:r>
                                  </m:e>
                                </m:d>
                              </m:oMath>
                            </m:oMathPara>
                          </a14:m>
                          <a:endParaRPr lang="zh-CN" altLang="en-US" sz="2000" b="1" dirty="0"/>
                        </a:p>
                      </a:txBody>
                      <a:tcPr/>
                    </a:tc>
                    <a:tc>
                      <a:txBody>
                        <a:bodyPr/>
                        <a:lstStyle/>
                        <a:p>
                          <a:pPr/>
                          <a14:m>
                            <m:oMathPara xmlns:m="http://schemas.openxmlformats.org/officeDocument/2006/math">
                              <m:oMathParaPr>
                                <m:jc m:val="centerGroup"/>
                              </m:oMathParaPr>
                              <m:oMath xmlns:m="http://schemas.openxmlformats.org/officeDocument/2006/math">
                                <m:r>
                                  <a:rPr lang="zh-CN" altLang="en-US" sz="2000" b="1" i="1" smtClean="0">
                                    <a:latin typeface="Cambria Math" panose="02040503050406030204" pitchFamily="18" charset="0"/>
                                  </a:rPr>
                                  <m:t>↑</m:t>
                                </m:r>
                              </m:oMath>
                            </m:oMathPara>
                          </a14:m>
                          <a:endParaRPr lang="zh-CN" altLang="en-US" sz="2000" b="1" dirty="0"/>
                        </a:p>
                      </a:txBody>
                      <a:tcPr/>
                    </a:tc>
                    <a:tc>
                      <a:txBody>
                        <a:bodyPr/>
                        <a:lstStyle/>
                        <a:p>
                          <a:r>
                            <a:rPr lang="zh-CN" altLang="en-US" sz="2000" b="1" dirty="0"/>
                            <a:t>极大</a:t>
                          </a:r>
                        </a:p>
                      </a:txBody>
                      <a:tcPr/>
                    </a:tc>
                    <a:tc>
                      <a:txBody>
                        <a:bodyPr/>
                        <a:lstStyle/>
                        <a:p>
                          <a:pPr/>
                          <a14:m>
                            <m:oMathPara xmlns:m="http://schemas.openxmlformats.org/officeDocument/2006/math">
                              <m:oMathParaPr>
                                <m:jc m:val="centerGroup"/>
                              </m:oMathParaPr>
                              <m:oMath xmlns:m="http://schemas.openxmlformats.org/officeDocument/2006/math">
                                <m:r>
                                  <a:rPr lang="zh-CN" altLang="en-US" sz="2000" b="1" i="1" smtClean="0">
                                    <a:latin typeface="Cambria Math" panose="02040503050406030204" pitchFamily="18" charset="0"/>
                                  </a:rPr>
                                  <m:t>↓</m:t>
                                </m:r>
                              </m:oMath>
                            </m:oMathPara>
                          </a14:m>
                          <a:endParaRPr lang="zh-CN" altLang="en-US" sz="2000" b="1" dirty="0"/>
                        </a:p>
                      </a:txBody>
                      <a:tcPr/>
                    </a:tc>
                    <a:tc>
                      <a:txBody>
                        <a:bodyPr/>
                        <a:lstStyle/>
                        <a:p>
                          <a:r>
                            <a:rPr lang="zh-CN" altLang="en-US" sz="2000" b="1" dirty="0"/>
                            <a:t>极小</a:t>
                          </a:r>
                        </a:p>
                      </a:txBody>
                      <a:tcPr/>
                    </a:tc>
                    <a:tc>
                      <a:txBody>
                        <a:bodyPr/>
                        <a:lstStyle/>
                        <a:p>
                          <a:pPr/>
                          <a14:m>
                            <m:oMathPara xmlns:m="http://schemas.openxmlformats.org/officeDocument/2006/math">
                              <m:oMathParaPr>
                                <m:jc m:val="centerGroup"/>
                              </m:oMathParaPr>
                              <m:oMath xmlns:m="http://schemas.openxmlformats.org/officeDocument/2006/math">
                                <m:r>
                                  <a:rPr lang="zh-CN" altLang="en-US" sz="2000" b="1" i="1" smtClean="0">
                                    <a:latin typeface="Cambria Math" panose="02040503050406030204" pitchFamily="18" charset="0"/>
                                  </a:rPr>
                                  <m:t>↑</m:t>
                                </m:r>
                              </m:oMath>
                            </m:oMathPara>
                          </a14:m>
                          <a:endParaRPr lang="zh-CN" altLang="en-US" sz="2000" b="1" dirty="0"/>
                        </a:p>
                      </a:txBody>
                      <a:tcPr/>
                    </a:tc>
                    <a:extLst>
                      <a:ext uri="{0D108BD9-81ED-4DB2-BD59-A6C34878D82A}">
                        <a16:rowId xmlns:a16="http://schemas.microsoft.com/office/drawing/2014/main" val="10002"/>
                      </a:ext>
                    </a:extLst>
                  </a:tr>
                </a:tbl>
              </a:graphicData>
            </a:graphic>
          </p:graphicFrame>
        </mc:Choice>
        <mc:Fallback xmlns="">
          <p:graphicFrame>
            <p:nvGraphicFramePr>
              <p:cNvPr id="27" name="表格 26"/>
              <p:cNvGraphicFramePr>
                <a:graphicFrameLocks noGrp="1"/>
              </p:cNvGraphicFramePr>
              <p:nvPr/>
            </p:nvGraphicFramePr>
            <p:xfrm>
              <a:off x="796822" y="2985772"/>
              <a:ext cx="8128002" cy="1188720"/>
            </p:xfrm>
            <a:graphic>
              <a:graphicData uri="http://schemas.openxmlformats.org/drawingml/2006/table">
                <a:tbl>
                  <a:tblPr firstRow="1" bandRow="1">
                    <a:tableStyleId>{5940675A-B579-460E-94D1-54222C63F5DA}</a:tableStyleId>
                  </a:tblPr>
                  <a:tblGrid>
                    <a:gridCol w="1354667"/>
                    <a:gridCol w="1354667"/>
                    <a:gridCol w="1354667"/>
                    <a:gridCol w="1354667"/>
                    <a:gridCol w="1354667"/>
                    <a:gridCol w="1354667"/>
                  </a:tblGrid>
                  <a:tr h="396240">
                    <a:tc>
                      <a:txBody>
                        <a:bodyPr/>
                        <a:lstStyle/>
                        <a:p>
                          <a:endParaRPr lang="zh-CN"/>
                        </a:p>
                      </a:txBody>
                      <a:tcPr>
                        <a:blipFill>
                          <a:blip r:embed="rId11"/>
                        </a:blipFill>
                      </a:tcPr>
                    </a:tc>
                    <a:tc>
                      <a:txBody>
                        <a:bodyPr/>
                        <a:lstStyle/>
                        <a:p>
                          <a:endParaRPr lang="zh-CN"/>
                        </a:p>
                      </a:txBody>
                      <a:tcPr>
                        <a:blipFill>
                          <a:blip r:embed="rId11"/>
                        </a:blipFill>
                      </a:tcPr>
                    </a:tc>
                    <a:tc>
                      <a:txBody>
                        <a:bodyPr/>
                        <a:lstStyle/>
                        <a:p>
                          <a:endParaRPr lang="zh-CN"/>
                        </a:p>
                      </a:txBody>
                      <a:tcPr>
                        <a:blipFill>
                          <a:blip r:embed="rId11"/>
                        </a:blipFill>
                      </a:tcPr>
                    </a:tc>
                    <a:tc>
                      <a:txBody>
                        <a:bodyPr/>
                        <a:lstStyle/>
                        <a:p>
                          <a:endParaRPr lang="zh-CN"/>
                        </a:p>
                      </a:txBody>
                      <a:tcPr>
                        <a:blipFill>
                          <a:blip r:embed="rId11"/>
                        </a:blipFill>
                      </a:tcPr>
                    </a:tc>
                    <a:tc>
                      <a:txBody>
                        <a:bodyPr/>
                        <a:lstStyle/>
                        <a:p>
                          <a:endParaRPr lang="zh-CN"/>
                        </a:p>
                      </a:txBody>
                      <a:tcPr>
                        <a:blipFill>
                          <a:blip r:embed="rId11"/>
                        </a:blipFill>
                      </a:tcPr>
                    </a:tc>
                    <a:tc>
                      <a:txBody>
                        <a:bodyPr/>
                        <a:lstStyle/>
                        <a:p>
                          <a:endParaRPr lang="zh-CN"/>
                        </a:p>
                      </a:txBody>
                      <a:tcPr>
                        <a:blipFill>
                          <a:blip r:embed="rId11"/>
                        </a:blipFill>
                      </a:tcPr>
                    </a:tc>
                  </a:tr>
                  <a:tr h="396240">
                    <a:tc>
                      <a:txBody>
                        <a:bodyPr/>
                        <a:lstStyle/>
                        <a:p>
                          <a:endParaRPr lang="zh-CN"/>
                        </a:p>
                      </a:txBody>
                      <a:tcPr>
                        <a:blipFill>
                          <a:blip r:embed="rId11"/>
                        </a:blipFill>
                      </a:tcPr>
                    </a:tc>
                    <a:tc>
                      <a:txBody>
                        <a:bodyPr/>
                        <a:lstStyle/>
                        <a:p>
                          <a:endParaRPr lang="zh-CN"/>
                        </a:p>
                      </a:txBody>
                      <a:tcPr>
                        <a:blipFill>
                          <a:blip r:embed="rId11"/>
                        </a:blipFill>
                      </a:tcPr>
                    </a:tc>
                    <a:tc>
                      <a:txBody>
                        <a:bodyPr/>
                        <a:lstStyle/>
                        <a:p>
                          <a:endParaRPr lang="zh-CN"/>
                        </a:p>
                      </a:txBody>
                      <a:tcPr>
                        <a:blipFill>
                          <a:blip r:embed="rId11"/>
                        </a:blipFill>
                      </a:tcPr>
                    </a:tc>
                    <a:tc>
                      <a:txBody>
                        <a:bodyPr/>
                        <a:lstStyle/>
                        <a:p>
                          <a:endParaRPr lang="zh-CN"/>
                        </a:p>
                      </a:txBody>
                      <a:tcPr>
                        <a:blipFill>
                          <a:blip r:embed="rId11"/>
                        </a:blipFill>
                      </a:tcPr>
                    </a:tc>
                    <a:tc>
                      <a:txBody>
                        <a:bodyPr/>
                        <a:lstStyle/>
                        <a:p>
                          <a:endParaRPr lang="zh-CN"/>
                        </a:p>
                      </a:txBody>
                      <a:tcPr>
                        <a:blipFill>
                          <a:blip r:embed="rId11"/>
                        </a:blipFill>
                      </a:tcPr>
                    </a:tc>
                    <a:tc>
                      <a:txBody>
                        <a:bodyPr/>
                        <a:lstStyle/>
                        <a:p>
                          <a:endParaRPr lang="zh-CN"/>
                        </a:p>
                      </a:txBody>
                      <a:tcPr>
                        <a:blipFill>
                          <a:blip r:embed="rId11"/>
                        </a:blipFill>
                      </a:tcPr>
                    </a:tc>
                  </a:tr>
                  <a:tr h="396240">
                    <a:tc>
                      <a:txBody>
                        <a:bodyPr/>
                        <a:lstStyle/>
                        <a:p>
                          <a:endParaRPr lang="zh-CN"/>
                        </a:p>
                      </a:txBody>
                      <a:tcPr>
                        <a:blipFill>
                          <a:blip r:embed="rId11"/>
                        </a:blipFill>
                      </a:tcPr>
                    </a:tc>
                    <a:tc>
                      <a:txBody>
                        <a:bodyPr/>
                        <a:lstStyle/>
                        <a:p>
                          <a:endParaRPr lang="zh-CN"/>
                        </a:p>
                      </a:txBody>
                      <a:tcPr>
                        <a:blipFill>
                          <a:blip r:embed="rId11"/>
                        </a:blipFill>
                      </a:tcPr>
                    </a:tc>
                    <a:tc>
                      <a:txBody>
                        <a:bodyPr/>
                        <a:lstStyle/>
                        <a:p>
                          <a:r>
                            <a:rPr lang="zh-CN" altLang="en-US" sz="2000" b="1" dirty="0"/>
                            <a:t>极大</a:t>
                          </a:r>
                          <a:endParaRPr lang="zh-CN" altLang="en-US" sz="2000" b="1" dirty="0"/>
                        </a:p>
                      </a:txBody>
                      <a:tcPr/>
                    </a:tc>
                    <a:tc>
                      <a:txBody>
                        <a:bodyPr/>
                        <a:lstStyle/>
                        <a:p>
                          <a:endParaRPr lang="zh-CN"/>
                        </a:p>
                      </a:txBody>
                      <a:tcPr>
                        <a:blipFill>
                          <a:blip r:embed="rId11"/>
                        </a:blipFill>
                      </a:tcPr>
                    </a:tc>
                    <a:tc>
                      <a:txBody>
                        <a:bodyPr/>
                        <a:lstStyle/>
                        <a:p>
                          <a:r>
                            <a:rPr lang="zh-CN" altLang="en-US" sz="2000" b="1" dirty="0"/>
                            <a:t>极小</a:t>
                          </a:r>
                          <a:endParaRPr lang="zh-CN" altLang="en-US" sz="2000" b="1" dirty="0"/>
                        </a:p>
                      </a:txBody>
                      <a:tcPr/>
                    </a:tc>
                    <a:tc>
                      <a:txBody>
                        <a:bodyPr/>
                        <a:lstStyle/>
                        <a:p>
                          <a:endParaRPr lang="zh-CN"/>
                        </a:p>
                      </a:txBody>
                      <a:tcPr>
                        <a:blipFill>
                          <a:blip r:embed="rId11"/>
                        </a:blipFill>
                      </a:tcPr>
                    </a:tc>
                  </a:tr>
                </a:tbl>
              </a:graphicData>
            </a:graphic>
          </p:graphicFrame>
        </mc:Fallback>
      </mc:AlternateContent>
      <mc:AlternateContent xmlns:mc="http://schemas.openxmlformats.org/markup-compatibility/2006" xmlns:a14="http://schemas.microsoft.com/office/drawing/2010/main">
        <mc:Choice Requires="a14">
          <p:sp>
            <p:nvSpPr>
              <p:cNvPr id="28" name="矩形 27"/>
              <p:cNvSpPr/>
              <p:nvPr/>
            </p:nvSpPr>
            <p:spPr>
              <a:xfrm>
                <a:off x="741373" y="4441122"/>
                <a:ext cx="11083079" cy="203132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We could find </a:t>
                </a:r>
                <a14:m>
                  <m:oMath xmlns:m="http://schemas.openxmlformats.org/officeDocument/2006/math">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&lt;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e>
                    </m:d>
                  </m:oMath>
                </a14:m>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Hence , </a:t>
                </a:r>
                <a14:m>
                  <m:oMath xmlns:m="http://schemas.openxmlformats.org/officeDocument/2006/math">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oMath>
                </a14:m>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is decreasing on </a:t>
                </a:r>
                <a14:m>
                  <m:oMath xmlns:m="http://schemas.openxmlformats.org/officeDocument/2006/math">
                    <m:d>
                      <m:dPr>
                        <m:begChr m:val="["/>
                        <m:endChr m:val="]"/>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𝟏</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𝟐</m:t>
                        </m:r>
                      </m:e>
                    </m:d>
                  </m:oMath>
                </a14:m>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Similarly , </a:t>
                </a:r>
                <a14:m>
                  <m:oMath xmlns:m="http://schemas.openxmlformats.org/officeDocument/2006/math">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&gt;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e>
                    </m:d>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𝒂𝒏𝒅</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d>
                  </m:oMath>
                </a14:m>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Hence , </a:t>
                </a:r>
                <a14:m>
                  <m:oMath xmlns:m="http://schemas.openxmlformats.org/officeDocument/2006/math">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oMath>
                </a14:m>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is increasing on</a:t>
                </a:r>
                <a14:m>
                  <m:oMath xmlns:m="http://schemas.openxmlformats.org/officeDocument/2006/math">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m:t>
                        </m:r>
                      </m:e>
                    </m:d>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𝒂𝒏𝒅</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e>
                    </m:d>
                  </m:oMath>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8" name="矩形 27"/>
              <p:cNvSpPr>
                <a:spLocks noRot="1" noChangeAspect="1" noMove="1" noResize="1" noEditPoints="1" noAdjustHandles="1" noChangeArrowheads="1" noChangeShapeType="1" noTextEdit="1"/>
              </p:cNvSpPr>
              <p:nvPr/>
            </p:nvSpPr>
            <p:spPr>
              <a:xfrm>
                <a:off x="741373" y="4441122"/>
                <a:ext cx="11083079" cy="2031325"/>
              </a:xfrm>
              <a:prstGeom prst="rect">
                <a:avLst/>
              </a:prstGeom>
              <a:blipFill rotWithShape="1">
                <a:blip r:embed="rId12"/>
                <a:stretch>
                  <a:fillRect l="-3" t="-28" r="1" b="26"/>
                </a:stretch>
              </a:blipFill>
            </p:spPr>
            <p:txBody>
              <a:bodyPr/>
              <a:lstStyle/>
              <a:p>
                <a:r>
                  <a:rPr lang="zh-CN" altLang="en-US">
                    <a:noFill/>
                  </a:rPr>
                  <a:t> </a:t>
                </a:r>
              </a:p>
            </p:txBody>
          </p:sp>
        </mc:Fallback>
      </mc:AlternateContent>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580877"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函数性态研究</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162496" y="620670"/>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8" name="矩形 17"/>
              <p:cNvSpPr/>
              <p:nvPr/>
            </p:nvSpPr>
            <p:spPr>
              <a:xfrm>
                <a:off x="3575720" y="892202"/>
                <a:ext cx="1338828"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zh-CN" alt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函数的</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最值</a:t>
                </a:r>
              </a:p>
            </p:txBody>
          </p:sp>
        </mc:Choice>
        <mc:Fallback xmlns="">
          <p:sp>
            <p:nvSpPr>
              <p:cNvPr id="18" name="矩形 17"/>
              <p:cNvSpPr>
                <a:spLocks noRot="1" noChangeAspect="1" noMove="1" noResize="1" noEditPoints="1" noAdjustHandles="1" noChangeArrowheads="1" noChangeShapeType="1" noTextEdit="1"/>
              </p:cNvSpPr>
              <p:nvPr/>
            </p:nvSpPr>
            <p:spPr>
              <a:xfrm>
                <a:off x="3575720" y="892202"/>
                <a:ext cx="1338828" cy="369332"/>
              </a:xfrm>
              <a:prstGeom prst="rect">
                <a:avLst/>
              </a:prstGeom>
              <a:blipFill rotWithShape="1">
                <a:blip r:embed="rId2"/>
                <a:stretch>
                  <a:fillRect l="-382" t="-1383" r="-738" b="-1261"/>
                </a:stretch>
              </a:blipFill>
              <a:ln>
                <a:solidFill>
                  <a:schemeClr val="tx1"/>
                </a:solidFill>
              </a:ln>
            </p:spPr>
            <p:txBody>
              <a:bodyPr/>
              <a:lstStyle/>
              <a:p>
                <a:r>
                  <a:rPr lang="zh-CN" altLang="en-US">
                    <a:noFill/>
                  </a:rPr>
                  <a:t> </a:t>
                </a:r>
              </a:p>
            </p:txBody>
          </p:sp>
        </mc:Fallback>
      </mc:AlternateContent>
      <p:sp>
        <p:nvSpPr>
          <p:cNvPr id="7" name="矩形 6"/>
          <p:cNvSpPr/>
          <p:nvPr/>
        </p:nvSpPr>
        <p:spPr>
          <a:xfrm>
            <a:off x="614132" y="1507593"/>
            <a:ext cx="233910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求最值的方法</a:t>
            </a:r>
            <a:endParaRPr kumimoji="0" lang="zh-CN" altLang="en-US" sz="28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p:sp>
        <p:nvSpPr>
          <p:cNvPr id="10" name="矩形 9"/>
          <p:cNvSpPr/>
          <p:nvPr/>
        </p:nvSpPr>
        <p:spPr>
          <a:xfrm>
            <a:off x="623392" y="2132856"/>
            <a:ext cx="8424936" cy="230832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1.</a:t>
            </a:r>
            <a:r>
              <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求出函数在区间内所有一阶导数为</a:t>
            </a:r>
            <a:r>
              <a:rPr kumimoji="0" lang="en-US" altLang="zh-CN"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0</a:t>
            </a:r>
            <a:r>
              <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的点和不可导点</a:t>
            </a:r>
            <a:endParaRPr kumimoji="0" lang="en-US" altLang="zh-CN"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2.</a:t>
            </a:r>
            <a:r>
              <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计算上述各点函数值，同时计算端点处的函数值</a:t>
            </a:r>
            <a:endParaRPr kumimoji="0" lang="en-US" altLang="zh-CN"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3.</a:t>
            </a:r>
            <a:r>
              <a:rPr kumimoji="0" lang="zh-CN" altLang="en-US" sz="2400" b="1"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比较上述所有值的大小</a:t>
            </a:r>
            <a:endParaRPr kumimoji="0" lang="en-US" altLang="zh-CN" sz="2400" b="1"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white">
                    <a:lumMod val="50000"/>
                  </a:prstClr>
                </a:solidFill>
                <a:effectLst/>
                <a:uLnTx/>
                <a:uFillTx/>
                <a:latin typeface="方正北魏楷书简体" panose="03000509000000000000" pitchFamily="65" charset="-122"/>
                <a:ea typeface="方正北魏楷书简体" panose="03000509000000000000" pitchFamily="65" charset="-122"/>
                <a:cs typeface="+mn-cs"/>
              </a:rPr>
              <a:t>若函数只有</a:t>
            </a:r>
            <a:r>
              <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一阶导数为</a:t>
            </a:r>
            <a:r>
              <a:rPr kumimoji="0" lang="en-US" altLang="zh-CN"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0</a:t>
            </a:r>
            <a:r>
              <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的点</a:t>
            </a:r>
            <a:r>
              <a:rPr kumimoji="0" lang="zh-CN" altLang="en-US" sz="2400" b="0" i="0" u="none" strike="noStrike" kern="1200" cap="none" spc="0" normalizeH="0" baseline="0" noProof="0" dirty="0">
                <a:ln>
                  <a:noFill/>
                </a:ln>
                <a:solidFill>
                  <a:prstClr val="white">
                    <a:lumMod val="50000"/>
                  </a:prstClr>
                </a:solidFill>
                <a:effectLst/>
                <a:uLnTx/>
                <a:uFillTx/>
                <a:latin typeface="方正北魏楷书简体" panose="03000509000000000000" pitchFamily="65" charset="-122"/>
                <a:ea typeface="方正北魏楷书简体" panose="03000509000000000000" pitchFamily="65" charset="-122"/>
                <a:cs typeface="+mn-cs"/>
              </a:rPr>
              <a:t>或不可导点，那么极值就是最值</a:t>
            </a:r>
            <a:endParaRPr kumimoji="0" lang="en-US" altLang="zh-CN" sz="2400" b="0" i="0" u="none" strike="noStrike" kern="1200" cap="none" spc="0" normalizeH="0" baseline="0" noProof="0" dirty="0">
              <a:ln>
                <a:noFill/>
              </a:ln>
              <a:solidFill>
                <a:prstClr val="white">
                  <a:lumMod val="50000"/>
                </a:prstClr>
              </a:solidFill>
              <a:effectLst/>
              <a:uLnTx/>
              <a:uFillTx/>
              <a:latin typeface="方正北魏楷书简体" panose="03000509000000000000" pitchFamily="65" charset="-122"/>
              <a:ea typeface="方正北魏楷书简体" panose="03000509000000000000" pitchFamily="65" charset="-122"/>
              <a:cs typeface="+mn-c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580877"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函数性态研究</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162496" y="620670"/>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8" name="矩形 17"/>
              <p:cNvSpPr/>
              <p:nvPr/>
            </p:nvSpPr>
            <p:spPr>
              <a:xfrm>
                <a:off x="3575720" y="892202"/>
                <a:ext cx="3313728"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zh-CN" alt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函数的</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凹凸性</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(concavity)</a:t>
                </a: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与拐点</a:t>
                </a:r>
              </a:p>
            </p:txBody>
          </p:sp>
        </mc:Choice>
        <mc:Fallback xmlns="">
          <p:sp>
            <p:nvSpPr>
              <p:cNvPr id="18" name="矩形 17"/>
              <p:cNvSpPr>
                <a:spLocks noRot="1" noChangeAspect="1" noMove="1" noResize="1" noEditPoints="1" noAdjustHandles="1" noChangeArrowheads="1" noChangeShapeType="1" noTextEdit="1"/>
              </p:cNvSpPr>
              <p:nvPr/>
            </p:nvSpPr>
            <p:spPr>
              <a:xfrm>
                <a:off x="3575720" y="892202"/>
                <a:ext cx="3313728" cy="369332"/>
              </a:xfrm>
              <a:prstGeom prst="rect">
                <a:avLst/>
              </a:prstGeom>
              <a:blipFill rotWithShape="1">
                <a:blip r:embed="rId2"/>
                <a:stretch>
                  <a:fillRect l="-154" t="-1383" r="-143" b="-1261"/>
                </a:stretch>
              </a:blipFill>
              <a:ln>
                <a:solidFill>
                  <a:schemeClr val="tx1"/>
                </a:solidFill>
              </a:ln>
            </p:spPr>
            <p:txBody>
              <a:bodyPr/>
              <a:lstStyle/>
              <a:p>
                <a:r>
                  <a:rPr lang="zh-CN" altLang="en-US">
                    <a:noFill/>
                  </a:rPr>
                  <a:t> </a:t>
                </a:r>
              </a:p>
            </p:txBody>
          </p:sp>
        </mc:Fallback>
      </mc:AlternateContent>
      <p:sp>
        <p:nvSpPr>
          <p:cNvPr id="86" name="Text Box 26"/>
          <p:cNvSpPr txBox="1">
            <a:spLocks noChangeArrowheads="1"/>
          </p:cNvSpPr>
          <p:nvPr/>
        </p:nvSpPr>
        <p:spPr bwMode="auto">
          <a:xfrm>
            <a:off x="6096000" y="4904753"/>
            <a:ext cx="3621502" cy="317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80000"/>
              </a:lnSpc>
              <a:spcBef>
                <a:spcPct val="5000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图形上任意弧段位于所张弦的上方</a:t>
            </a:r>
          </a:p>
        </p:txBody>
      </p:sp>
      <p:sp>
        <p:nvSpPr>
          <p:cNvPr id="87" name="Text Box 43"/>
          <p:cNvSpPr txBox="1">
            <a:spLocks noChangeArrowheads="1"/>
          </p:cNvSpPr>
          <p:nvPr/>
        </p:nvSpPr>
        <p:spPr bwMode="auto">
          <a:xfrm>
            <a:off x="799308" y="4763785"/>
            <a:ext cx="3672408" cy="452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30000"/>
              </a:lnSpc>
              <a:spcBef>
                <a:spcPct val="5000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图形上任意弧段位于所张弦的下方</a:t>
            </a:r>
          </a:p>
        </p:txBody>
      </p:sp>
      <p:sp>
        <p:nvSpPr>
          <p:cNvPr id="88" name="矩形 87"/>
          <p:cNvSpPr/>
          <p:nvPr/>
        </p:nvSpPr>
        <p:spPr>
          <a:xfrm>
            <a:off x="1579116" y="4243049"/>
            <a:ext cx="191911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Concave up</a:t>
            </a:r>
            <a:endParaRPr kumimoji="0" lang="zh-CN" altLang="en-US" sz="28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p:graphicFrame>
        <p:nvGraphicFramePr>
          <p:cNvPr id="90" name="Object 11"/>
          <p:cNvGraphicFramePr>
            <a:graphicFrameLocks noChangeAspect="1"/>
          </p:cNvGraphicFramePr>
          <p:nvPr/>
        </p:nvGraphicFramePr>
        <p:xfrm>
          <a:off x="1021200" y="5327623"/>
          <a:ext cx="3228624" cy="675993"/>
        </p:xfrm>
        <a:graphic>
          <a:graphicData uri="http://schemas.openxmlformats.org/presentationml/2006/ole">
            <mc:AlternateContent xmlns:mc="http://schemas.openxmlformats.org/markup-compatibility/2006">
              <mc:Choice xmlns:v="urn:schemas-microsoft-com:vml" Requires="v">
                <p:oleObj name="Equation" r:id="rId3" imgW="4338320" imgH="904240" progId="Equation.DSMT4">
                  <p:embed/>
                </p:oleObj>
              </mc:Choice>
              <mc:Fallback>
                <p:oleObj name="Equation" r:id="rId3" imgW="4338320" imgH="904240" progId="Equation.DSMT4">
                  <p:embed/>
                  <p:pic>
                    <p:nvPicPr>
                      <p:cNvPr id="0" name="Object 11"/>
                      <p:cNvPicPr>
                        <a:picLocks noChangeAspect="1" noChangeArrowheads="1"/>
                      </p:cNvPicPr>
                      <p:nvPr/>
                    </p:nvPicPr>
                    <p:blipFill>
                      <a:blip r:embed="rId4">
                        <a:biLevel thresh="50000"/>
                        <a:grayscl/>
                        <a:extLst>
                          <a:ext uri="{28A0092B-C50C-407E-A947-70E740481C1C}">
                            <a14:useLocalDpi xmlns:a14="http://schemas.microsoft.com/office/drawing/2010/main" val="0"/>
                          </a:ext>
                        </a:extLst>
                      </a:blip>
                      <a:srcRect/>
                      <a:stretch>
                        <a:fillRect/>
                      </a:stretch>
                    </p:blipFill>
                    <p:spPr bwMode="auto">
                      <a:xfrm>
                        <a:off x="1021200" y="5327623"/>
                        <a:ext cx="3228624" cy="675993"/>
                      </a:xfrm>
                      <a:prstGeom prst="rect">
                        <a:avLst/>
                      </a:prstGeom>
                      <a:noFill/>
                      <a:ln>
                        <a:noFill/>
                      </a:ln>
                      <a:effectLst/>
                    </p:spPr>
                  </p:pic>
                </p:oleObj>
              </mc:Fallback>
            </mc:AlternateContent>
          </a:graphicData>
        </a:graphic>
      </p:graphicFrame>
      <p:graphicFrame>
        <p:nvGraphicFramePr>
          <p:cNvPr id="91" name="Object 16"/>
          <p:cNvGraphicFramePr>
            <a:graphicFrameLocks noChangeAspect="1"/>
          </p:cNvGraphicFramePr>
          <p:nvPr/>
        </p:nvGraphicFramePr>
        <p:xfrm>
          <a:off x="6364601" y="5405477"/>
          <a:ext cx="3084299" cy="643763"/>
        </p:xfrm>
        <a:graphic>
          <a:graphicData uri="http://schemas.openxmlformats.org/presentationml/2006/ole">
            <mc:AlternateContent xmlns:mc="http://schemas.openxmlformats.org/markup-compatibility/2006">
              <mc:Choice xmlns:v="urn:schemas-microsoft-com:vml" Requires="v">
                <p:oleObj name="Equation" r:id="rId5" imgW="4348480" imgH="904240" progId="Equation.DSMT4">
                  <p:embed/>
                </p:oleObj>
              </mc:Choice>
              <mc:Fallback>
                <p:oleObj name="Equation" r:id="rId5" imgW="4348480" imgH="904240" progId="Equation.DSMT4">
                  <p:embed/>
                  <p:pic>
                    <p:nvPicPr>
                      <p:cNvPr id="0" name="Object 16"/>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a:stretch>
                        <a:fillRect/>
                      </a:stretch>
                    </p:blipFill>
                    <p:spPr bwMode="auto">
                      <a:xfrm>
                        <a:off x="6364601" y="5405477"/>
                        <a:ext cx="3084299" cy="643763"/>
                      </a:xfrm>
                      <a:prstGeom prst="rect">
                        <a:avLst/>
                      </a:prstGeom>
                      <a:noFill/>
                      <a:ln>
                        <a:noFill/>
                      </a:ln>
                      <a:effectLst/>
                    </p:spPr>
                  </p:pic>
                </p:oleObj>
              </mc:Fallback>
            </mc:AlternateContent>
          </a:graphicData>
        </a:graphic>
      </p:graphicFrame>
      <p:grpSp>
        <p:nvGrpSpPr>
          <p:cNvPr id="130" name="组合 129"/>
          <p:cNvGrpSpPr/>
          <p:nvPr/>
        </p:nvGrpSpPr>
        <p:grpSpPr>
          <a:xfrm>
            <a:off x="1094049" y="1516614"/>
            <a:ext cx="3136900" cy="2638425"/>
            <a:chOff x="1003424" y="6093296"/>
            <a:chExt cx="3136900" cy="2638425"/>
          </a:xfrm>
        </p:grpSpPr>
        <p:grpSp>
          <p:nvGrpSpPr>
            <p:cNvPr id="106" name="Group 25"/>
            <p:cNvGrpSpPr/>
            <p:nvPr/>
          </p:nvGrpSpPr>
          <p:grpSpPr bwMode="auto">
            <a:xfrm>
              <a:off x="1003424" y="6398096"/>
              <a:ext cx="2743200" cy="2163763"/>
              <a:chOff x="3600" y="1613"/>
              <a:chExt cx="1718" cy="1315"/>
            </a:xfrm>
          </p:grpSpPr>
          <p:sp>
            <p:nvSpPr>
              <p:cNvPr id="107" name="Line 26"/>
              <p:cNvSpPr>
                <a:spLocks noChangeShapeType="1"/>
              </p:cNvSpPr>
              <p:nvPr/>
            </p:nvSpPr>
            <p:spPr bwMode="auto">
              <a:xfrm>
                <a:off x="3600" y="2736"/>
                <a:ext cx="1680" cy="0"/>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8" name="Line 27"/>
              <p:cNvSpPr>
                <a:spLocks noChangeShapeType="1"/>
              </p:cNvSpPr>
              <p:nvPr/>
            </p:nvSpPr>
            <p:spPr bwMode="auto">
              <a:xfrm flipV="1">
                <a:off x="3792" y="1632"/>
                <a:ext cx="0" cy="1296"/>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09" name="Object 28"/>
              <p:cNvGraphicFramePr>
                <a:graphicFrameLocks noChangeAspect="1"/>
              </p:cNvGraphicFramePr>
              <p:nvPr/>
            </p:nvGraphicFramePr>
            <p:xfrm>
              <a:off x="5193" y="2799"/>
              <a:ext cx="125" cy="119"/>
            </p:xfrm>
            <a:graphic>
              <a:graphicData uri="http://schemas.openxmlformats.org/presentationml/2006/ole">
                <mc:AlternateContent xmlns:mc="http://schemas.openxmlformats.org/markup-compatibility/2006">
                  <mc:Choice xmlns:v="urn:schemas-microsoft-com:vml" Requires="v">
                    <p:oleObj name="公式" r:id="rId7" imgW="254000" imgH="241300" progId="Equation.3">
                      <p:embed/>
                    </p:oleObj>
                  </mc:Choice>
                  <mc:Fallback>
                    <p:oleObj name="公式" r:id="rId7" imgW="254000" imgH="241300" progId="Equation.3">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3" y="2799"/>
                            <a:ext cx="125" cy="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 name="Object 29"/>
              <p:cNvGraphicFramePr>
                <a:graphicFrameLocks noChangeAspect="1"/>
              </p:cNvGraphicFramePr>
              <p:nvPr/>
            </p:nvGraphicFramePr>
            <p:xfrm>
              <a:off x="3619" y="1613"/>
              <a:ext cx="125" cy="157"/>
            </p:xfrm>
            <a:graphic>
              <a:graphicData uri="http://schemas.openxmlformats.org/presentationml/2006/ole">
                <mc:AlternateContent xmlns:mc="http://schemas.openxmlformats.org/markup-compatibility/2006">
                  <mc:Choice xmlns:v="urn:schemas-microsoft-com:vml" Requires="v">
                    <p:oleObj name="公式" r:id="rId9" imgW="254000" imgH="317500" progId="Equation.3">
                      <p:embed/>
                    </p:oleObj>
                  </mc:Choice>
                  <mc:Fallback>
                    <p:oleObj name="公式" r:id="rId9" imgW="254000" imgH="317500" progId="Equation.3">
                      <p:embed/>
                      <p:pic>
                        <p:nvPicPr>
                          <p:cNvPr id="0" name="Object 2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9" y="1613"/>
                            <a:ext cx="125"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 name="Object 30"/>
              <p:cNvGraphicFramePr>
                <a:graphicFrameLocks noChangeAspect="1"/>
              </p:cNvGraphicFramePr>
              <p:nvPr/>
            </p:nvGraphicFramePr>
            <p:xfrm>
              <a:off x="3657" y="2784"/>
              <a:ext cx="106" cy="120"/>
            </p:xfrm>
            <a:graphic>
              <a:graphicData uri="http://schemas.openxmlformats.org/presentationml/2006/ole">
                <mc:AlternateContent xmlns:mc="http://schemas.openxmlformats.org/markup-compatibility/2006">
                  <mc:Choice xmlns:v="urn:schemas-microsoft-com:vml" Requires="v">
                    <p:oleObj name="公式" r:id="rId11" imgW="215900" imgH="241300" progId="Equation.3">
                      <p:embed/>
                    </p:oleObj>
                  </mc:Choice>
                  <mc:Fallback>
                    <p:oleObj name="公式" r:id="rId11" imgW="215900" imgH="241300" progId="Equation.3">
                      <p:embed/>
                      <p:pic>
                        <p:nvPicPr>
                          <p:cNvPr id="0" name="Object 3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7" y="2784"/>
                            <a:ext cx="106"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12" name="Arc 31"/>
            <p:cNvSpPr/>
            <p:nvPr/>
          </p:nvSpPr>
          <p:spPr bwMode="auto">
            <a:xfrm flipV="1">
              <a:off x="1703512" y="6093296"/>
              <a:ext cx="1509712" cy="1219200"/>
            </a:xfrm>
            <a:custGeom>
              <a:avLst/>
              <a:gdLst>
                <a:gd name="G0" fmla="+- 8779 0 0"/>
                <a:gd name="G1" fmla="+- 21600 0 0"/>
                <a:gd name="G2" fmla="+- 21600 0 0"/>
                <a:gd name="T0" fmla="*/ 0 w 28563"/>
                <a:gd name="T1" fmla="*/ 1864 h 21600"/>
                <a:gd name="T2" fmla="*/ 28563 w 28563"/>
                <a:gd name="T3" fmla="*/ 12932 h 21600"/>
                <a:gd name="T4" fmla="*/ 8779 w 28563"/>
                <a:gd name="T5" fmla="*/ 21600 h 21600"/>
              </a:gdLst>
              <a:ahLst/>
              <a:cxnLst>
                <a:cxn ang="0">
                  <a:pos x="T0" y="T1"/>
                </a:cxn>
                <a:cxn ang="0">
                  <a:pos x="T2" y="T3"/>
                </a:cxn>
                <a:cxn ang="0">
                  <a:pos x="T4" y="T5"/>
                </a:cxn>
              </a:cxnLst>
              <a:rect l="0" t="0" r="r" b="b"/>
              <a:pathLst>
                <a:path w="28563" h="21600" fill="none" extrusionOk="0">
                  <a:moveTo>
                    <a:pt x="0" y="1864"/>
                  </a:moveTo>
                  <a:cubicBezTo>
                    <a:pt x="2763" y="635"/>
                    <a:pt x="5754" y="0"/>
                    <a:pt x="8779" y="0"/>
                  </a:cubicBezTo>
                  <a:cubicBezTo>
                    <a:pt x="17356" y="0"/>
                    <a:pt x="25121" y="5075"/>
                    <a:pt x="28563" y="12931"/>
                  </a:cubicBezTo>
                </a:path>
                <a:path w="28563" h="21600" stroke="0" extrusionOk="0">
                  <a:moveTo>
                    <a:pt x="0" y="1864"/>
                  </a:moveTo>
                  <a:cubicBezTo>
                    <a:pt x="2763" y="635"/>
                    <a:pt x="5754" y="0"/>
                    <a:pt x="8779" y="0"/>
                  </a:cubicBezTo>
                  <a:cubicBezTo>
                    <a:pt x="17356" y="0"/>
                    <a:pt x="25121" y="5075"/>
                    <a:pt x="28563" y="12931"/>
                  </a:cubicBezTo>
                  <a:lnTo>
                    <a:pt x="8779" y="21600"/>
                  </a:lnTo>
                  <a:close/>
                </a:path>
              </a:pathLst>
            </a:custGeom>
            <a:noFill/>
            <a:ln w="25400">
              <a:solidFill>
                <a:schemeClr val="accent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13" name="Object 32"/>
            <p:cNvGraphicFramePr>
              <a:graphicFrameLocks noChangeAspect="1"/>
            </p:cNvGraphicFramePr>
            <p:nvPr/>
          </p:nvGraphicFramePr>
          <p:xfrm>
            <a:off x="3248149" y="6283796"/>
            <a:ext cx="892175" cy="257175"/>
          </p:xfrm>
          <a:graphic>
            <a:graphicData uri="http://schemas.openxmlformats.org/presentationml/2006/ole">
              <mc:AlternateContent xmlns:mc="http://schemas.openxmlformats.org/markup-compatibility/2006">
                <mc:Choice xmlns:v="urn:schemas-microsoft-com:vml" Requires="v">
                  <p:oleObj name="公式" r:id="rId13" imgW="1463040" imgH="416560" progId="Equation.3">
                    <p:embed/>
                  </p:oleObj>
                </mc:Choice>
                <mc:Fallback>
                  <p:oleObj name="公式" r:id="rId13" imgW="1463040" imgH="416560" progId="Equation.3">
                    <p:embed/>
                    <p:pic>
                      <p:nvPicPr>
                        <p:cNvPr id="0" name="Object 3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48149" y="6283796"/>
                          <a:ext cx="892175"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4" name="Line 33"/>
            <p:cNvSpPr>
              <a:spLocks noChangeShapeType="1"/>
            </p:cNvSpPr>
            <p:nvPr/>
          </p:nvSpPr>
          <p:spPr bwMode="auto">
            <a:xfrm>
              <a:off x="1841624" y="7274396"/>
              <a:ext cx="0" cy="9906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5" name="Line 34"/>
            <p:cNvSpPr>
              <a:spLocks noChangeShapeType="1"/>
            </p:cNvSpPr>
            <p:nvPr/>
          </p:nvSpPr>
          <p:spPr bwMode="auto">
            <a:xfrm>
              <a:off x="3156074" y="6740996"/>
              <a:ext cx="0" cy="15240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16" name="Object 35"/>
            <p:cNvGraphicFramePr>
              <a:graphicFrameLocks noChangeAspect="1"/>
            </p:cNvGraphicFramePr>
            <p:nvPr/>
          </p:nvGraphicFramePr>
          <p:xfrm>
            <a:off x="1744787" y="8299921"/>
            <a:ext cx="234950" cy="288925"/>
          </p:xfrm>
          <a:graphic>
            <a:graphicData uri="http://schemas.openxmlformats.org/presentationml/2006/ole">
              <mc:AlternateContent xmlns:mc="http://schemas.openxmlformats.org/markup-compatibility/2006">
                <mc:Choice xmlns:v="urn:schemas-microsoft-com:vml" Requires="v">
                  <p:oleObj name="公式" r:id="rId15" imgW="342900" imgH="419100" progId="Equation.3">
                    <p:embed/>
                  </p:oleObj>
                </mc:Choice>
                <mc:Fallback>
                  <p:oleObj name="公式" r:id="rId15" imgW="342900" imgH="419100" progId="Equation.3">
                    <p:embed/>
                    <p:pic>
                      <p:nvPicPr>
                        <p:cNvPr id="0" name="Object 3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44787" y="8299921"/>
                          <a:ext cx="234950"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7" name="Object 36"/>
            <p:cNvGraphicFramePr>
              <a:graphicFrameLocks noChangeAspect="1"/>
            </p:cNvGraphicFramePr>
            <p:nvPr/>
          </p:nvGraphicFramePr>
          <p:xfrm>
            <a:off x="3071937" y="8333259"/>
            <a:ext cx="228600" cy="271462"/>
          </p:xfrm>
          <a:graphic>
            <a:graphicData uri="http://schemas.openxmlformats.org/presentationml/2006/ole">
              <mc:AlternateContent xmlns:mc="http://schemas.openxmlformats.org/markup-compatibility/2006">
                <mc:Choice xmlns:v="urn:schemas-microsoft-com:vml" Requires="v">
                  <p:oleObj name="公式" r:id="rId17" imgW="355600" imgH="419100" progId="Equation.3">
                    <p:embed/>
                  </p:oleObj>
                </mc:Choice>
                <mc:Fallback>
                  <p:oleObj name="公式" r:id="rId17" imgW="355600" imgH="419100" progId="Equation.3">
                    <p:embed/>
                    <p:pic>
                      <p:nvPicPr>
                        <p:cNvPr id="0" name="Object 3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71937" y="8333259"/>
                          <a:ext cx="228600" cy="271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8" name="Line 37"/>
            <p:cNvSpPr>
              <a:spLocks noChangeShapeType="1"/>
            </p:cNvSpPr>
            <p:nvPr/>
          </p:nvSpPr>
          <p:spPr bwMode="auto">
            <a:xfrm flipV="1">
              <a:off x="1841624" y="6779096"/>
              <a:ext cx="1295400" cy="4572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9" name="Line 38"/>
            <p:cNvSpPr>
              <a:spLocks noChangeShapeType="1"/>
            </p:cNvSpPr>
            <p:nvPr/>
          </p:nvSpPr>
          <p:spPr bwMode="auto">
            <a:xfrm>
              <a:off x="2527424" y="7007696"/>
              <a:ext cx="0" cy="1219200"/>
            </a:xfrm>
            <a:prstGeom prst="line">
              <a:avLst/>
            </a:prstGeom>
            <a:noFill/>
            <a:ln w="25400">
              <a:solidFill>
                <a:srgbClr val="8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20" name="Object 46"/>
            <p:cNvGraphicFramePr>
              <a:graphicFrameLocks noChangeAspect="1"/>
            </p:cNvGraphicFramePr>
            <p:nvPr/>
          </p:nvGraphicFramePr>
          <p:xfrm>
            <a:off x="2221037" y="8226896"/>
            <a:ext cx="647700" cy="504825"/>
          </p:xfrm>
          <a:graphic>
            <a:graphicData uri="http://schemas.openxmlformats.org/presentationml/2006/ole">
              <mc:AlternateContent xmlns:mc="http://schemas.openxmlformats.org/markup-compatibility/2006">
                <mc:Choice xmlns:v="urn:schemas-microsoft-com:vml" Requires="v">
                  <p:oleObj name="公式" r:id="rId19" imgW="558800" imgH="436880" progId="Equation.3">
                    <p:embed/>
                  </p:oleObj>
                </mc:Choice>
                <mc:Fallback>
                  <p:oleObj name="公式" r:id="rId19" imgW="558800" imgH="436880" progId="Equation.3">
                    <p:embed/>
                    <p:pic>
                      <p:nvPicPr>
                        <p:cNvPr id="0" name="Object 46"/>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221037" y="8226896"/>
                          <a:ext cx="6477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2" name="Object 48"/>
            <p:cNvGraphicFramePr>
              <a:graphicFrameLocks noChangeAspect="1"/>
            </p:cNvGraphicFramePr>
            <p:nvPr/>
          </p:nvGraphicFramePr>
          <p:xfrm>
            <a:off x="1763837" y="6426671"/>
            <a:ext cx="1223962" cy="611188"/>
          </p:xfrm>
          <a:graphic>
            <a:graphicData uri="http://schemas.openxmlformats.org/presentationml/2006/ole">
              <mc:AlternateContent xmlns:mc="http://schemas.openxmlformats.org/markup-compatibility/2006">
                <mc:Choice xmlns:v="urn:schemas-microsoft-com:vml" Requires="v">
                  <p:oleObj name="公式" r:id="rId21" imgW="964565" imgH="406400" progId="Equation.3">
                    <p:embed/>
                  </p:oleObj>
                </mc:Choice>
                <mc:Fallback>
                  <p:oleObj name="公式" r:id="rId21" imgW="964565" imgH="406400" progId="Equation.3">
                    <p:embed/>
                    <p:pic>
                      <p:nvPicPr>
                        <p:cNvPr id="0" name="Object 4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763837" y="6426671"/>
                          <a:ext cx="1223962"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4" name="Object 50"/>
            <p:cNvGraphicFramePr>
              <a:graphicFrameLocks noChangeAspect="1"/>
            </p:cNvGraphicFramePr>
            <p:nvPr/>
          </p:nvGraphicFramePr>
          <p:xfrm>
            <a:off x="1979737" y="7291859"/>
            <a:ext cx="936625" cy="517525"/>
          </p:xfrm>
          <a:graphic>
            <a:graphicData uri="http://schemas.openxmlformats.org/presentationml/2006/ole">
              <mc:AlternateContent xmlns:mc="http://schemas.openxmlformats.org/markup-compatibility/2006">
                <mc:Choice xmlns:v="urn:schemas-microsoft-com:vml" Requires="v">
                  <p:oleObj name="公式" r:id="rId23" imgW="735965" imgH="406400" progId="Equation.3">
                    <p:embed/>
                  </p:oleObj>
                </mc:Choice>
                <mc:Fallback>
                  <p:oleObj name="公式" r:id="rId23" imgW="735965" imgH="406400" progId="Equation.3">
                    <p:embed/>
                    <p:pic>
                      <p:nvPicPr>
                        <p:cNvPr id="0" name="Object 5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979737" y="7291859"/>
                          <a:ext cx="9366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6" name="Object 52"/>
            <p:cNvGraphicFramePr>
              <a:graphicFrameLocks noChangeAspect="1"/>
            </p:cNvGraphicFramePr>
            <p:nvPr/>
          </p:nvGraphicFramePr>
          <p:xfrm>
            <a:off x="1332037" y="7507759"/>
            <a:ext cx="576262" cy="296862"/>
          </p:xfrm>
          <a:graphic>
            <a:graphicData uri="http://schemas.openxmlformats.org/presentationml/2006/ole">
              <mc:AlternateContent xmlns:mc="http://schemas.openxmlformats.org/markup-compatibility/2006">
                <mc:Choice xmlns:v="urn:schemas-microsoft-com:vml" Requires="v">
                  <p:oleObj name="公式" r:id="rId25" imgW="419100" imgH="215900" progId="Equation.3">
                    <p:embed/>
                  </p:oleObj>
                </mc:Choice>
                <mc:Fallback>
                  <p:oleObj name="公式" r:id="rId25" imgW="419100" imgH="215900" progId="Equation.3">
                    <p:embed/>
                    <p:pic>
                      <p:nvPicPr>
                        <p:cNvPr id="0" name="Object 5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332037" y="7507759"/>
                          <a:ext cx="576262" cy="296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8" name="Object 54"/>
            <p:cNvGraphicFramePr>
              <a:graphicFrameLocks noChangeAspect="1"/>
            </p:cNvGraphicFramePr>
            <p:nvPr/>
          </p:nvGraphicFramePr>
          <p:xfrm>
            <a:off x="3203699" y="7326784"/>
            <a:ext cx="647700" cy="325437"/>
          </p:xfrm>
          <a:graphic>
            <a:graphicData uri="http://schemas.openxmlformats.org/presentationml/2006/ole">
              <mc:AlternateContent xmlns:mc="http://schemas.openxmlformats.org/markup-compatibility/2006">
                <mc:Choice xmlns:v="urn:schemas-microsoft-com:vml" Requires="v">
                  <p:oleObj name="公式" r:id="rId27" imgW="431800" imgH="215900" progId="Equation.3">
                    <p:embed/>
                  </p:oleObj>
                </mc:Choice>
                <mc:Fallback>
                  <p:oleObj name="公式" r:id="rId27" imgW="431800" imgH="215900" progId="Equation.3">
                    <p:embed/>
                    <p:pic>
                      <p:nvPicPr>
                        <p:cNvPr id="0" name="Object 5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203699" y="7326784"/>
                          <a:ext cx="647700"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31" name="组合 130"/>
          <p:cNvGrpSpPr/>
          <p:nvPr/>
        </p:nvGrpSpPr>
        <p:grpSpPr>
          <a:xfrm>
            <a:off x="6343958" y="1476927"/>
            <a:ext cx="3243263" cy="2695575"/>
            <a:chOff x="4813424" y="6182196"/>
            <a:chExt cx="3243263" cy="2695575"/>
          </a:xfrm>
        </p:grpSpPr>
        <p:grpSp>
          <p:nvGrpSpPr>
            <p:cNvPr id="92" name="Group 10"/>
            <p:cNvGrpSpPr/>
            <p:nvPr/>
          </p:nvGrpSpPr>
          <p:grpSpPr bwMode="auto">
            <a:xfrm>
              <a:off x="4813424" y="6444134"/>
              <a:ext cx="2743200" cy="2163762"/>
              <a:chOff x="3600" y="1613"/>
              <a:chExt cx="1718" cy="1315"/>
            </a:xfrm>
          </p:grpSpPr>
          <p:sp>
            <p:nvSpPr>
              <p:cNvPr id="93" name="Line 11"/>
              <p:cNvSpPr>
                <a:spLocks noChangeShapeType="1"/>
              </p:cNvSpPr>
              <p:nvPr/>
            </p:nvSpPr>
            <p:spPr bwMode="auto">
              <a:xfrm>
                <a:off x="3600" y="2736"/>
                <a:ext cx="1680" cy="0"/>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4" name="Line 12"/>
              <p:cNvSpPr>
                <a:spLocks noChangeShapeType="1"/>
              </p:cNvSpPr>
              <p:nvPr/>
            </p:nvSpPr>
            <p:spPr bwMode="auto">
              <a:xfrm flipV="1">
                <a:off x="3792" y="1632"/>
                <a:ext cx="0" cy="1296"/>
              </a:xfrm>
              <a:prstGeom prst="line">
                <a:avLst/>
              </a:prstGeom>
              <a:noFill/>
              <a:ln w="254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95" name="Object 13"/>
              <p:cNvGraphicFramePr>
                <a:graphicFrameLocks noChangeAspect="1"/>
              </p:cNvGraphicFramePr>
              <p:nvPr/>
            </p:nvGraphicFramePr>
            <p:xfrm>
              <a:off x="5193" y="2799"/>
              <a:ext cx="125" cy="119"/>
            </p:xfrm>
            <a:graphic>
              <a:graphicData uri="http://schemas.openxmlformats.org/presentationml/2006/ole">
                <mc:AlternateContent xmlns:mc="http://schemas.openxmlformats.org/markup-compatibility/2006">
                  <mc:Choice xmlns:v="urn:schemas-microsoft-com:vml" Requires="v">
                    <p:oleObj name="公式" r:id="rId29" imgW="254000" imgH="241300" progId="Equation.3">
                      <p:embed/>
                    </p:oleObj>
                  </mc:Choice>
                  <mc:Fallback>
                    <p:oleObj name="公式" r:id="rId29" imgW="254000" imgH="2413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3" y="2799"/>
                            <a:ext cx="125" cy="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 name="Object 14"/>
              <p:cNvGraphicFramePr>
                <a:graphicFrameLocks noChangeAspect="1"/>
              </p:cNvGraphicFramePr>
              <p:nvPr/>
            </p:nvGraphicFramePr>
            <p:xfrm>
              <a:off x="3619" y="1613"/>
              <a:ext cx="125" cy="157"/>
            </p:xfrm>
            <a:graphic>
              <a:graphicData uri="http://schemas.openxmlformats.org/presentationml/2006/ole">
                <mc:AlternateContent xmlns:mc="http://schemas.openxmlformats.org/markup-compatibility/2006">
                  <mc:Choice xmlns:v="urn:schemas-microsoft-com:vml" Requires="v">
                    <p:oleObj name="公式" r:id="rId30" imgW="254000" imgH="317500" progId="Equation.3">
                      <p:embed/>
                    </p:oleObj>
                  </mc:Choice>
                  <mc:Fallback>
                    <p:oleObj name="公式" r:id="rId30" imgW="254000" imgH="3175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19" y="1613"/>
                            <a:ext cx="125" cy="1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7" name="Object 15"/>
              <p:cNvGraphicFramePr>
                <a:graphicFrameLocks noChangeAspect="1"/>
              </p:cNvGraphicFramePr>
              <p:nvPr/>
            </p:nvGraphicFramePr>
            <p:xfrm>
              <a:off x="3657" y="2784"/>
              <a:ext cx="106" cy="120"/>
            </p:xfrm>
            <a:graphic>
              <a:graphicData uri="http://schemas.openxmlformats.org/presentationml/2006/ole">
                <mc:AlternateContent xmlns:mc="http://schemas.openxmlformats.org/markup-compatibility/2006">
                  <mc:Choice xmlns:v="urn:schemas-microsoft-com:vml" Requires="v">
                    <p:oleObj name="公式" r:id="rId11" imgW="215900" imgH="241300" progId="Equation.3">
                      <p:embed/>
                    </p:oleObj>
                  </mc:Choice>
                  <mc:Fallback>
                    <p:oleObj name="公式" r:id="rId11" imgW="215900" imgH="24130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57" y="2784"/>
                            <a:ext cx="106" cy="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8" name="Line 16"/>
            <p:cNvSpPr>
              <a:spLocks noChangeShapeType="1"/>
            </p:cNvSpPr>
            <p:nvPr/>
          </p:nvSpPr>
          <p:spPr bwMode="auto">
            <a:xfrm flipV="1">
              <a:off x="5556374" y="6798146"/>
              <a:ext cx="1295400" cy="457200"/>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99" name="Line 17"/>
            <p:cNvSpPr>
              <a:spLocks noChangeShapeType="1"/>
            </p:cNvSpPr>
            <p:nvPr/>
          </p:nvSpPr>
          <p:spPr bwMode="auto">
            <a:xfrm>
              <a:off x="6108824" y="6779096"/>
              <a:ext cx="0" cy="1524000"/>
            </a:xfrm>
            <a:prstGeom prst="line">
              <a:avLst/>
            </a:prstGeom>
            <a:noFill/>
            <a:ln w="25400">
              <a:solidFill>
                <a:srgbClr val="8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0" name="Line 18"/>
            <p:cNvSpPr>
              <a:spLocks noChangeShapeType="1"/>
            </p:cNvSpPr>
            <p:nvPr/>
          </p:nvSpPr>
          <p:spPr bwMode="auto">
            <a:xfrm>
              <a:off x="5556374" y="7312496"/>
              <a:ext cx="0" cy="9906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01" name="Line 19"/>
            <p:cNvSpPr>
              <a:spLocks noChangeShapeType="1"/>
            </p:cNvSpPr>
            <p:nvPr/>
          </p:nvSpPr>
          <p:spPr bwMode="auto">
            <a:xfrm>
              <a:off x="6851774" y="6779096"/>
              <a:ext cx="0" cy="1524000"/>
            </a:xfrm>
            <a:prstGeom prst="line">
              <a:avLst/>
            </a:prstGeom>
            <a:noFill/>
            <a:ln w="254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02" name="Object 20"/>
            <p:cNvGraphicFramePr>
              <a:graphicFrameLocks noChangeAspect="1"/>
            </p:cNvGraphicFramePr>
            <p:nvPr/>
          </p:nvGraphicFramePr>
          <p:xfrm>
            <a:off x="5446837" y="8461846"/>
            <a:ext cx="219075" cy="269875"/>
          </p:xfrm>
          <a:graphic>
            <a:graphicData uri="http://schemas.openxmlformats.org/presentationml/2006/ole">
              <mc:AlternateContent xmlns:mc="http://schemas.openxmlformats.org/markup-compatibility/2006">
                <mc:Choice xmlns:v="urn:schemas-microsoft-com:vml" Requires="v">
                  <p:oleObj name="公式" r:id="rId15" imgW="342900" imgH="419100" progId="Equation.3">
                    <p:embed/>
                  </p:oleObj>
                </mc:Choice>
                <mc:Fallback>
                  <p:oleObj name="公式" r:id="rId15" imgW="342900" imgH="419100" progId="Equation.3">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46837" y="8461846"/>
                          <a:ext cx="219075" cy="269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 name="Object 21"/>
            <p:cNvGraphicFramePr>
              <a:graphicFrameLocks noChangeAspect="1"/>
            </p:cNvGraphicFramePr>
            <p:nvPr/>
          </p:nvGraphicFramePr>
          <p:xfrm>
            <a:off x="6731124" y="8460259"/>
            <a:ext cx="228600" cy="271462"/>
          </p:xfrm>
          <a:graphic>
            <a:graphicData uri="http://schemas.openxmlformats.org/presentationml/2006/ole">
              <mc:AlternateContent xmlns:mc="http://schemas.openxmlformats.org/markup-compatibility/2006">
                <mc:Choice xmlns:v="urn:schemas-microsoft-com:vml" Requires="v">
                  <p:oleObj name="公式" r:id="rId17" imgW="355600" imgH="419100" progId="Equation.3">
                    <p:embed/>
                  </p:oleObj>
                </mc:Choice>
                <mc:Fallback>
                  <p:oleObj name="公式" r:id="rId17" imgW="355600" imgH="419100" progId="Equation.3">
                    <p:embed/>
                    <p:pic>
                      <p:nvPicPr>
                        <p:cNvPr id="0" name="Object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731124" y="8460259"/>
                          <a:ext cx="228600" cy="271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 name="Arc 22"/>
            <p:cNvSpPr/>
            <p:nvPr/>
          </p:nvSpPr>
          <p:spPr bwMode="auto">
            <a:xfrm flipH="1" flipV="1">
              <a:off x="5437312" y="6677496"/>
              <a:ext cx="1544637" cy="1219200"/>
            </a:xfrm>
            <a:custGeom>
              <a:avLst/>
              <a:gdLst>
                <a:gd name="G0" fmla="+- 11840 0 0"/>
                <a:gd name="G1" fmla="+- 0 0 0"/>
                <a:gd name="G2" fmla="+- 21600 0 0"/>
                <a:gd name="T0" fmla="*/ 33002 w 33002"/>
                <a:gd name="T1" fmla="*/ 4328 h 21600"/>
                <a:gd name="T2" fmla="*/ 0 w 33002"/>
                <a:gd name="T3" fmla="*/ 18066 h 21600"/>
                <a:gd name="T4" fmla="*/ 11840 w 33002"/>
                <a:gd name="T5" fmla="*/ 0 h 21600"/>
              </a:gdLst>
              <a:ahLst/>
              <a:cxnLst>
                <a:cxn ang="0">
                  <a:pos x="T0" y="T1"/>
                </a:cxn>
                <a:cxn ang="0">
                  <a:pos x="T2" y="T3"/>
                </a:cxn>
                <a:cxn ang="0">
                  <a:pos x="T4" y="T5"/>
                </a:cxn>
              </a:cxnLst>
              <a:rect l="0" t="0" r="r" b="b"/>
              <a:pathLst>
                <a:path w="33002" h="21600" fill="none" extrusionOk="0">
                  <a:moveTo>
                    <a:pt x="33001" y="4327"/>
                  </a:moveTo>
                  <a:cubicBezTo>
                    <a:pt x="30945" y="14380"/>
                    <a:pt x="22101" y="21599"/>
                    <a:pt x="11840" y="21599"/>
                  </a:cubicBezTo>
                  <a:cubicBezTo>
                    <a:pt x="7633" y="21599"/>
                    <a:pt x="3518" y="20371"/>
                    <a:pt x="0" y="18065"/>
                  </a:cubicBezTo>
                </a:path>
                <a:path w="33002" h="21600" stroke="0" extrusionOk="0">
                  <a:moveTo>
                    <a:pt x="33001" y="4327"/>
                  </a:moveTo>
                  <a:cubicBezTo>
                    <a:pt x="30945" y="14380"/>
                    <a:pt x="22101" y="21599"/>
                    <a:pt x="11840" y="21599"/>
                  </a:cubicBezTo>
                  <a:cubicBezTo>
                    <a:pt x="7633" y="21599"/>
                    <a:pt x="3518" y="20371"/>
                    <a:pt x="0" y="18065"/>
                  </a:cubicBezTo>
                  <a:lnTo>
                    <a:pt x="11840" y="0"/>
                  </a:lnTo>
                  <a:close/>
                </a:path>
              </a:pathLst>
            </a:custGeom>
            <a:noFill/>
            <a:ln w="25400">
              <a:solidFill>
                <a:schemeClr val="accent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05" name="Object 23"/>
            <p:cNvGraphicFramePr>
              <a:graphicFrameLocks noChangeAspect="1"/>
            </p:cNvGraphicFramePr>
            <p:nvPr/>
          </p:nvGraphicFramePr>
          <p:xfrm>
            <a:off x="7164512" y="6787034"/>
            <a:ext cx="892175" cy="257175"/>
          </p:xfrm>
          <a:graphic>
            <a:graphicData uri="http://schemas.openxmlformats.org/presentationml/2006/ole">
              <mc:AlternateContent xmlns:mc="http://schemas.openxmlformats.org/markup-compatibility/2006">
                <mc:Choice xmlns:v="urn:schemas-microsoft-com:vml" Requires="v">
                  <p:oleObj name="公式" r:id="rId13" imgW="1463040" imgH="416560" progId="Equation.3">
                    <p:embed/>
                  </p:oleObj>
                </mc:Choice>
                <mc:Fallback>
                  <p:oleObj name="公式" r:id="rId13" imgW="1463040" imgH="416560" progId="Equation.3">
                    <p:embed/>
                    <p:pic>
                      <p:nvPicPr>
                        <p:cNvPr id="0" name="Object 23"/>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164512" y="6787034"/>
                          <a:ext cx="892175" cy="257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1" name="Object 47"/>
            <p:cNvGraphicFramePr>
              <a:graphicFrameLocks noChangeAspect="1"/>
            </p:cNvGraphicFramePr>
            <p:nvPr/>
          </p:nvGraphicFramePr>
          <p:xfrm>
            <a:off x="5843712" y="8371359"/>
            <a:ext cx="649287" cy="506412"/>
          </p:xfrm>
          <a:graphic>
            <a:graphicData uri="http://schemas.openxmlformats.org/presentationml/2006/ole">
              <mc:AlternateContent xmlns:mc="http://schemas.openxmlformats.org/markup-compatibility/2006">
                <mc:Choice xmlns:v="urn:schemas-microsoft-com:vml" Requires="v">
                  <p:oleObj name="公式" r:id="rId32" imgW="558800" imgH="436880" progId="Equation.3">
                    <p:embed/>
                  </p:oleObj>
                </mc:Choice>
                <mc:Fallback>
                  <p:oleObj name="公式" r:id="rId32" imgW="558800" imgH="436880" progId="Equation.3">
                    <p:embed/>
                    <p:pic>
                      <p:nvPicPr>
                        <p:cNvPr id="0" name="Object 47"/>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5843712" y="8371359"/>
                          <a:ext cx="649287"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3" name="Object 49"/>
            <p:cNvGraphicFramePr>
              <a:graphicFrameLocks noChangeAspect="1"/>
            </p:cNvGraphicFramePr>
            <p:nvPr/>
          </p:nvGraphicFramePr>
          <p:xfrm>
            <a:off x="5580187" y="7218834"/>
            <a:ext cx="1152525" cy="484187"/>
          </p:xfrm>
          <a:graphic>
            <a:graphicData uri="http://schemas.openxmlformats.org/presentationml/2006/ole">
              <mc:AlternateContent xmlns:mc="http://schemas.openxmlformats.org/markup-compatibility/2006">
                <mc:Choice xmlns:v="urn:schemas-microsoft-com:vml" Requires="v">
                  <p:oleObj name="公式" r:id="rId34" imgW="964565" imgH="406400" progId="Equation.3">
                    <p:embed/>
                  </p:oleObj>
                </mc:Choice>
                <mc:Fallback>
                  <p:oleObj name="公式" r:id="rId34" imgW="964565" imgH="406400" progId="Equation.3">
                    <p:embed/>
                    <p:pic>
                      <p:nvPicPr>
                        <p:cNvPr id="0" name="Object 4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80187" y="7218834"/>
                          <a:ext cx="1152525"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5" name="Object 51"/>
            <p:cNvGraphicFramePr>
              <a:graphicFrameLocks noChangeAspect="1"/>
            </p:cNvGraphicFramePr>
            <p:nvPr/>
          </p:nvGraphicFramePr>
          <p:xfrm>
            <a:off x="5435724" y="6182196"/>
            <a:ext cx="1096963" cy="604838"/>
          </p:xfrm>
          <a:graphic>
            <a:graphicData uri="http://schemas.openxmlformats.org/presentationml/2006/ole">
              <mc:AlternateContent xmlns:mc="http://schemas.openxmlformats.org/markup-compatibility/2006">
                <mc:Choice xmlns:v="urn:schemas-microsoft-com:vml" Requires="v">
                  <p:oleObj name="公式" r:id="rId35" imgW="735965" imgH="406400" progId="Equation.3">
                    <p:embed/>
                  </p:oleObj>
                </mc:Choice>
                <mc:Fallback>
                  <p:oleObj name="公式" r:id="rId35" imgW="735965" imgH="406400" progId="Equation.3">
                    <p:embed/>
                    <p:pic>
                      <p:nvPicPr>
                        <p:cNvPr id="0" name="Object 5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435724" y="6182196"/>
                          <a:ext cx="1096963"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 name="Object 53"/>
            <p:cNvGraphicFramePr>
              <a:graphicFrameLocks noChangeAspect="1"/>
            </p:cNvGraphicFramePr>
            <p:nvPr/>
          </p:nvGraphicFramePr>
          <p:xfrm>
            <a:off x="5076949" y="7723659"/>
            <a:ext cx="576263" cy="296862"/>
          </p:xfrm>
          <a:graphic>
            <a:graphicData uri="http://schemas.openxmlformats.org/presentationml/2006/ole">
              <mc:AlternateContent xmlns:mc="http://schemas.openxmlformats.org/markup-compatibility/2006">
                <mc:Choice xmlns:v="urn:schemas-microsoft-com:vml" Requires="v">
                  <p:oleObj name="公式" r:id="rId36" imgW="419100" imgH="215900" progId="Equation.3">
                    <p:embed/>
                  </p:oleObj>
                </mc:Choice>
                <mc:Fallback>
                  <p:oleObj name="公式" r:id="rId36" imgW="419100" imgH="215900" progId="Equation.3">
                    <p:embed/>
                    <p:pic>
                      <p:nvPicPr>
                        <p:cNvPr id="0" name="Object 5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076949" y="7723659"/>
                          <a:ext cx="576263" cy="296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9" name="Object 55"/>
            <p:cNvGraphicFramePr>
              <a:graphicFrameLocks noChangeAspect="1"/>
            </p:cNvGraphicFramePr>
            <p:nvPr/>
          </p:nvGraphicFramePr>
          <p:xfrm>
            <a:off x="6877174" y="7436321"/>
            <a:ext cx="576263" cy="288925"/>
          </p:xfrm>
          <a:graphic>
            <a:graphicData uri="http://schemas.openxmlformats.org/presentationml/2006/ole">
              <mc:AlternateContent xmlns:mc="http://schemas.openxmlformats.org/markup-compatibility/2006">
                <mc:Choice xmlns:v="urn:schemas-microsoft-com:vml" Requires="v">
                  <p:oleObj name="公式" r:id="rId37" imgW="431800" imgH="215900" progId="Equation.3">
                    <p:embed/>
                  </p:oleObj>
                </mc:Choice>
                <mc:Fallback>
                  <p:oleObj name="公式" r:id="rId37" imgW="431800" imgH="215900" progId="Equation.3">
                    <p:embed/>
                    <p:pic>
                      <p:nvPicPr>
                        <p:cNvPr id="0" name="Object 5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877174" y="7436321"/>
                          <a:ext cx="576263" cy="28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2" name="矩形 51"/>
          <p:cNvSpPr/>
          <p:nvPr/>
        </p:nvSpPr>
        <p:spPr>
          <a:xfrm>
            <a:off x="6588728" y="4243049"/>
            <a:ext cx="237116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Concave down</a:t>
            </a:r>
            <a:endParaRPr kumimoji="0" lang="zh-CN" altLang="en-US" sz="28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580877"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函数性态研究</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162496" y="620670"/>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8" name="矩形 17"/>
              <p:cNvSpPr/>
              <p:nvPr/>
            </p:nvSpPr>
            <p:spPr>
              <a:xfrm>
                <a:off x="3575720" y="892202"/>
                <a:ext cx="3313728"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zh-CN" alt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函数的</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凹凸性</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(concavity)</a:t>
                </a: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与拐点</a:t>
                </a:r>
              </a:p>
            </p:txBody>
          </p:sp>
        </mc:Choice>
        <mc:Fallback xmlns="">
          <p:sp>
            <p:nvSpPr>
              <p:cNvPr id="18" name="矩形 17"/>
              <p:cNvSpPr>
                <a:spLocks noRot="1" noChangeAspect="1" noMove="1" noResize="1" noEditPoints="1" noAdjustHandles="1" noChangeArrowheads="1" noChangeShapeType="1" noTextEdit="1"/>
              </p:cNvSpPr>
              <p:nvPr/>
            </p:nvSpPr>
            <p:spPr>
              <a:xfrm>
                <a:off x="3575720" y="892202"/>
                <a:ext cx="3313728" cy="369332"/>
              </a:xfrm>
              <a:prstGeom prst="rect">
                <a:avLst/>
              </a:prstGeom>
              <a:blipFill rotWithShape="1">
                <a:blip r:embed="rId2"/>
                <a:stretch>
                  <a:fillRect l="-154" t="-1383" r="-143" b="-1261"/>
                </a:stretch>
              </a:blipFill>
              <a:ln>
                <a:solidFill>
                  <a:schemeClr val="tx1"/>
                </a:solidFill>
              </a:ln>
            </p:spPr>
            <p:txBody>
              <a:bodyPr/>
              <a:lstStyle/>
              <a:p>
                <a:r>
                  <a:rPr lang="zh-CN" altLang="en-US">
                    <a:noFill/>
                  </a:rPr>
                  <a:t> </a:t>
                </a:r>
              </a:p>
            </p:txBody>
          </p:sp>
        </mc:Fallback>
      </mc:AlternateContent>
      <p:sp>
        <p:nvSpPr>
          <p:cNvPr id="4" name="矩形 3"/>
          <p:cNvSpPr/>
          <p:nvPr/>
        </p:nvSpPr>
        <p:spPr>
          <a:xfrm>
            <a:off x="767085" y="1635884"/>
            <a:ext cx="270939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凹凸性判定定理</a:t>
            </a:r>
            <a:endParaRPr kumimoji="0" lang="zh-CN" altLang="en-US" sz="28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6" name="矩形 5"/>
              <p:cNvSpPr/>
              <p:nvPr/>
            </p:nvSpPr>
            <p:spPr>
              <a:xfrm>
                <a:off x="773561" y="2124710"/>
                <a:ext cx="588802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设</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d>
                  </m:oMath>
                </a14:m>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在</a:t>
                </a:r>
                <a14:m>
                  <m:oMath xmlns:m="http://schemas.openxmlformats.org/officeDocument/2006/math">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𝑎</m:t>
                    </m:r>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𝑏</m:t>
                    </m:r>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oMath>
                </a14:m>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上连续，在</a:t>
                </a:r>
                <a14:m>
                  <m:oMath xmlns:m="http://schemas.openxmlformats.org/officeDocument/2006/math">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𝑎</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𝑏</m:t>
                        </m:r>
                      </m:e>
                    </m:d>
                  </m:oMath>
                </a14:m>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上二阶可导</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6" name="矩形 5"/>
              <p:cNvSpPr>
                <a:spLocks noRot="1" noChangeAspect="1" noMove="1" noResize="1" noEditPoints="1" noAdjustHandles="1" noChangeArrowheads="1" noChangeShapeType="1" noTextEdit="1"/>
              </p:cNvSpPr>
              <p:nvPr/>
            </p:nvSpPr>
            <p:spPr>
              <a:xfrm>
                <a:off x="773561" y="2124710"/>
                <a:ext cx="5888022" cy="461665"/>
              </a:xfrm>
              <a:prstGeom prst="rect">
                <a:avLst/>
              </a:prstGeom>
              <a:blipFill rotWithShape="1">
                <a:blip r:embed="rId3"/>
                <a:stretch>
                  <a:fillRect l="-2" r="7" b="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767085" y="2693690"/>
                <a:ext cx="882215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当</a:t>
                </a:r>
                <a14:m>
                  <m:oMath xmlns:m="http://schemas.openxmlformats.org/officeDocument/2006/math">
                    <m:sSup>
                      <m:sSupPr>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e>
                      <m:sup>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up>
                    </m:sSup>
                    <m:d>
                      <m:dPr>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&gt;</m:t>
                    </m:r>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𝒂</m:t>
                        </m:r>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𝒃</m:t>
                        </m:r>
                      </m:e>
                    </m:d>
                  </m:oMath>
                </a14:m>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时，</a:t>
                </a:r>
                <a14:m>
                  <m:oMath xmlns:m="http://schemas.openxmlformats.org/officeDocument/2006/math">
                    <m: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d>
                      <m:dPr>
                        <m:ctrlP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oMath>
                </a14:m>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在</a:t>
                </a:r>
                <a14:m>
                  <m:oMath xmlns:m="http://schemas.openxmlformats.org/officeDocument/2006/math">
                    <m:r>
                      <a:rPr kumimoji="0" lang="en-US" altLang="zh-CN" sz="2400" b="1" i="1" u="none" strike="noStrike" kern="120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𝒂</m:t>
                    </m:r>
                    <m:r>
                      <a:rPr kumimoji="0" lang="en-US" altLang="zh-CN" sz="2400" b="1" i="1" u="none" strike="noStrike" kern="120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𝒃</m:t>
                    </m:r>
                    <m:r>
                      <a:rPr kumimoji="0" lang="en-US" altLang="zh-CN" sz="2400" b="1" i="1" u="none" strike="noStrike" kern="120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oMath>
                </a14:m>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上的图形是</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concave up</a:t>
                </a: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的</a:t>
                </a:r>
                <a:endParaRPr kumimoji="0" lang="zh-CN" altLang="en-US" sz="24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mc:Choice>
        <mc:Fallback xmlns="">
          <p:sp>
            <p:nvSpPr>
              <p:cNvPr id="54" name="矩形 53"/>
              <p:cNvSpPr>
                <a:spLocks noRot="1" noChangeAspect="1" noMove="1" noResize="1" noEditPoints="1" noAdjustHandles="1" noChangeArrowheads="1" noChangeShapeType="1" noTextEdit="1"/>
              </p:cNvSpPr>
              <p:nvPr/>
            </p:nvSpPr>
            <p:spPr>
              <a:xfrm>
                <a:off x="767085" y="2693690"/>
                <a:ext cx="8822159" cy="461665"/>
              </a:xfrm>
              <a:prstGeom prst="rect">
                <a:avLst/>
              </a:prstGeom>
              <a:blipFill rotWithShape="1">
                <a:blip r:embed="rId4"/>
                <a:stretch>
                  <a:fillRect t="-4" r="1" b="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773561" y="3170337"/>
                <a:ext cx="945534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当</a:t>
                </a:r>
                <a14:m>
                  <m:oMath xmlns:m="http://schemas.openxmlformats.org/officeDocument/2006/math">
                    <m:sSup>
                      <m:sSupPr>
                        <m:ctrlP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e>
                      <m:sup>
                        <m: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up>
                    </m:sSup>
                    <m:d>
                      <m:dPr>
                        <m:ctrlP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r>
                      <a:rPr kumimoji="0"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&lt;</m:t>
                    </m:r>
                    <m: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𝟎</m:t>
                    </m:r>
                    <m: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d>
                      <m:dPr>
                        <m:ctrlP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𝒂</m:t>
                        </m:r>
                        <m: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𝒃</m:t>
                        </m:r>
                      </m:e>
                    </m:d>
                  </m:oMath>
                </a14:m>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时，</a:t>
                </a:r>
                <a:r>
                  <a:rPr kumimoji="0" lang="en-US" altLang="zh-CN" sz="2400" b="1" i="0" u="none" strike="noStrike" kern="1200" cap="none" spc="0" normalizeH="0" baseline="0" noProof="0" dirty="0">
                    <a:ln>
                      <a:noFill/>
                    </a:ln>
                    <a:solidFill>
                      <a:srgbClr val="FF0000"/>
                    </a:solidFill>
                    <a:effectLst/>
                    <a:uLnTx/>
                    <a:uFillTx/>
                    <a:latin typeface="等线" panose="02010600030101010101" charset="-122"/>
                    <a:ea typeface="方正北魏楷书简体" panose="03000509000000000000" pitchFamily="65" charset="-122"/>
                    <a:cs typeface="Times New Roman" panose="02020603050405020304" pitchFamily="18" charset="0"/>
                  </a:rPr>
                  <a:t> </a:t>
                </a:r>
                <a14:m>
                  <m:oMath xmlns:m="http://schemas.openxmlformats.org/officeDocument/2006/math">
                    <m: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𝒇</m:t>
                    </m:r>
                    <m:d>
                      <m:dPr>
                        <m:ctrlP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4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𝒙</m:t>
                        </m:r>
                      </m:e>
                    </m:d>
                  </m:oMath>
                </a14:m>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在</a:t>
                </a:r>
                <a14:m>
                  <m:oMath xmlns:m="http://schemas.openxmlformats.org/officeDocument/2006/math">
                    <m:r>
                      <a:rPr kumimoji="0" lang="en-US" altLang="zh-CN" sz="2400" b="1" i="1" u="none" strike="noStrike" kern="120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𝒂</m:t>
                    </m:r>
                    <m:r>
                      <a:rPr kumimoji="0" lang="en-US" altLang="zh-CN" sz="2400" b="1" i="1" u="none" strike="noStrike" kern="120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120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𝒃</m:t>
                    </m:r>
                    <m:r>
                      <a:rPr kumimoji="0" lang="en-US" altLang="zh-CN" sz="2400" b="1" i="1" u="none" strike="noStrike" kern="120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oMath>
                </a14:m>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上的图形是</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concave down</a:t>
                </a:r>
                <a:r>
                  <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的</a:t>
                </a:r>
                <a:endParaRPr kumimoji="0" lang="zh-CN" altLang="en-US" sz="24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mc:Choice>
        <mc:Fallback xmlns="">
          <p:sp>
            <p:nvSpPr>
              <p:cNvPr id="55" name="矩形 54"/>
              <p:cNvSpPr>
                <a:spLocks noRot="1" noChangeAspect="1" noMove="1" noResize="1" noEditPoints="1" noAdjustHandles="1" noChangeArrowheads="1" noChangeShapeType="1" noTextEdit="1"/>
              </p:cNvSpPr>
              <p:nvPr/>
            </p:nvSpPr>
            <p:spPr>
              <a:xfrm>
                <a:off x="773561" y="3170337"/>
                <a:ext cx="9455345" cy="461665"/>
              </a:xfrm>
              <a:prstGeom prst="rect">
                <a:avLst/>
              </a:prstGeom>
              <a:blipFill rotWithShape="1">
                <a:blip r:embed="rId5"/>
                <a:stretch>
                  <a:fillRect l="-1" t="-90" r="3" b="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57035" y="3861048"/>
                <a:ext cx="11171613" cy="182562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若函数</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d>
                  </m:oMath>
                </a14:m>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在点</a:t>
                </a:r>
                <a14:m>
                  <m:oMath xmlns:m="http://schemas.openxmlformats.org/officeDocument/2006/math">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0</m:t>
                        </m:r>
                      </m:sub>
                    </m:sSub>
                  </m:oMath>
                </a14:m>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左右两侧的开口方向</a:t>
                </a:r>
                <a:r>
                  <a:rPr kumimoji="0" lang="zh-CN" altLang="en-US" sz="2400" b="0" i="0" u="none" strike="noStrike" kern="120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相反</a:t>
                </a: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，则称点</a:t>
                </a:r>
                <a14:m>
                  <m:oMath xmlns:m="http://schemas.openxmlformats.org/officeDocument/2006/math">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0</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0</m:t>
                                </m:r>
                              </m:sub>
                            </m:sSub>
                          </m:e>
                        </m:d>
                      </m:e>
                    </m:d>
                  </m:oMath>
                </a14:m>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为曲线</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𝑦</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d>
                  </m:oMath>
                </a14:m>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的拐点</a:t>
                </a:r>
                <a:endPar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另外，二阶导数不存在的点也可能是曲线的拐点。</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7" name="矩形 6"/>
              <p:cNvSpPr>
                <a:spLocks noRot="1" noChangeAspect="1" noMove="1" noResize="1" noEditPoints="1" noAdjustHandles="1" noChangeArrowheads="1" noChangeShapeType="1" noTextEdit="1"/>
              </p:cNvSpPr>
              <p:nvPr/>
            </p:nvSpPr>
            <p:spPr>
              <a:xfrm>
                <a:off x="757035" y="3861048"/>
                <a:ext cx="11171613" cy="1825628"/>
              </a:xfrm>
              <a:prstGeom prst="rect">
                <a:avLst/>
              </a:prstGeom>
              <a:blipFill rotWithShape="1">
                <a:blip r:embed="rId6"/>
                <a:stretch>
                  <a:fillRect l="-1" t="-14" r="2" b="14"/>
                </a:stretch>
              </a:blipFill>
            </p:spPr>
            <p:txBody>
              <a:bodyPr/>
              <a:lstStyle/>
              <a:p>
                <a:r>
                  <a:rPr lang="zh-CN" altLang="en-US">
                    <a:noFill/>
                  </a:rPr>
                  <a:t> </a:t>
                </a:r>
              </a:p>
            </p:txBody>
          </p:sp>
        </mc:Fallback>
      </mc:AlternateContent>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580877"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函数性态研究</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162496" y="620670"/>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8" name="矩形 17"/>
              <p:cNvSpPr/>
              <p:nvPr/>
            </p:nvSpPr>
            <p:spPr>
              <a:xfrm>
                <a:off x="3575720" y="892202"/>
                <a:ext cx="3313728"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zh-CN" altLang="en-US"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函数的</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凹凸性</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(concavity)</a:t>
                </a: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与拐点</a:t>
                </a:r>
              </a:p>
            </p:txBody>
          </p:sp>
        </mc:Choice>
        <mc:Fallback xmlns="">
          <p:sp>
            <p:nvSpPr>
              <p:cNvPr id="18" name="矩形 17"/>
              <p:cNvSpPr>
                <a:spLocks noRot="1" noChangeAspect="1" noMove="1" noResize="1" noEditPoints="1" noAdjustHandles="1" noChangeArrowheads="1" noChangeShapeType="1" noTextEdit="1"/>
              </p:cNvSpPr>
              <p:nvPr/>
            </p:nvSpPr>
            <p:spPr>
              <a:xfrm>
                <a:off x="3575720" y="892202"/>
                <a:ext cx="3313728" cy="369332"/>
              </a:xfrm>
              <a:prstGeom prst="rect">
                <a:avLst/>
              </a:prstGeom>
              <a:blipFill rotWithShape="1">
                <a:blip r:embed="rId2"/>
                <a:stretch>
                  <a:fillRect l="-154" t="-1383" r="-143" b="-1261"/>
                </a:stretch>
              </a:blipFill>
              <a:ln>
                <a:solidFill>
                  <a:schemeClr val="tx1"/>
                </a:solidFill>
              </a:ln>
            </p:spPr>
            <p:txBody>
              <a:bodyPr/>
              <a:lstStyle/>
              <a:p>
                <a:r>
                  <a:rPr lang="zh-CN" altLang="en-US">
                    <a:noFill/>
                  </a:rPr>
                  <a:t> </a:t>
                </a:r>
              </a:p>
            </p:txBody>
          </p:sp>
        </mc:Fallback>
      </mc:AlternateContent>
      <p:grpSp>
        <p:nvGrpSpPr>
          <p:cNvPr id="11" name="组合 10"/>
          <p:cNvGrpSpPr/>
          <p:nvPr/>
        </p:nvGrpSpPr>
        <p:grpSpPr>
          <a:xfrm>
            <a:off x="732214" y="1752491"/>
            <a:ext cx="1345767" cy="461665"/>
            <a:chOff x="775379" y="3144539"/>
            <a:chExt cx="1716781" cy="461665"/>
          </a:xfrm>
        </p:grpSpPr>
        <p:sp>
          <p:nvSpPr>
            <p:cNvPr id="12" name="Rectangle 5"/>
            <p:cNvSpPr>
              <a:spLocks noChangeArrowheads="1"/>
            </p:cNvSpPr>
            <p:nvPr/>
          </p:nvSpPr>
          <p:spPr bwMode="auto">
            <a:xfrm>
              <a:off x="775380" y="3161704"/>
              <a:ext cx="1643160"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TextBox 28"/>
            <p:cNvSpPr txBox="1"/>
            <p:nvPr/>
          </p:nvSpPr>
          <p:spPr>
            <a:xfrm>
              <a:off x="775379" y="3144539"/>
              <a:ext cx="171678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8" name="矩形 7"/>
              <p:cNvSpPr/>
              <p:nvPr/>
            </p:nvSpPr>
            <p:spPr>
              <a:xfrm>
                <a:off x="2353939" y="1780918"/>
                <a:ext cx="6108211" cy="47000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求曲线</a:t>
                </a:r>
                <a14:m>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𝒚</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𝟑</m:t>
                    </m:r>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𝟒</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𝟒</m:t>
                    </m:r>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𝟑</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𝟏</m:t>
                    </m:r>
                  </m:oMath>
                </a14:m>
                <a:r>
                  <a:rPr kumimoji="0" lang="zh-CN" altLang="en-US" sz="24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的拐点和凹凸区间</a:t>
                </a:r>
              </a:p>
            </p:txBody>
          </p:sp>
        </mc:Choice>
        <mc:Fallback xmlns="">
          <p:sp>
            <p:nvSpPr>
              <p:cNvPr id="8" name="矩形 7"/>
              <p:cNvSpPr>
                <a:spLocks noRot="1" noChangeAspect="1" noMove="1" noResize="1" noEditPoints="1" noAdjustHandles="1" noChangeArrowheads="1" noChangeShapeType="1" noTextEdit="1"/>
              </p:cNvSpPr>
              <p:nvPr/>
            </p:nvSpPr>
            <p:spPr>
              <a:xfrm>
                <a:off x="2353939" y="1780918"/>
                <a:ext cx="6108211" cy="470000"/>
              </a:xfrm>
              <a:prstGeom prst="rect">
                <a:avLst/>
              </a:prstGeom>
              <a:blipFill rotWithShape="1">
                <a:blip r:embed="rId3"/>
                <a:stretch>
                  <a:fillRect l="-10" t="-80" r="-8" b="1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659882" y="2424460"/>
                <a:ext cx="788344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(1)</a:t>
                </a:r>
                <a:r>
                  <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作为多项式函数，显然</a:t>
                </a:r>
                <a14:m>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𝑦</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oMath>
                </a14:m>
                <a:r>
                  <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在其定义域内连续可导</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9" name="矩形 8"/>
              <p:cNvSpPr>
                <a:spLocks noRot="1" noChangeAspect="1" noMove="1" noResize="1" noEditPoints="1" noAdjustHandles="1" noChangeArrowheads="1" noChangeShapeType="1" noTextEdit="1"/>
              </p:cNvSpPr>
              <p:nvPr/>
            </p:nvSpPr>
            <p:spPr>
              <a:xfrm>
                <a:off x="659882" y="2424460"/>
                <a:ext cx="7883440" cy="461665"/>
              </a:xfrm>
              <a:prstGeom prst="rect">
                <a:avLst/>
              </a:prstGeom>
              <a:blipFill rotWithShape="1">
                <a:blip r:embed="rId4"/>
                <a:stretch>
                  <a:fillRect l="-1" t="-6" b="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60362" y="2894700"/>
                <a:ext cx="691054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m:t>
                      </m:r>
                      <m:sSup>
                        <m:sSup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p>
                      </m:sSup>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m:t>
                      </m:r>
                      <m:sSup>
                        <m:sSup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𝑓</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36</m:t>
                      </m:r>
                      <m:sSup>
                        <m:sSup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p>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24</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oMath>
                  </m:oMathPara>
                </a14:m>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6" name="矩形 15"/>
              <p:cNvSpPr>
                <a:spLocks noRot="1" noChangeAspect="1" noMove="1" noResize="1" noEditPoints="1" noAdjustHandles="1" noChangeArrowheads="1" noChangeShapeType="1" noTextEdit="1"/>
              </p:cNvSpPr>
              <p:nvPr/>
            </p:nvSpPr>
            <p:spPr>
              <a:xfrm>
                <a:off x="560362" y="2894700"/>
                <a:ext cx="6910546" cy="461665"/>
              </a:xfrm>
              <a:prstGeom prst="rect">
                <a:avLst/>
              </a:prstGeom>
              <a:blipFill rotWithShape="1">
                <a:blip r:embed="rId5"/>
                <a:stretch>
                  <a:fillRect l="-4" t="-80" r="2" b="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7612275" y="2682258"/>
                <a:ext cx="4098366" cy="7861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zh-CN" altLang="en-US" sz="24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令</m:t>
                      </m:r>
                      <m:sSup>
                        <m:sSup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e>
                        <m:sup>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
                        <m:f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num>
                        <m:den>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den>
                      </m:f>
                    </m:oMath>
                  </m:oMathPara>
                </a14:m>
                <a:endPar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mc:Choice>
        <mc:Fallback xmlns="">
          <p:sp>
            <p:nvSpPr>
              <p:cNvPr id="17" name="矩形 16"/>
              <p:cNvSpPr>
                <a:spLocks noRot="1" noChangeAspect="1" noMove="1" noResize="1" noEditPoints="1" noAdjustHandles="1" noChangeArrowheads="1" noChangeShapeType="1" noTextEdit="1"/>
              </p:cNvSpPr>
              <p:nvPr/>
            </p:nvSpPr>
            <p:spPr>
              <a:xfrm>
                <a:off x="7612275" y="2682258"/>
                <a:ext cx="4098366" cy="786177"/>
              </a:xfrm>
              <a:prstGeom prst="rect">
                <a:avLst/>
              </a:prstGeom>
              <a:blipFill rotWithShape="1">
                <a:blip r:embed="rId6"/>
                <a:stretch>
                  <a:fillRect l="-13" t="-2" r="15" b="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60362" y="3403045"/>
                <a:ext cx="137787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e>
                      </m:d>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r>
                        <a:rPr kumimoji="0" lang="zh-CN" altLang="en-US"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列表</m:t>
                      </m:r>
                    </m:oMath>
                  </m:oMathPara>
                </a14:m>
                <a:endPar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mc:Choice>
        <mc:Fallback xmlns="">
          <p:sp>
            <p:nvSpPr>
              <p:cNvPr id="19" name="矩形 18"/>
              <p:cNvSpPr>
                <a:spLocks noRot="1" noChangeAspect="1" noMove="1" noResize="1" noEditPoints="1" noAdjustHandles="1" noChangeArrowheads="1" noChangeShapeType="1" noTextEdit="1"/>
              </p:cNvSpPr>
              <p:nvPr/>
            </p:nvSpPr>
            <p:spPr>
              <a:xfrm>
                <a:off x="560362" y="3403045"/>
                <a:ext cx="1377878" cy="461665"/>
              </a:xfrm>
              <a:prstGeom prst="rect">
                <a:avLst/>
              </a:prstGeom>
              <a:blipFill rotWithShape="1">
                <a:blip r:embed="rId7"/>
                <a:stretch>
                  <a:fillRect l="-21" t="-17" r="-860" b="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10" name="表格 9"/>
              <p:cNvGraphicFramePr>
                <a:graphicFrameLocks noGrp="1"/>
              </p:cNvGraphicFramePr>
              <p:nvPr/>
            </p:nvGraphicFramePr>
            <p:xfrm>
              <a:off x="1989543" y="3499413"/>
              <a:ext cx="8128002" cy="1112520"/>
            </p:xfrm>
            <a:graphic>
              <a:graphicData uri="http://schemas.openxmlformats.org/drawingml/2006/table">
                <a:tbl>
                  <a:tblPr firstRow="1" bandRow="1">
                    <a:tableStyleId>{5940675A-B579-460E-94D1-54222C63F5DA}</a:tableStyleId>
                  </a:tblPr>
                  <a:tblGrid>
                    <a:gridCol w="1354667">
                      <a:extLst>
                        <a:ext uri="{9D8B030D-6E8A-4147-A177-3AD203B41FA5}">
                          <a16:colId xmlns:a16="http://schemas.microsoft.com/office/drawing/2014/main" val="20000"/>
                        </a:ext>
                      </a:extLst>
                    </a:gridCol>
                    <a:gridCol w="1354667">
                      <a:extLst>
                        <a:ext uri="{9D8B030D-6E8A-4147-A177-3AD203B41FA5}">
                          <a16:colId xmlns:a16="http://schemas.microsoft.com/office/drawing/2014/main" val="20001"/>
                        </a:ext>
                      </a:extLst>
                    </a:gridCol>
                    <a:gridCol w="1354667">
                      <a:extLst>
                        <a:ext uri="{9D8B030D-6E8A-4147-A177-3AD203B41FA5}">
                          <a16:colId xmlns:a16="http://schemas.microsoft.com/office/drawing/2014/main" val="20002"/>
                        </a:ext>
                      </a:extLst>
                    </a:gridCol>
                    <a:gridCol w="1354667">
                      <a:extLst>
                        <a:ext uri="{9D8B030D-6E8A-4147-A177-3AD203B41FA5}">
                          <a16:colId xmlns:a16="http://schemas.microsoft.com/office/drawing/2014/main" val="20003"/>
                        </a:ext>
                      </a:extLst>
                    </a:gridCol>
                    <a:gridCol w="1354667">
                      <a:extLst>
                        <a:ext uri="{9D8B030D-6E8A-4147-A177-3AD203B41FA5}">
                          <a16:colId xmlns:a16="http://schemas.microsoft.com/office/drawing/2014/main" val="20004"/>
                        </a:ext>
                      </a:extLst>
                    </a:gridCol>
                    <a:gridCol w="1354667">
                      <a:extLst>
                        <a:ext uri="{9D8B030D-6E8A-4147-A177-3AD203B41FA5}">
                          <a16:colId xmlns:a16="http://schemas.microsoft.com/office/drawing/2014/main" val="20005"/>
                        </a:ext>
                      </a:extLst>
                    </a:gridCol>
                  </a:tblGrid>
                  <a:tr h="370840">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latin typeface="Cambria Math" panose="02040503050406030204" pitchFamily="18" charset="0"/>
                                      </a:rPr>
                                    </m:ctrlPr>
                                  </m:dPr>
                                  <m:e>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m:t>
                                    </m:r>
                                  </m:e>
                                </m:d>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ea typeface="方正北魏楷书简体" panose="03000509000000000000" pitchFamily="65" charset="-122"/>
                                  </a:rPr>
                                  <m:t>0</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0,2/3</m:t>
                                    </m:r>
                                  </m:e>
                                </m:d>
                              </m:oMath>
                            </m:oMathPara>
                          </a14:m>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方正北魏楷书简体" panose="03000509000000000000" pitchFamily="65" charset="-122"/>
                                  </a:rPr>
                                  <m:t>2/3</m:t>
                                </m:r>
                              </m:oMath>
                            </m:oMathPara>
                          </a14:m>
                          <a:endParaRPr lang="zh-CN" altLang="en-US" dirty="0">
                            <a:latin typeface="方正北魏楷书简体" panose="03000509000000000000" pitchFamily="65" charset="-122"/>
                            <a:ea typeface="方正北魏楷书简体" panose="03000509000000000000" pitchFamily="65" charset="-122"/>
                          </a:endParaRPr>
                        </a:p>
                      </a:txBody>
                      <a:tcPr/>
                    </a:tc>
                    <a:tc>
                      <a:txBody>
                        <a:bodyPr/>
                        <a:lstStyle/>
                        <a:p>
                          <a:pPr/>
                          <a14:m>
                            <m:oMathPara xmlns:m="http://schemas.openxmlformats.org/officeDocument/2006/math">
                              <m:oMathParaPr>
                                <m:jc m:val="centerGroup"/>
                              </m:oMathParaPr>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2/3,</m:t>
                                    </m:r>
                                    <m:r>
                                      <a:rPr lang="en-US" altLang="zh-CN" b="0" i="1" smtClean="0">
                                        <a:latin typeface="Cambria Math" panose="02040503050406030204" pitchFamily="18" charset="0"/>
                                        <a:ea typeface="Cambria Math" panose="02040503050406030204" pitchFamily="18" charset="0"/>
                                      </a:rPr>
                                      <m:t>∞</m:t>
                                    </m:r>
                                  </m:e>
                                </m:d>
                              </m:oMath>
                            </m:oMathPara>
                          </a14:m>
                          <a:endParaRPr lang="zh-CN" altLang="en-US" dirty="0"/>
                        </a:p>
                      </a:txBody>
                      <a:tcPr/>
                    </a:tc>
                    <a:extLst>
                      <a:ext uri="{0D108BD9-81ED-4DB2-BD59-A6C34878D82A}">
                        <a16:rowId xmlns:a16="http://schemas.microsoft.com/office/drawing/2014/main" val="10000"/>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𝑓</m:t>
                                </m:r>
                                <m:r>
                                  <a:rPr lang="en-US" altLang="zh-CN" b="0" i="1"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0</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0</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方正北魏楷书简体" panose="03000509000000000000" pitchFamily="65" charset="-122"/>
                                  </a:rPr>
                                  <m:t>𝑓</m:t>
                                </m:r>
                                <m:d>
                                  <m:dPr>
                                    <m:ctrlPr>
                                      <a:rPr lang="en-US" altLang="zh-CN" b="0" i="1" smtClean="0">
                                        <a:latin typeface="Cambria Math" panose="02040503050406030204" pitchFamily="18" charset="0"/>
                                        <a:ea typeface="方正北魏楷书简体" panose="03000509000000000000" pitchFamily="65" charset="-122"/>
                                      </a:rPr>
                                    </m:ctrlPr>
                                  </m:dPr>
                                  <m:e>
                                    <m:r>
                                      <a:rPr lang="en-US" altLang="zh-CN" b="0" i="1" smtClean="0">
                                        <a:latin typeface="Cambria Math" panose="02040503050406030204" pitchFamily="18" charset="0"/>
                                        <a:ea typeface="方正北魏楷书简体" panose="03000509000000000000" pitchFamily="65" charset="-122"/>
                                      </a:rPr>
                                      <m:t>𝑥</m:t>
                                    </m:r>
                                  </m:e>
                                </m:d>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a:txBody>
                      <a:tcPr/>
                    </a:tc>
                    <a:tc>
                      <a:txBody>
                        <a:bodyPr/>
                        <a:lstStyle/>
                        <a:p>
                          <a:pPr/>
                          <a14:m>
                            <m:oMathPara xmlns:m="http://schemas.openxmlformats.org/officeDocument/2006/math">
                              <m:oMathParaPr>
                                <m:jc m:val="centerGroup"/>
                              </m:oMathParaPr>
                              <m:oMath xmlns:m="http://schemas.openxmlformats.org/officeDocument/2006/math">
                                <m:r>
                                  <a:rPr lang="zh-CN" altLang="en-US" sz="1800" kern="1200" smtClean="0">
                                    <a:solidFill>
                                      <a:schemeClr val="tx1"/>
                                    </a:solidFill>
                                    <a:latin typeface="Cambria Math" panose="02040503050406030204" pitchFamily="18" charset="0"/>
                                    <a:ea typeface="方正北魏楷书简体" panose="03000509000000000000" pitchFamily="65" charset="-122"/>
                                    <a:cs typeface="+mn-cs"/>
                                  </a:rPr>
                                  <m:t>拐点</m:t>
                                </m:r>
                              </m:oMath>
                            </m:oMathPara>
                          </a14:m>
                          <a:endParaRPr lang="zh-CN" altLang="en-US" sz="1800" kern="1200" dirty="0">
                            <a:solidFill>
                              <a:schemeClr val="tx1"/>
                            </a:solidFill>
                            <a:latin typeface="方正北魏楷书简体" panose="03000509000000000000" pitchFamily="65" charset="-122"/>
                            <a:ea typeface="方正北魏楷书简体" panose="03000509000000000000" pitchFamily="65" charset="-122"/>
                            <a:cs typeface="+mn-cs"/>
                          </a:endParaRPr>
                        </a:p>
                      </a:txBody>
                      <a:tcPr/>
                    </a:tc>
                    <a:tc>
                      <a:txBody>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sz="1800" kern="1200" smtClean="0">
                                    <a:solidFill>
                                      <a:schemeClr val="tx1"/>
                                    </a:solidFill>
                                    <a:latin typeface="Cambria Math" panose="02040503050406030204" pitchFamily="18" charset="0"/>
                                    <a:ea typeface="方正北魏楷书简体" panose="03000509000000000000" pitchFamily="65" charset="-122"/>
                                    <a:cs typeface="+mn-cs"/>
                                  </a:rPr>
                                  <m:t>拐点</m:t>
                                </m:r>
                              </m:oMath>
                            </m:oMathPara>
                          </a14:m>
                          <a:endParaRPr lang="zh-CN" altLang="en-US" sz="1800" kern="1200" dirty="0">
                            <a:solidFill>
                              <a:schemeClr val="tx1"/>
                            </a:solidFill>
                            <a:latin typeface="方正北魏楷书简体" panose="03000509000000000000" pitchFamily="65" charset="-122"/>
                            <a:ea typeface="方正北魏楷书简体" panose="03000509000000000000" pitchFamily="65" charset="-122"/>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m:t>
                                </m:r>
                              </m:oMath>
                            </m:oMathPara>
                          </a14:m>
                          <a:endParaRPr lang="zh-CN" altLang="en-US" dirty="0"/>
                        </a:p>
                      </a:txBody>
                      <a:tcPr/>
                    </a:tc>
                    <a:extLst>
                      <a:ext uri="{0D108BD9-81ED-4DB2-BD59-A6C34878D82A}">
                        <a16:rowId xmlns:a16="http://schemas.microsoft.com/office/drawing/2014/main" val="10002"/>
                      </a:ext>
                    </a:extLst>
                  </a:tr>
                </a:tbl>
              </a:graphicData>
            </a:graphic>
          </p:graphicFrame>
        </mc:Choice>
        <mc:Fallback xmlns="">
          <p:graphicFrame>
            <p:nvGraphicFramePr>
              <p:cNvPr id="10" name="表格 9"/>
              <p:cNvGraphicFramePr>
                <a:graphicFrameLocks noGrp="1"/>
              </p:cNvGraphicFramePr>
              <p:nvPr/>
            </p:nvGraphicFramePr>
            <p:xfrm>
              <a:off x="1989543" y="3499413"/>
              <a:ext cx="8128002" cy="1112520"/>
            </p:xfrm>
            <a:graphic>
              <a:graphicData uri="http://schemas.openxmlformats.org/drawingml/2006/table">
                <a:tbl>
                  <a:tblPr firstRow="1" bandRow="1">
                    <a:tableStyleId>{5940675A-B579-460E-94D1-54222C63F5DA}</a:tableStyleId>
                  </a:tblPr>
                  <a:tblGrid>
                    <a:gridCol w="1354667"/>
                    <a:gridCol w="1354667"/>
                    <a:gridCol w="1354667"/>
                    <a:gridCol w="1354667"/>
                    <a:gridCol w="1354667"/>
                    <a:gridCol w="1354667"/>
                  </a:tblGrid>
                  <a:tr h="370840">
                    <a:tc>
                      <a:txBody>
                        <a:bodyPr/>
                        <a:lstStyle/>
                        <a:p>
                          <a:endParaRPr lang="zh-CN"/>
                        </a:p>
                      </a:txBody>
                      <a:tcPr>
                        <a:blipFill>
                          <a:blip r:embed="rId8"/>
                        </a:blipFill>
                      </a:tcPr>
                    </a:tc>
                    <a:tc>
                      <a:txBody>
                        <a:bodyPr/>
                        <a:lstStyle/>
                        <a:p>
                          <a:endParaRPr lang="zh-CN"/>
                        </a:p>
                      </a:txBody>
                      <a:tcPr>
                        <a:blipFill>
                          <a:blip r:embed="rId8"/>
                        </a:blipFill>
                      </a:tcPr>
                    </a:tc>
                    <a:tc>
                      <a:txBody>
                        <a:bodyPr/>
                        <a:lstStyle/>
                        <a:p>
                          <a:endParaRPr lang="zh-CN"/>
                        </a:p>
                      </a:txBody>
                      <a:tcPr>
                        <a:blipFill>
                          <a:blip r:embed="rId8"/>
                        </a:blipFill>
                      </a:tcPr>
                    </a:tc>
                    <a:tc>
                      <a:txBody>
                        <a:bodyPr/>
                        <a:lstStyle/>
                        <a:p>
                          <a:endParaRPr lang="zh-CN"/>
                        </a:p>
                      </a:txBody>
                      <a:tcPr>
                        <a:blipFill>
                          <a:blip r:embed="rId8"/>
                        </a:blipFill>
                      </a:tcPr>
                    </a:tc>
                    <a:tc>
                      <a:txBody>
                        <a:bodyPr/>
                        <a:lstStyle/>
                        <a:p>
                          <a:endParaRPr lang="zh-CN"/>
                        </a:p>
                      </a:txBody>
                      <a:tcPr>
                        <a:blipFill>
                          <a:blip r:embed="rId8"/>
                        </a:blipFill>
                      </a:tcPr>
                    </a:tc>
                    <a:tc>
                      <a:txBody>
                        <a:bodyPr/>
                        <a:lstStyle/>
                        <a:p>
                          <a:endParaRPr lang="zh-CN"/>
                        </a:p>
                      </a:txBody>
                      <a:tcPr>
                        <a:blipFill>
                          <a:blip r:embed="rId8"/>
                        </a:blipFill>
                      </a:tcPr>
                    </a:tc>
                  </a:tr>
                  <a:tr h="370840">
                    <a:tc>
                      <a:txBody>
                        <a:bodyPr/>
                        <a:lstStyle/>
                        <a:p>
                          <a:endParaRPr lang="zh-CN"/>
                        </a:p>
                      </a:txBody>
                      <a:tcPr>
                        <a:blipFill>
                          <a:blip r:embed="rId8"/>
                        </a:blipFill>
                      </a:tcPr>
                    </a:tc>
                    <a:tc>
                      <a:txBody>
                        <a:bodyPr/>
                        <a:lstStyle/>
                        <a:p>
                          <a:endParaRPr lang="zh-CN"/>
                        </a:p>
                      </a:txBody>
                      <a:tcPr>
                        <a:blipFill>
                          <a:blip r:embed="rId8"/>
                        </a:blipFill>
                      </a:tcPr>
                    </a:tc>
                    <a:tc>
                      <a:txBody>
                        <a:bodyPr/>
                        <a:lstStyle/>
                        <a:p>
                          <a:endParaRPr lang="zh-CN"/>
                        </a:p>
                      </a:txBody>
                      <a:tcPr>
                        <a:blipFill>
                          <a:blip r:embed="rId8"/>
                        </a:blipFill>
                      </a:tcPr>
                    </a:tc>
                    <a:tc>
                      <a:txBody>
                        <a:bodyPr/>
                        <a:lstStyle/>
                        <a:p>
                          <a:endParaRPr lang="zh-CN"/>
                        </a:p>
                      </a:txBody>
                      <a:tcPr>
                        <a:blipFill>
                          <a:blip r:embed="rId8"/>
                        </a:blipFill>
                      </a:tcPr>
                    </a:tc>
                    <a:tc>
                      <a:txBody>
                        <a:bodyPr/>
                        <a:lstStyle/>
                        <a:p>
                          <a:endParaRPr lang="zh-CN"/>
                        </a:p>
                      </a:txBody>
                      <a:tcPr>
                        <a:blipFill>
                          <a:blip r:embed="rId8"/>
                        </a:blipFill>
                      </a:tcPr>
                    </a:tc>
                    <a:tc>
                      <a:txBody>
                        <a:bodyPr/>
                        <a:lstStyle/>
                        <a:p>
                          <a:endParaRPr lang="zh-CN"/>
                        </a:p>
                      </a:txBody>
                      <a:tcPr>
                        <a:blipFill>
                          <a:blip r:embed="rId8"/>
                        </a:blipFill>
                      </a:tcPr>
                    </a:tc>
                  </a:tr>
                  <a:tr h="375285">
                    <a:tc>
                      <a:txBody>
                        <a:bodyPr/>
                        <a:lstStyle/>
                        <a:p>
                          <a:endParaRPr lang="zh-CN"/>
                        </a:p>
                      </a:txBody>
                      <a:tcPr>
                        <a:blipFill>
                          <a:blip r:embed="rId8"/>
                        </a:blipFill>
                      </a:tcPr>
                    </a:tc>
                    <a:tc>
                      <a:txBody>
                        <a:bodyPr/>
                        <a:lstStyle/>
                        <a:p>
                          <a:endParaRPr lang="zh-CN"/>
                        </a:p>
                      </a:txBody>
                      <a:tcPr>
                        <a:blipFill>
                          <a:blip r:embed="rId8"/>
                        </a:blipFill>
                      </a:tcPr>
                    </a:tc>
                    <a:tc>
                      <a:txBody>
                        <a:bodyPr/>
                        <a:lstStyle/>
                        <a:p>
                          <a:endParaRPr lang="zh-CN"/>
                        </a:p>
                      </a:txBody>
                      <a:tcPr>
                        <a:blipFill>
                          <a:blip r:embed="rId8"/>
                        </a:blipFill>
                      </a:tcPr>
                    </a:tc>
                    <a:tc>
                      <a:txBody>
                        <a:bodyPr/>
                        <a:lstStyle/>
                        <a:p>
                          <a:endParaRPr lang="zh-CN"/>
                        </a:p>
                      </a:txBody>
                      <a:tcPr>
                        <a:blipFill>
                          <a:blip r:embed="rId8"/>
                        </a:blipFill>
                      </a:tcPr>
                    </a:tc>
                    <a:tc>
                      <a:txBody>
                        <a:bodyPr/>
                        <a:lstStyle/>
                        <a:p>
                          <a:endParaRPr lang="zh-CN"/>
                        </a:p>
                      </a:txBody>
                      <a:tcPr>
                        <a:blipFill>
                          <a:blip r:embed="rId8"/>
                        </a:blipFill>
                      </a:tcPr>
                    </a:tc>
                    <a:tc>
                      <a:txBody>
                        <a:bodyPr/>
                        <a:lstStyle/>
                        <a:p>
                          <a:endParaRPr lang="zh-CN"/>
                        </a:p>
                      </a:txBody>
                      <a:tcPr>
                        <a:blipFill>
                          <a:blip r:embed="rId8"/>
                        </a:blipFill>
                      </a:tcPr>
                    </a:tc>
                  </a:tr>
                </a:tbl>
              </a:graphicData>
            </a:graphic>
          </p:graphicFrame>
        </mc:Fallback>
      </mc:AlternateContent>
      <p:cxnSp>
        <p:nvCxnSpPr>
          <p:cNvPr id="20" name="直接连接符 19"/>
          <p:cNvCxnSpPr/>
          <p:nvPr/>
        </p:nvCxnSpPr>
        <p:spPr>
          <a:xfrm>
            <a:off x="9408368" y="1444506"/>
            <a:ext cx="208823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任意多边形 20"/>
          <p:cNvSpPr/>
          <p:nvPr/>
        </p:nvSpPr>
        <p:spPr>
          <a:xfrm>
            <a:off x="9745216" y="719942"/>
            <a:ext cx="1095375" cy="1447866"/>
          </a:xfrm>
          <a:custGeom>
            <a:avLst/>
            <a:gdLst>
              <a:gd name="connsiteX0" fmla="*/ 0 w 1095375"/>
              <a:gd name="connsiteY0" fmla="*/ 0 h 1447866"/>
              <a:gd name="connsiteX1" fmla="*/ 619125 w 1095375"/>
              <a:gd name="connsiteY1" fmla="*/ 1447800 h 1447866"/>
              <a:gd name="connsiteX2" fmla="*/ 1095375 w 1095375"/>
              <a:gd name="connsiteY2" fmla="*/ 47625 h 1447866"/>
            </a:gdLst>
            <a:ahLst/>
            <a:cxnLst>
              <a:cxn ang="0">
                <a:pos x="connsiteX0" y="connsiteY0"/>
              </a:cxn>
              <a:cxn ang="0">
                <a:pos x="connsiteX1" y="connsiteY1"/>
              </a:cxn>
              <a:cxn ang="0">
                <a:pos x="connsiteX2" y="connsiteY2"/>
              </a:cxn>
            </a:cxnLst>
            <a:rect l="l" t="t" r="r" b="b"/>
            <a:pathLst>
              <a:path w="1095375" h="1447866">
                <a:moveTo>
                  <a:pt x="0" y="0"/>
                </a:moveTo>
                <a:cubicBezTo>
                  <a:pt x="218281" y="719931"/>
                  <a:pt x="436563" y="1439863"/>
                  <a:pt x="619125" y="1447800"/>
                </a:cubicBezTo>
                <a:cubicBezTo>
                  <a:pt x="801687" y="1455737"/>
                  <a:pt x="948531" y="751681"/>
                  <a:pt x="1095375" y="47625"/>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22" name="矩形 21"/>
              <p:cNvSpPr/>
              <p:nvPr/>
            </p:nvSpPr>
            <p:spPr>
              <a:xfrm>
                <a:off x="11496600" y="1216800"/>
                <a:ext cx="36798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2" name="矩形 21"/>
              <p:cNvSpPr>
                <a:spLocks noRot="1" noChangeAspect="1" noMove="1" noResize="1" noEditPoints="1" noAdjustHandles="1" noChangeArrowheads="1" noChangeShapeType="1" noTextEdit="1"/>
              </p:cNvSpPr>
              <p:nvPr/>
            </p:nvSpPr>
            <p:spPr>
              <a:xfrm>
                <a:off x="11496600" y="1216800"/>
                <a:ext cx="367985" cy="369332"/>
              </a:xfrm>
              <a:prstGeom prst="rect">
                <a:avLst/>
              </a:prstGeom>
              <a:blipFill rotWithShape="1">
                <a:blip r:embed="rId9"/>
                <a:stretch>
                  <a:fillRect l="-152" t="-38" r="67" b="1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9656778" y="1399356"/>
                <a:ext cx="46076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sub>
                      </m:sSub>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3" name="矩形 22"/>
              <p:cNvSpPr>
                <a:spLocks noRot="1" noChangeAspect="1" noMove="1" noResize="1" noEditPoints="1" noAdjustHandles="1" noChangeArrowheads="1" noChangeShapeType="1" noTextEdit="1"/>
              </p:cNvSpPr>
              <p:nvPr/>
            </p:nvSpPr>
            <p:spPr>
              <a:xfrm>
                <a:off x="9656778" y="1399356"/>
                <a:ext cx="460767" cy="369332"/>
              </a:xfrm>
              <a:prstGeom prst="rect">
                <a:avLst/>
              </a:prstGeom>
              <a:blipFill rotWithShape="1">
                <a:blip r:embed="rId10"/>
                <a:stretch>
                  <a:fillRect l="-72" t="-122" r="20" b="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10626800" y="1436515"/>
                <a:ext cx="46608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sub>
                      </m:sSub>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4" name="矩形 23"/>
              <p:cNvSpPr>
                <a:spLocks noRot="1" noChangeAspect="1" noMove="1" noResize="1" noEditPoints="1" noAdjustHandles="1" noChangeArrowheads="1" noChangeShapeType="1" noTextEdit="1"/>
              </p:cNvSpPr>
              <p:nvPr/>
            </p:nvSpPr>
            <p:spPr>
              <a:xfrm>
                <a:off x="10626800" y="1436515"/>
                <a:ext cx="466089" cy="369332"/>
              </a:xfrm>
              <a:prstGeom prst="rect">
                <a:avLst/>
              </a:prstGeom>
              <a:blipFill rotWithShape="1">
                <a:blip r:embed="rId11"/>
                <a:stretch>
                  <a:fillRect l="-16" t="-39" r="16" b="1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10452484" y="289260"/>
                <a:ext cx="8048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d>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5" name="矩形 24"/>
              <p:cNvSpPr>
                <a:spLocks noRot="1" noChangeAspect="1" noMove="1" noResize="1" noEditPoints="1" noAdjustHandles="1" noChangeArrowheads="1" noChangeShapeType="1" noTextEdit="1"/>
              </p:cNvSpPr>
              <p:nvPr/>
            </p:nvSpPr>
            <p:spPr>
              <a:xfrm>
                <a:off x="10452484" y="289260"/>
                <a:ext cx="804836" cy="369332"/>
              </a:xfrm>
              <a:prstGeom prst="rect">
                <a:avLst/>
              </a:prstGeom>
              <a:blipFill rotWithShape="1">
                <a:blip r:embed="rId12"/>
                <a:stretch>
                  <a:fillRect l="-48" t="-91" r="5" b="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9440913" y="985967"/>
                <a:ext cx="4106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6" name="矩形 25"/>
              <p:cNvSpPr>
                <a:spLocks noRot="1" noChangeAspect="1" noMove="1" noResize="1" noEditPoints="1" noAdjustHandles="1" noChangeArrowheads="1" noChangeShapeType="1" noTextEdit="1"/>
              </p:cNvSpPr>
              <p:nvPr/>
            </p:nvSpPr>
            <p:spPr>
              <a:xfrm>
                <a:off x="9440913" y="985967"/>
                <a:ext cx="410690" cy="369332"/>
              </a:xfrm>
              <a:prstGeom prst="rect">
                <a:avLst/>
              </a:prstGeom>
              <a:blipFill rotWithShape="1">
                <a:blip r:embed="rId13"/>
                <a:stretch>
                  <a:fillRect l="-90" t="-121" r="52" b="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10800915" y="961321"/>
                <a:ext cx="4106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7" name="矩形 26"/>
              <p:cNvSpPr>
                <a:spLocks noRot="1" noChangeAspect="1" noMove="1" noResize="1" noEditPoints="1" noAdjustHandles="1" noChangeArrowheads="1" noChangeShapeType="1" noTextEdit="1"/>
              </p:cNvSpPr>
              <p:nvPr/>
            </p:nvSpPr>
            <p:spPr>
              <a:xfrm>
                <a:off x="10800915" y="961321"/>
                <a:ext cx="410690" cy="369332"/>
              </a:xfrm>
              <a:prstGeom prst="rect">
                <a:avLst/>
              </a:prstGeom>
              <a:blipFill rotWithShape="1">
                <a:blip r:embed="rId13"/>
                <a:stretch>
                  <a:fillRect l="-49" t="-153" r="11" b="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10139158" y="1586132"/>
                <a:ext cx="4106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8" name="矩形 27"/>
              <p:cNvSpPr>
                <a:spLocks noRot="1" noChangeAspect="1" noMove="1" noResize="1" noEditPoints="1" noAdjustHandles="1" noChangeArrowheads="1" noChangeShapeType="1" noTextEdit="1"/>
              </p:cNvSpPr>
              <p:nvPr/>
            </p:nvSpPr>
            <p:spPr>
              <a:xfrm>
                <a:off x="10139158" y="1586132"/>
                <a:ext cx="410690" cy="369332"/>
              </a:xfrm>
              <a:prstGeom prst="rect">
                <a:avLst/>
              </a:prstGeom>
              <a:blipFill rotWithShape="1">
                <a:blip r:embed="rId14"/>
                <a:stretch>
                  <a:fillRect l="-28" t="-145" r="144" b="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68265" y="4754981"/>
                <a:ext cx="11142376" cy="101438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0"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4</m:t>
                        </m:r>
                      </m:e>
                    </m:d>
                    <m:r>
                      <a:rPr kumimoji="0" lang="en-US" altLang="zh-CN" sz="24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根据</m:t>
                    </m:r>
                  </m:oMath>
                </a14:m>
                <a:r>
                  <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表格，曲线的拐点是</a:t>
                </a:r>
                <a14:m>
                  <m:oMath xmlns:m="http://schemas.openxmlformats.org/officeDocument/2006/math">
                    <m:d>
                      <m:dPr>
                        <m:begChr m:val="（"/>
                        <m:endChr m:val="）"/>
                        <m:ctrlPr>
                          <a:rPr kumimoji="0" lang="zh-CN" altLang="en-US" sz="24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0,1</m:t>
                        </m:r>
                      </m:e>
                    </m:d>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f>
                          <m:fPr>
                            <m:ctrlP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num>
                          <m:den>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den>
                        </m:f>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
                          <m:fPr>
                            <m:ctrlP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11</m:t>
                            </m:r>
                          </m:num>
                          <m:den>
                            <m:r>
                              <a:rPr kumimoji="0" lang="en-US" altLang="zh-CN" sz="24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27</m:t>
                            </m:r>
                          </m:den>
                        </m:f>
                      </m:e>
                    </m:d>
                  </m:oMath>
                </a14:m>
                <a:r>
                  <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，曲线在区间</a:t>
                </a:r>
                <a14:m>
                  <m:oMath xmlns:m="http://schemas.openxmlformats.org/officeDocument/2006/math">
                    <m:d>
                      <m:dPr>
                        <m:begChr m:val="（"/>
                        <m:endChr m:val="）"/>
                        <m:ctrlPr>
                          <a:rPr kumimoji="0" lang="zh-CN"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∞,0</m:t>
                        </m:r>
                      </m:e>
                    </m:d>
                  </m:oMath>
                </a14:m>
                <a:r>
                  <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和</a:t>
                </a:r>
                <a14:m>
                  <m:oMath xmlns:m="http://schemas.openxmlformats.org/officeDocument/2006/math">
                    <m:d>
                      <m:d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2/3,</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e>
                    </m:d>
                  </m:oMath>
                </a14:m>
                <a:r>
                  <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是</a:t>
                </a:r>
                <a:r>
                  <a:rPr kumimoji="0" lang="en-US" altLang="zh-CN"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up</a:t>
                </a:r>
                <a:r>
                  <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的，在区间</a:t>
                </a:r>
                <a14:m>
                  <m:oMath xmlns:m="http://schemas.openxmlformats.org/officeDocument/2006/math">
                    <m:d>
                      <m:d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0,2/3</m:t>
                        </m:r>
                      </m:e>
                    </m:d>
                  </m:oMath>
                </a14:m>
                <a:r>
                  <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是</a:t>
                </a:r>
                <a:r>
                  <a:rPr kumimoji="0" lang="en-US" altLang="zh-CN"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down</a:t>
                </a:r>
                <a:r>
                  <a:rPr kumimoji="0" lang="zh-CN" altLang="en-US" sz="24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的</a:t>
                </a:r>
              </a:p>
            </p:txBody>
          </p:sp>
        </mc:Choice>
        <mc:Fallback xmlns="">
          <p:sp>
            <p:nvSpPr>
              <p:cNvPr id="14" name="矩形 13"/>
              <p:cNvSpPr>
                <a:spLocks noRot="1" noChangeAspect="1" noMove="1" noResize="1" noEditPoints="1" noAdjustHandles="1" noChangeArrowheads="1" noChangeShapeType="1" noTextEdit="1"/>
              </p:cNvSpPr>
              <p:nvPr/>
            </p:nvSpPr>
            <p:spPr>
              <a:xfrm>
                <a:off x="568265" y="4754981"/>
                <a:ext cx="11142376" cy="1014380"/>
              </a:xfrm>
              <a:prstGeom prst="rect">
                <a:avLst/>
              </a:prstGeom>
              <a:blipFill rotWithShape="1">
                <a:blip r:embed="rId15"/>
                <a:stretch>
                  <a:fillRect l="-5" t="-10" r="5" b="38"/>
                </a:stretch>
              </a:blipFill>
            </p:spPr>
            <p:txBody>
              <a:bodyPr/>
              <a:lstStyle/>
              <a:p>
                <a:r>
                  <a:rPr lang="zh-CN" altLang="en-US">
                    <a:noFill/>
                  </a:rPr>
                  <a:t> </a:t>
                </a:r>
              </a:p>
            </p:txBody>
          </p:sp>
        </mc:Fallback>
      </mc:AlternateContent>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37225"/>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37206"/>
            <a:ext cx="2580877"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函数性态研究</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4" name="矩形 3"/>
          <p:cNvSpPr/>
          <p:nvPr/>
        </p:nvSpPr>
        <p:spPr>
          <a:xfrm>
            <a:off x="162496" y="6371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575720" y="908720"/>
            <a:ext cx="646331"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小结</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相关变化率</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4" name="矩形 3"/>
              <p:cNvSpPr/>
              <p:nvPr/>
            </p:nvSpPr>
            <p:spPr>
              <a:xfrm>
                <a:off x="695400" y="1412776"/>
                <a:ext cx="10455808" cy="87722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相互关联的两个变量</a:t>
                </a:r>
                <a14:m>
                  <m:oMath xmlns:m="http://schemas.openxmlformats.org/officeDocument/2006/math">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d>
                      <m:dPr>
                        <m:ctrlP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𝑡</m:t>
                        </m:r>
                      </m:e>
                    </m:d>
                  </m:oMath>
                </a14:m>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与</a:t>
                </a:r>
                <a14:m>
                  <m:oMath xmlns:m="http://schemas.openxmlformats.org/officeDocument/2006/math">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𝑦</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𝑦</m:t>
                    </m:r>
                    <m:d>
                      <m:d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𝑡</m:t>
                        </m:r>
                      </m:e>
                    </m:d>
                  </m:oMath>
                </a14:m>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，对应的变化率</a:t>
                </a:r>
                <a14:m>
                  <m:oMath xmlns:m="http://schemas.openxmlformats.org/officeDocument/2006/math">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𝑑𝑥</m:t>
                    </m:r>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𝑑𝑡</m:t>
                    </m:r>
                  </m:oMath>
                </a14:m>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与</a:t>
                </a:r>
                <a14:m>
                  <m:oMath xmlns:m="http://schemas.openxmlformats.org/officeDocument/2006/math">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𝑑𝑦</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𝑑𝑡</m:t>
                    </m:r>
                  </m:oMath>
                </a14:m>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也有一定的关联，这两个相互依赖的变化率称为相关变化率</a:t>
                </a:r>
                <a:r>
                  <a:rPr kumimoji="0" lang="en-US" altLang="zh-CN"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related rates</a:t>
                </a:r>
                <a:endPar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695400" y="1412776"/>
                <a:ext cx="10455808" cy="877228"/>
              </a:xfrm>
              <a:prstGeom prst="rect">
                <a:avLst/>
              </a:prstGeom>
              <a:blipFill rotWithShape="1">
                <a:blip r:embed="rId2"/>
                <a:stretch>
                  <a:fillRect l="-1" t="-61" r="6" b="22"/>
                </a:stretch>
              </a:blipFill>
            </p:spPr>
            <p:txBody>
              <a:bodyPr/>
              <a:lstStyle/>
              <a:p>
                <a:r>
                  <a:rPr lang="zh-CN" altLang="en-US">
                    <a:noFill/>
                  </a:rPr>
                  <a:t> </a:t>
                </a:r>
              </a:p>
            </p:txBody>
          </p:sp>
        </mc:Fallback>
      </mc:AlternateContent>
      <p:grpSp>
        <p:nvGrpSpPr>
          <p:cNvPr id="7" name="组合 6"/>
          <p:cNvGrpSpPr/>
          <p:nvPr/>
        </p:nvGrpSpPr>
        <p:grpSpPr>
          <a:xfrm>
            <a:off x="754108" y="2461595"/>
            <a:ext cx="1381452" cy="461665"/>
            <a:chOff x="775380" y="3144539"/>
            <a:chExt cx="1629024" cy="461665"/>
          </a:xfrm>
        </p:grpSpPr>
        <p:sp>
          <p:nvSpPr>
            <p:cNvPr id="14" name="Rectangle 5"/>
            <p:cNvSpPr>
              <a:spLocks noChangeArrowheads="1"/>
            </p:cNvSpPr>
            <p:nvPr/>
          </p:nvSpPr>
          <p:spPr bwMode="auto">
            <a:xfrm>
              <a:off x="775380" y="3161704"/>
              <a:ext cx="1504196"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8" name="TextBox 28"/>
            <p:cNvSpPr txBox="1"/>
            <p:nvPr/>
          </p:nvSpPr>
          <p:spPr>
            <a:xfrm>
              <a:off x="775380" y="3144539"/>
              <a:ext cx="1629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8" name="矩形 7"/>
              <p:cNvSpPr/>
              <p:nvPr/>
            </p:nvSpPr>
            <p:spPr>
              <a:xfrm>
                <a:off x="685520" y="3094851"/>
                <a:ext cx="1094408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 circle is increasing in area at the rate of </a:t>
                </a:r>
                <a14:m>
                  <m:oMath xmlns:m="http://schemas.openxmlformats.org/officeDocument/2006/math">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10</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𝜋</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 </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𝑖</m:t>
                    </m:r>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𝑛</m:t>
                        </m:r>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sup>
                    </m:s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𝑠</m:t>
                    </m:r>
                  </m:oMath>
                </a14:m>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At what </a:t>
                </a:r>
                <a:r>
                  <a:rPr kumimoji="0" lang="en-US" altLang="zh-CN" sz="1800" b="0" i="0" u="none" strike="noStrike" kern="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rate the radius expanding </a:t>
                </a: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when the radius is 2 inches? </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685520" y="3094851"/>
                <a:ext cx="10944086" cy="369332"/>
              </a:xfrm>
              <a:prstGeom prst="rect">
                <a:avLst/>
              </a:prstGeom>
              <a:blipFill rotWithShape="1">
                <a:blip r:embed="rId3"/>
                <a:stretch>
                  <a:fillRect l="-3" t="-134" r="2" b="70"/>
                </a:stretch>
              </a:blipFill>
            </p:spPr>
            <p:txBody>
              <a:bodyPr/>
              <a:lstStyle/>
              <a:p>
                <a:r>
                  <a:rPr lang="zh-CN" altLang="en-US">
                    <a:noFill/>
                  </a:rPr>
                  <a:t> </a:t>
                </a:r>
              </a:p>
            </p:txBody>
          </p:sp>
        </mc:Fallback>
      </mc:AlternateContent>
      <p:sp>
        <p:nvSpPr>
          <p:cNvPr id="9" name="矩形 8"/>
          <p:cNvSpPr/>
          <p:nvPr/>
        </p:nvSpPr>
        <p:spPr>
          <a:xfrm>
            <a:off x="675240" y="3820306"/>
            <a:ext cx="21916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Set up the equation</a:t>
            </a: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0" name="矩形 9"/>
              <p:cNvSpPr/>
              <p:nvPr/>
            </p:nvSpPr>
            <p:spPr>
              <a:xfrm>
                <a:off x="2989376" y="3820306"/>
                <a:ext cx="105586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𝐴</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𝜋</m:t>
                      </m:r>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𝑟</m:t>
                          </m:r>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sup>
                      </m:sSup>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2989376" y="3820306"/>
                <a:ext cx="1055866" cy="369332"/>
              </a:xfrm>
              <a:prstGeom prst="rect">
                <a:avLst/>
              </a:prstGeom>
              <a:blipFill rotWithShape="1">
                <a:blip r:embed="rId4"/>
                <a:stretch>
                  <a:fillRect l="-41" t="-40" r="28" b="147"/>
                </a:stretch>
              </a:blipFill>
            </p:spPr>
            <p:txBody>
              <a:bodyPr/>
              <a:lstStyle/>
              <a:p>
                <a:r>
                  <a:rPr lang="zh-CN" altLang="en-US">
                    <a:noFill/>
                  </a:rPr>
                  <a:t> </a:t>
                </a:r>
              </a:p>
            </p:txBody>
          </p:sp>
        </mc:Fallback>
      </mc:AlternateContent>
      <p:sp>
        <p:nvSpPr>
          <p:cNvPr id="20" name="矩形 19"/>
          <p:cNvSpPr/>
          <p:nvPr/>
        </p:nvSpPr>
        <p:spPr>
          <a:xfrm>
            <a:off x="684479" y="4660886"/>
            <a:ext cx="219803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Take the derivative</a:t>
            </a: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21" name="矩形 20"/>
              <p:cNvSpPr/>
              <p:nvPr/>
            </p:nvSpPr>
            <p:spPr>
              <a:xfrm>
                <a:off x="2853368" y="4545895"/>
                <a:ext cx="1484252" cy="6182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
                        <m:f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𝑑𝐴</m:t>
                          </m:r>
                        </m:num>
                        <m:den>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𝑑𝑡</m:t>
                          </m:r>
                        </m:den>
                      </m:f>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𝜋</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𝑟</m:t>
                      </m:r>
                      <m:f>
                        <m:f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𝑑𝑟</m:t>
                          </m:r>
                        </m:num>
                        <m:den>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𝑑𝑡</m:t>
                          </m:r>
                        </m:den>
                      </m:f>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1" name="矩形 20"/>
              <p:cNvSpPr>
                <a:spLocks noRot="1" noChangeAspect="1" noMove="1" noResize="1" noEditPoints="1" noAdjustHandles="1" noChangeArrowheads="1" noChangeShapeType="1" noTextEdit="1"/>
              </p:cNvSpPr>
              <p:nvPr/>
            </p:nvSpPr>
            <p:spPr>
              <a:xfrm>
                <a:off x="2853368" y="4545895"/>
                <a:ext cx="1484252" cy="618246"/>
              </a:xfrm>
              <a:prstGeom prst="rect">
                <a:avLst/>
              </a:prstGeom>
              <a:blipFill rotWithShape="1">
                <a:blip r:embed="rId5"/>
                <a:stretch>
                  <a:fillRect l="-21" t="-91" r="38" b="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853368" y="5265626"/>
                <a:ext cx="1848006" cy="6182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
                        <m:f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𝑑𝐴</m:t>
                          </m:r>
                        </m:num>
                        <m:den>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𝑑𝑡</m:t>
                          </m:r>
                        </m:den>
                      </m:f>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10</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𝜋</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𝑟</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3" name="矩形 12"/>
              <p:cNvSpPr>
                <a:spLocks noRot="1" noChangeAspect="1" noMove="1" noResize="1" noEditPoints="1" noAdjustHandles="1" noChangeArrowheads="1" noChangeShapeType="1" noTextEdit="1"/>
              </p:cNvSpPr>
              <p:nvPr/>
            </p:nvSpPr>
            <p:spPr>
              <a:xfrm>
                <a:off x="2853368" y="5265626"/>
                <a:ext cx="1848006" cy="618246"/>
              </a:xfrm>
              <a:prstGeom prst="rect">
                <a:avLst/>
              </a:prstGeom>
              <a:blipFill rotWithShape="1">
                <a:blip r:embed="rId6"/>
                <a:stretch>
                  <a:fillRect l="-17" t="-33" r="25" b="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2853368" y="5985357"/>
                <a:ext cx="1613327" cy="6183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
                        <m:f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𝑑𝑟</m:t>
                          </m:r>
                        </m:num>
                        <m:den>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𝑑𝑡</m:t>
                          </m:r>
                        </m:den>
                      </m:f>
                      <m:r>
                        <a:rPr kumimoji="0" lang="en-US" altLang="zh-CN" sz="1800" b="0" i="0"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0"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10</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𝜋</m:t>
                          </m:r>
                        </m:num>
                        <m:den>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𝜋</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𝑟</m:t>
                          </m:r>
                        </m:den>
                      </m:f>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5</m:t>
                          </m:r>
                        </m:num>
                        <m:den>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den>
                      </m:f>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2" name="矩形 21"/>
              <p:cNvSpPr>
                <a:spLocks noRot="1" noChangeAspect="1" noMove="1" noResize="1" noEditPoints="1" noAdjustHandles="1" noChangeArrowheads="1" noChangeShapeType="1" noTextEdit="1"/>
              </p:cNvSpPr>
              <p:nvPr/>
            </p:nvSpPr>
            <p:spPr>
              <a:xfrm>
                <a:off x="2853368" y="5985357"/>
                <a:ext cx="1613327" cy="618374"/>
              </a:xfrm>
              <a:prstGeom prst="rect">
                <a:avLst/>
              </a:prstGeom>
              <a:blipFill rotWithShape="1">
                <a:blip r:embed="rId7"/>
                <a:stretch>
                  <a:fillRect l="-19" t="-78" r="7" b="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4337620" y="3758221"/>
                <a:ext cx="1531766" cy="491288"/>
              </a:xfrm>
              <a:prstGeom prst="rect">
                <a:avLst/>
              </a:prstGeom>
              <a:ln>
                <a:solidFill>
                  <a:schemeClr val="accent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已知</a:t>
                </a:r>
                <a14:m>
                  <m:oMath xmlns:m="http://schemas.openxmlformats.org/officeDocument/2006/math">
                    <m:f>
                      <m:fPr>
                        <m:ctrlP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𝑑𝐴</m:t>
                        </m:r>
                      </m:num>
                      <m:den>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𝑑𝑡</m:t>
                        </m:r>
                      </m:den>
                    </m:f>
                  </m:oMath>
                </a14:m>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，求</a:t>
                </a:r>
                <a14:m>
                  <m:oMath xmlns:m="http://schemas.openxmlformats.org/officeDocument/2006/math">
                    <m:f>
                      <m:fPr>
                        <m:ctrlP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𝑑𝑟</m:t>
                        </m:r>
                      </m:num>
                      <m:den>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𝑑𝑡</m:t>
                        </m:r>
                      </m:den>
                    </m:f>
                  </m:oMath>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3" name="矩形 22"/>
              <p:cNvSpPr>
                <a:spLocks noRot="1" noChangeAspect="1" noMove="1" noResize="1" noEditPoints="1" noAdjustHandles="1" noChangeArrowheads="1" noChangeShapeType="1" noTextEdit="1"/>
              </p:cNvSpPr>
              <p:nvPr/>
            </p:nvSpPr>
            <p:spPr>
              <a:xfrm>
                <a:off x="4337620" y="3758221"/>
                <a:ext cx="1531766" cy="491288"/>
              </a:xfrm>
              <a:prstGeom prst="rect">
                <a:avLst/>
              </a:prstGeom>
              <a:blipFill rotWithShape="1">
                <a:blip r:embed="rId8"/>
                <a:stretch>
                  <a:fillRect l="-327" t="-1093" r="-285" b="-887"/>
                </a:stretch>
              </a:blipFill>
              <a:ln>
                <a:solidFill>
                  <a:schemeClr val="accent1"/>
                </a:solidFill>
              </a:ln>
            </p:spPr>
            <p:txBody>
              <a:bodyPr/>
              <a:lstStyle/>
              <a:p>
                <a:r>
                  <a:rPr lang="zh-CN" altLang="en-US">
                    <a:noFill/>
                  </a:rPr>
                  <a:t> </a:t>
                </a:r>
              </a:p>
            </p:txBody>
          </p:sp>
        </mc:Fallback>
      </mc:AlternateContent>
      <p:sp>
        <p:nvSpPr>
          <p:cNvPr id="26" name="矩形 25"/>
          <p:cNvSpPr/>
          <p:nvPr/>
        </p:nvSpPr>
        <p:spPr>
          <a:xfrm>
            <a:off x="695400" y="5415678"/>
            <a:ext cx="182614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Plug the values</a:t>
            </a: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相关变化率</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4" name="矩形 3"/>
              <p:cNvSpPr/>
              <p:nvPr/>
            </p:nvSpPr>
            <p:spPr>
              <a:xfrm>
                <a:off x="695400" y="1412776"/>
                <a:ext cx="10455808" cy="877228"/>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相互关联的两个变量</a:t>
                </a:r>
                <a14:m>
                  <m:oMath xmlns:m="http://schemas.openxmlformats.org/officeDocument/2006/math">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d>
                      <m:dPr>
                        <m:ctrlP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𝑡</m:t>
                        </m:r>
                      </m:e>
                    </m:d>
                  </m:oMath>
                </a14:m>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与</a:t>
                </a:r>
                <a14:m>
                  <m:oMath xmlns:m="http://schemas.openxmlformats.org/officeDocument/2006/math">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𝑦</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𝑦</m:t>
                    </m:r>
                    <m:d>
                      <m:d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𝑡</m:t>
                        </m:r>
                      </m:e>
                    </m:d>
                  </m:oMath>
                </a14:m>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，对应的变化率</a:t>
                </a:r>
                <a14:m>
                  <m:oMath xmlns:m="http://schemas.openxmlformats.org/officeDocument/2006/math">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𝑑𝑥</m:t>
                    </m:r>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𝑑𝑡</m:t>
                    </m:r>
                  </m:oMath>
                </a14:m>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与</a:t>
                </a:r>
                <a14:m>
                  <m:oMath xmlns:m="http://schemas.openxmlformats.org/officeDocument/2006/math">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𝑑𝑦</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𝑑𝑡</m:t>
                    </m:r>
                  </m:oMath>
                </a14:m>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也有一定的关联，这两个相互依赖的变化率称为相关变化率</a:t>
                </a:r>
                <a:r>
                  <a:rPr kumimoji="0" lang="en-US" altLang="zh-CN"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related rates</a:t>
                </a:r>
                <a:endPar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695400" y="1412776"/>
                <a:ext cx="10455808" cy="877228"/>
              </a:xfrm>
              <a:prstGeom prst="rect">
                <a:avLst/>
              </a:prstGeom>
              <a:blipFill rotWithShape="1">
                <a:blip r:embed="rId2"/>
                <a:stretch>
                  <a:fillRect l="-1" t="-61" r="6" b="22"/>
                </a:stretch>
              </a:blipFill>
            </p:spPr>
            <p:txBody>
              <a:bodyPr/>
              <a:lstStyle/>
              <a:p>
                <a:r>
                  <a:rPr lang="zh-CN" altLang="en-US">
                    <a:noFill/>
                  </a:rPr>
                  <a:t> </a:t>
                </a:r>
              </a:p>
            </p:txBody>
          </p:sp>
        </mc:Fallback>
      </mc:AlternateContent>
      <p:grpSp>
        <p:nvGrpSpPr>
          <p:cNvPr id="7" name="组合 6"/>
          <p:cNvGrpSpPr/>
          <p:nvPr/>
        </p:nvGrpSpPr>
        <p:grpSpPr>
          <a:xfrm>
            <a:off x="754108" y="2461595"/>
            <a:ext cx="1309444" cy="461665"/>
            <a:chOff x="775380" y="3144539"/>
            <a:chExt cx="1629024" cy="461665"/>
          </a:xfrm>
        </p:grpSpPr>
        <p:sp>
          <p:nvSpPr>
            <p:cNvPr id="14" name="Rectangle 5"/>
            <p:cNvSpPr>
              <a:spLocks noChangeArrowheads="1"/>
            </p:cNvSpPr>
            <p:nvPr/>
          </p:nvSpPr>
          <p:spPr bwMode="auto">
            <a:xfrm>
              <a:off x="775380" y="3161704"/>
              <a:ext cx="1504196"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8" name="TextBox 28"/>
            <p:cNvSpPr txBox="1"/>
            <p:nvPr/>
          </p:nvSpPr>
          <p:spPr>
            <a:xfrm>
              <a:off x="775380" y="3144539"/>
              <a:ext cx="1629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8" name="矩形 7"/>
              <p:cNvSpPr/>
              <p:nvPr/>
            </p:nvSpPr>
            <p:spPr>
              <a:xfrm>
                <a:off x="685520" y="3094851"/>
                <a:ext cx="1035770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圆柱体的半径</a:t>
                </a:r>
                <a14:m>
                  <m:oMath xmlns:m="http://schemas.openxmlformats.org/officeDocument/2006/math">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𝑟</m:t>
                    </m:r>
                  </m:oMath>
                </a14:m>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每秒增长</a:t>
                </a:r>
                <a14:m>
                  <m:oMath xmlns:m="http://schemas.openxmlformats.org/officeDocument/2006/math">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1/2</m:t>
                    </m:r>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𝑐𝑚</m:t>
                    </m:r>
                  </m:oMath>
                </a14:m>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，高</a:t>
                </a:r>
                <a14:m>
                  <m:oMath xmlns:m="http://schemas.openxmlformats.org/officeDocument/2006/math">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h</m:t>
                    </m:r>
                  </m:oMath>
                </a14:m>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每秒增长</a:t>
                </a:r>
                <a14:m>
                  <m:oMath xmlns:m="http://schemas.openxmlformats.org/officeDocument/2006/math">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1/3</m:t>
                    </m:r>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𝑐𝑚</m:t>
                    </m:r>
                  </m:oMath>
                </a14:m>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，问当</a:t>
                </a:r>
                <a14:m>
                  <m:oMath xmlns:m="http://schemas.openxmlformats.org/officeDocument/2006/math">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𝑟</m:t>
                    </m:r>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=4,</m:t>
                    </m:r>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h</m:t>
                    </m:r>
                    <m:r>
                      <a:rPr kumimoji="0" lang="en-US" altLang="zh-CN" sz="18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=6</m:t>
                    </m:r>
                  </m:oMath>
                </a14:m>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时，体积的增长速度是多少？</a:t>
                </a:r>
              </a:p>
            </p:txBody>
          </p:sp>
        </mc:Choice>
        <mc:Fallback xmlns="">
          <p:sp>
            <p:nvSpPr>
              <p:cNvPr id="8" name="矩形 7"/>
              <p:cNvSpPr>
                <a:spLocks noRot="1" noChangeAspect="1" noMove="1" noResize="1" noEditPoints="1" noAdjustHandles="1" noChangeArrowheads="1" noChangeShapeType="1" noTextEdit="1"/>
              </p:cNvSpPr>
              <p:nvPr/>
            </p:nvSpPr>
            <p:spPr>
              <a:xfrm>
                <a:off x="685520" y="3094851"/>
                <a:ext cx="10357707" cy="369332"/>
              </a:xfrm>
              <a:prstGeom prst="rect">
                <a:avLst/>
              </a:prstGeom>
              <a:blipFill rotWithShape="1">
                <a:blip r:embed="rId3"/>
                <a:stretch>
                  <a:fillRect l="-3" t="-134" r="6" b="70"/>
                </a:stretch>
              </a:blipFill>
            </p:spPr>
            <p:txBody>
              <a:bodyPr/>
              <a:lstStyle/>
              <a:p>
                <a:r>
                  <a:rPr lang="zh-CN" altLang="en-US">
                    <a:noFill/>
                  </a:rPr>
                  <a:t> </a:t>
                </a:r>
              </a:p>
            </p:txBody>
          </p:sp>
        </mc:Fallback>
      </mc:AlternateContent>
      <p:sp>
        <p:nvSpPr>
          <p:cNvPr id="9" name="矩形 8"/>
          <p:cNvSpPr/>
          <p:nvPr/>
        </p:nvSpPr>
        <p:spPr>
          <a:xfrm>
            <a:off x="675240" y="3820306"/>
            <a:ext cx="219162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Set up the equation</a:t>
            </a: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0" name="矩形 9"/>
              <p:cNvSpPr/>
              <p:nvPr/>
            </p:nvSpPr>
            <p:spPr>
              <a:xfrm>
                <a:off x="2989376" y="3820306"/>
                <a:ext cx="118756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𝑉</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h</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𝜋</m:t>
                      </m:r>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𝑟</m:t>
                          </m:r>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sup>
                      </m:sSup>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2989376" y="3820306"/>
                <a:ext cx="1187569" cy="369332"/>
              </a:xfrm>
              <a:prstGeom prst="rect">
                <a:avLst/>
              </a:prstGeom>
              <a:blipFill rotWithShape="1">
                <a:blip r:embed="rId4"/>
                <a:stretch>
                  <a:fillRect l="-36" t="-40" r="46" b="147"/>
                </a:stretch>
              </a:blipFill>
            </p:spPr>
            <p:txBody>
              <a:bodyPr/>
              <a:lstStyle/>
              <a:p>
                <a:r>
                  <a:rPr lang="zh-CN" altLang="en-US">
                    <a:noFill/>
                  </a:rPr>
                  <a:t> </a:t>
                </a:r>
              </a:p>
            </p:txBody>
          </p:sp>
        </mc:Fallback>
      </mc:AlternateContent>
      <p:sp>
        <p:nvSpPr>
          <p:cNvPr id="20" name="矩形 19"/>
          <p:cNvSpPr/>
          <p:nvPr/>
        </p:nvSpPr>
        <p:spPr>
          <a:xfrm>
            <a:off x="684479" y="4660886"/>
            <a:ext cx="219803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Take the derivative</a:t>
            </a: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21" name="矩形 20"/>
              <p:cNvSpPr/>
              <p:nvPr/>
            </p:nvSpPr>
            <p:spPr>
              <a:xfrm>
                <a:off x="2853368" y="4545895"/>
                <a:ext cx="2731261" cy="71468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
                        <m:f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𝑑𝑉</m:t>
                          </m:r>
                        </m:num>
                        <m:den>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𝑑𝑡</m:t>
                          </m:r>
                        </m:den>
                      </m:f>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𝜋</m:t>
                      </m:r>
                      <m:d>
                        <m:d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f>
                            <m:f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𝑑h</m:t>
                              </m:r>
                            </m:num>
                            <m:den>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𝑑𝑡</m:t>
                              </m:r>
                            </m:den>
                          </m:f>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𝑟</m:t>
                              </m:r>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sup>
                          </m:s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𝑑𝑟</m:t>
                              </m:r>
                            </m:num>
                            <m:den>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𝑑𝑡</m:t>
                              </m:r>
                            </m:den>
                          </m:f>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h𝑟</m:t>
                          </m:r>
                        </m:e>
                      </m:d>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1" name="矩形 20"/>
              <p:cNvSpPr>
                <a:spLocks noRot="1" noChangeAspect="1" noMove="1" noResize="1" noEditPoints="1" noAdjustHandles="1" noChangeArrowheads="1" noChangeShapeType="1" noTextEdit="1"/>
              </p:cNvSpPr>
              <p:nvPr/>
            </p:nvSpPr>
            <p:spPr>
              <a:xfrm>
                <a:off x="2853368" y="4545895"/>
                <a:ext cx="2731261" cy="714683"/>
              </a:xfrm>
              <a:prstGeom prst="rect">
                <a:avLst/>
              </a:prstGeom>
              <a:blipFill rotWithShape="1">
                <a:blip r:embed="rId5"/>
                <a:stretch>
                  <a:fillRect l="-11" t="-79" r="16" b="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853368" y="5265626"/>
                <a:ext cx="3051285" cy="61824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
                        <m:f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𝑑h</m:t>
                          </m:r>
                        </m:num>
                        <m:den>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𝑑𝑡</m:t>
                          </m:r>
                        </m:den>
                      </m:f>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num>
                        <m:den>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3</m:t>
                          </m:r>
                        </m:den>
                      </m:f>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𝑑𝑟</m:t>
                          </m:r>
                        </m:num>
                        <m:den>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𝑑𝑡</m:t>
                          </m:r>
                        </m:den>
                      </m:f>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num>
                        <m:den>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den>
                      </m:f>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𝑟</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=4,</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h</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=6</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3" name="矩形 12"/>
              <p:cNvSpPr>
                <a:spLocks noRot="1" noChangeAspect="1" noMove="1" noResize="1" noEditPoints="1" noAdjustHandles="1" noChangeArrowheads="1" noChangeShapeType="1" noTextEdit="1"/>
              </p:cNvSpPr>
              <p:nvPr/>
            </p:nvSpPr>
            <p:spPr>
              <a:xfrm>
                <a:off x="2853368" y="5265626"/>
                <a:ext cx="3051285" cy="618246"/>
              </a:xfrm>
              <a:prstGeom prst="rect">
                <a:avLst/>
              </a:prstGeom>
              <a:blipFill rotWithShape="1">
                <a:blip r:embed="rId6"/>
                <a:stretch>
                  <a:fillRect l="-10" t="-33" r="14" b="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2853368" y="5985357"/>
                <a:ext cx="4211281" cy="71468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
                        <m:f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𝑑𝑉</m:t>
                          </m:r>
                        </m:num>
                        <m:den>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𝑑𝑡</m:t>
                          </m:r>
                        </m:den>
                      </m:f>
                      <m:r>
                        <a:rPr kumimoji="0" lang="en-US" altLang="zh-CN" sz="1800" b="0" i="0"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𝜋</m:t>
                      </m:r>
                      <m:d>
                        <m:d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f>
                            <m:f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num>
                            <m:den>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3</m:t>
                              </m:r>
                            </m:den>
                          </m:f>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×16+</m:t>
                          </m:r>
                          <m:f>
                            <m:f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1</m:t>
                              </m:r>
                            </m:num>
                            <m:den>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m:t>
                              </m:r>
                            </m:den>
                          </m:f>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×2×6×4</m:t>
                          </m:r>
                        </m:e>
                      </m:d>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88</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𝜋</m:t>
                          </m:r>
                        </m:num>
                        <m:den>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3</m:t>
                          </m:r>
                        </m:den>
                      </m:f>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2" name="矩形 21"/>
              <p:cNvSpPr>
                <a:spLocks noRot="1" noChangeAspect="1" noMove="1" noResize="1" noEditPoints="1" noAdjustHandles="1" noChangeArrowheads="1" noChangeShapeType="1" noTextEdit="1"/>
              </p:cNvSpPr>
              <p:nvPr/>
            </p:nvSpPr>
            <p:spPr>
              <a:xfrm>
                <a:off x="2853368" y="5985357"/>
                <a:ext cx="4211281" cy="714683"/>
              </a:xfrm>
              <a:prstGeom prst="rect">
                <a:avLst/>
              </a:prstGeom>
              <a:blipFill rotWithShape="1">
                <a:blip r:embed="rId7"/>
                <a:stretch>
                  <a:fillRect l="-7" t="-67" r="7" b="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5303912" y="3759395"/>
                <a:ext cx="1874488" cy="491288"/>
              </a:xfrm>
              <a:prstGeom prst="rect">
                <a:avLst/>
              </a:prstGeom>
              <a:ln>
                <a:solidFill>
                  <a:schemeClr val="accent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已知</a:t>
                </a:r>
                <a14:m>
                  <m:oMath xmlns:m="http://schemas.openxmlformats.org/officeDocument/2006/math">
                    <m:f>
                      <m:fPr>
                        <m:ctrlP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𝑟</m:t>
                        </m:r>
                      </m:num>
                      <m:den>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𝑑𝑡</m:t>
                        </m:r>
                      </m:den>
                    </m:f>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h</m:t>
                        </m:r>
                      </m:num>
                      <m:den>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𝑑𝑡</m:t>
                        </m:r>
                      </m:den>
                    </m:f>
                  </m:oMath>
                </a14:m>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，求</a:t>
                </a:r>
                <a14:m>
                  <m:oMath xmlns:m="http://schemas.openxmlformats.org/officeDocument/2006/math">
                    <m:f>
                      <m:fPr>
                        <m:ctrlP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𝑉</m:t>
                        </m:r>
                      </m:num>
                      <m:den>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𝑑𝑡</m:t>
                        </m:r>
                      </m:den>
                    </m:f>
                  </m:oMath>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3" name="矩形 22"/>
              <p:cNvSpPr>
                <a:spLocks noRot="1" noChangeAspect="1" noMove="1" noResize="1" noEditPoints="1" noAdjustHandles="1" noChangeArrowheads="1" noChangeShapeType="1" noTextEdit="1"/>
              </p:cNvSpPr>
              <p:nvPr/>
            </p:nvSpPr>
            <p:spPr>
              <a:xfrm>
                <a:off x="5303912" y="3759395"/>
                <a:ext cx="1874488" cy="491288"/>
              </a:xfrm>
              <a:prstGeom prst="rect">
                <a:avLst/>
              </a:prstGeom>
              <a:blipFill rotWithShape="1">
                <a:blip r:embed="rId8"/>
                <a:stretch>
                  <a:fillRect l="-258" t="-1074" r="-252" b="-906"/>
                </a:stretch>
              </a:blipFill>
              <a:ln>
                <a:solidFill>
                  <a:schemeClr val="accent1"/>
                </a:solidFill>
              </a:ln>
            </p:spPr>
            <p:txBody>
              <a:bodyPr/>
              <a:lstStyle/>
              <a:p>
                <a:r>
                  <a:rPr lang="zh-CN" altLang="en-US">
                    <a:noFill/>
                  </a:rPr>
                  <a:t> </a:t>
                </a:r>
              </a:p>
            </p:txBody>
          </p:sp>
        </mc:Fallback>
      </mc:AlternateContent>
      <p:sp>
        <p:nvSpPr>
          <p:cNvPr id="26" name="矩形 25"/>
          <p:cNvSpPr/>
          <p:nvPr/>
        </p:nvSpPr>
        <p:spPr>
          <a:xfrm>
            <a:off x="695400" y="5415678"/>
            <a:ext cx="182614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Plug the values</a:t>
            </a: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相关变化率</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 name="矩形 3"/>
          <p:cNvSpPr/>
          <p:nvPr/>
        </p:nvSpPr>
        <p:spPr>
          <a:xfrm>
            <a:off x="695400" y="1412776"/>
            <a:ext cx="10455808" cy="258532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解相关变化率问题的基本模式：</a:t>
            </a:r>
            <a:endParaRPr kumimoji="0" lang="en-US" altLang="zh-CN"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1.</a:t>
            </a:r>
            <a:r>
              <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阅读问题，如有可能则画出图示</a:t>
            </a:r>
            <a:endParaRPr kumimoji="0" lang="en-US" altLang="zh-CN"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2.</a:t>
            </a:r>
            <a:r>
              <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列出相关变量并用字母进行标记，明确需要求解的量</a:t>
            </a:r>
            <a:endParaRPr kumimoji="0" lang="en-US" altLang="zh-CN"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3.</a:t>
            </a:r>
            <a:r>
              <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建立各变量之间的方程，常常是隐性方程</a:t>
            </a:r>
            <a:endParaRPr kumimoji="0" lang="en-US" altLang="zh-CN"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4.</a:t>
            </a:r>
            <a:r>
              <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对上一步列出的方程两边关于公共自变量（即时间</a:t>
            </a:r>
            <a:r>
              <a:rPr kumimoji="0" lang="en-US" altLang="zh-CN"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t</a:t>
            </a:r>
            <a:r>
              <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a:t>
            </a:r>
            <a:r>
              <a:rPr kumimoji="0" lang="zh-CN" altLang="en-US" sz="1800" b="1" i="0" u="none" strike="noStrike" kern="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mn-cs"/>
              </a:rPr>
              <a:t>进行隐函数求导</a:t>
            </a:r>
            <a:endParaRPr kumimoji="0" lang="en-US" altLang="zh-CN" sz="1800" b="1" i="0" u="none" strike="noStrike" kern="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5.</a:t>
            </a:r>
            <a:r>
              <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代值求解</a:t>
            </a:r>
          </a:p>
        </p:txBody>
      </p:sp>
      <p:grpSp>
        <p:nvGrpSpPr>
          <p:cNvPr id="7" name="组合 6"/>
          <p:cNvGrpSpPr/>
          <p:nvPr/>
        </p:nvGrpSpPr>
        <p:grpSpPr>
          <a:xfrm>
            <a:off x="778820" y="4084230"/>
            <a:ext cx="1356740" cy="461665"/>
            <a:chOff x="775380" y="3144539"/>
            <a:chExt cx="1629024" cy="461665"/>
          </a:xfrm>
        </p:grpSpPr>
        <p:sp>
          <p:nvSpPr>
            <p:cNvPr id="14" name="Rectangle 5"/>
            <p:cNvSpPr>
              <a:spLocks noChangeArrowheads="1"/>
            </p:cNvSpPr>
            <p:nvPr/>
          </p:nvSpPr>
          <p:spPr bwMode="auto">
            <a:xfrm>
              <a:off x="775380" y="3161704"/>
              <a:ext cx="1504196"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8" name="TextBox 28"/>
            <p:cNvSpPr txBox="1"/>
            <p:nvPr/>
          </p:nvSpPr>
          <p:spPr>
            <a:xfrm>
              <a:off x="775380" y="3144539"/>
              <a:ext cx="1629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sp>
        <p:nvSpPr>
          <p:cNvPr id="6" name="矩形 5"/>
          <p:cNvSpPr/>
          <p:nvPr/>
        </p:nvSpPr>
        <p:spPr>
          <a:xfrm>
            <a:off x="686615" y="4611231"/>
            <a:ext cx="4689305"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 spotlight on the ground shines on a wall </a:t>
            </a:r>
            <a:r>
              <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12m away</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If a man </a:t>
            </a:r>
            <a:r>
              <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2m tall</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walks from the spotlight toward the building at </a:t>
            </a:r>
            <a:r>
              <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 speed of 1.6m/s</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how fast is the length of the </a:t>
            </a:r>
            <a:r>
              <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shadow on the building decreasing</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when he is </a:t>
            </a:r>
            <a:r>
              <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4m from the building</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3912" y="4221088"/>
            <a:ext cx="6528048" cy="2473126"/>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相关变化率</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787605" y="1389831"/>
            <a:ext cx="1347955" cy="461665"/>
            <a:chOff x="775380" y="3144539"/>
            <a:chExt cx="1629024" cy="461665"/>
          </a:xfrm>
        </p:grpSpPr>
        <p:sp>
          <p:nvSpPr>
            <p:cNvPr id="14" name="Rectangle 5"/>
            <p:cNvSpPr>
              <a:spLocks noChangeArrowheads="1"/>
            </p:cNvSpPr>
            <p:nvPr/>
          </p:nvSpPr>
          <p:spPr bwMode="auto">
            <a:xfrm>
              <a:off x="775380" y="3161704"/>
              <a:ext cx="1504196"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8" name="TextBox 28"/>
            <p:cNvSpPr txBox="1"/>
            <p:nvPr/>
          </p:nvSpPr>
          <p:spPr>
            <a:xfrm>
              <a:off x="775380" y="3144539"/>
              <a:ext cx="1629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sp>
        <p:nvSpPr>
          <p:cNvPr id="6" name="矩形 5"/>
          <p:cNvSpPr/>
          <p:nvPr/>
        </p:nvSpPr>
        <p:spPr>
          <a:xfrm>
            <a:off x="695400" y="1916832"/>
            <a:ext cx="11233248" cy="101566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 spotlight on the ground shines on a wall </a:t>
            </a:r>
            <a:r>
              <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12m away</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If a man </a:t>
            </a:r>
            <a:r>
              <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2m tall</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walks from the spotlight toward the building at </a:t>
            </a:r>
            <a:r>
              <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 speed of 1.6m/s</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how fast is the length of the </a:t>
            </a:r>
            <a:r>
              <a:rPr kumimoji="0" lang="en-US" altLang="zh-CN" sz="2000" b="0" i="0" u="none" strike="noStrike" kern="0" cap="none" spc="0" normalizeH="0" baseline="0" noProof="0" dirty="0">
                <a:ln>
                  <a:noFill/>
                </a:ln>
                <a:solidFill>
                  <a:srgbClr val="0070C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shadow on the building decreasing</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when he is </a:t>
            </a:r>
            <a:r>
              <a:rPr kumimoji="0" lang="en-US" altLang="zh-CN" sz="2000" b="0" i="0" u="none" strike="noStrike" kern="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4m from the building</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9928" t="6101" r="4034" b="6550"/>
          <a:stretch>
            <a:fillRect/>
          </a:stretch>
        </p:blipFill>
        <p:spPr>
          <a:xfrm>
            <a:off x="6456040" y="33546"/>
            <a:ext cx="4896544" cy="1883286"/>
          </a:xfrm>
          <a:prstGeom prst="rect">
            <a:avLst/>
          </a:prstGeom>
        </p:spPr>
      </p:pic>
      <p:sp>
        <p:nvSpPr>
          <p:cNvPr id="9" name="矩形 8"/>
          <p:cNvSpPr/>
          <p:nvPr/>
        </p:nvSpPr>
        <p:spPr>
          <a:xfrm>
            <a:off x="695400" y="3068960"/>
            <a:ext cx="975779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Let x(t) denote the distance(in meters) the man is from the building at time t measured in seconds</a:t>
            </a:r>
            <a:endParaRPr kumimoji="0" lang="zh-CN" altLang="en-US"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2" name="矩形 11"/>
          <p:cNvSpPr/>
          <p:nvPr/>
        </p:nvSpPr>
        <p:spPr>
          <a:xfrm>
            <a:off x="695400" y="3547898"/>
            <a:ext cx="1024511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Let s(t) denote the length(in meters) of the man’s shadow on the building at time t measured in seconds</a:t>
            </a:r>
            <a:endParaRPr kumimoji="0" lang="zh-CN" altLang="en-US"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0" name="矩形 9"/>
              <p:cNvSpPr/>
              <p:nvPr/>
            </p:nvSpPr>
            <p:spPr>
              <a:xfrm>
                <a:off x="681876" y="4019327"/>
                <a:ext cx="7338869" cy="49661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Then </a:t>
                </a:r>
                <a14:m>
                  <m:oMath xmlns:m="http://schemas.openxmlformats.org/officeDocument/2006/math">
                    <m:f>
                      <m:fPr>
                        <m:ctrlPr>
                          <a:rPr kumimoji="0" lang="en-US" altLang="zh-CN" sz="1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𝒅𝒙</m:t>
                        </m:r>
                      </m:num>
                      <m:den>
                        <m:r>
                          <a:rPr kumimoji="0" lang="en-US" altLang="zh-CN" sz="1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𝒅𝒕</m:t>
                        </m:r>
                      </m:den>
                    </m:f>
                    <m:r>
                      <a:rPr kumimoji="0" lang="en-US" altLang="zh-CN" sz="1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1" i="1" u="none" strike="noStrike" kern="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𝟏</m:t>
                    </m:r>
                    <m:r>
                      <a:rPr kumimoji="0" lang="en-US" altLang="zh-CN" sz="1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𝟔</m:t>
                    </m:r>
                  </m:oMath>
                </a14:m>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(x is decreasing since he is walking toward the building)</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681876" y="4019327"/>
                <a:ext cx="7338869" cy="496611"/>
              </a:xfrm>
              <a:prstGeom prst="rect">
                <a:avLst/>
              </a:prstGeom>
              <a:blipFill rotWithShape="1">
                <a:blip r:embed="rId3"/>
                <a:stretch>
                  <a:fillRect l="-7" t="-83" r="1" b="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81876" y="4635280"/>
                <a:ext cx="2125903" cy="49661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Find </a:t>
                </a:r>
                <a14:m>
                  <m:oMath xmlns:m="http://schemas.openxmlformats.org/officeDocument/2006/math">
                    <m:f>
                      <m:fPr>
                        <m:ctrlPr>
                          <a:rPr kumimoji="0" lang="en-US" altLang="zh-CN" sz="1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𝒅</m:t>
                        </m:r>
                        <m:r>
                          <a:rPr kumimoji="0" lang="en-US" altLang="zh-CN" sz="1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𝒔</m:t>
                        </m:r>
                      </m:num>
                      <m:den>
                        <m:r>
                          <a:rPr kumimoji="0" lang="en-US" altLang="zh-CN" sz="1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𝒅𝒕</m:t>
                        </m:r>
                      </m:den>
                    </m:f>
                    <m:r>
                      <a:rPr kumimoji="0" lang="en-US" altLang="zh-CN" sz="1800" b="1" i="1" u="none" strike="noStrike" kern="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 </m:t>
                    </m:r>
                  </m:oMath>
                </a14:m>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when x(t)=4</a:t>
                </a:r>
                <a:endParaRPr kumimoji="0" lang="zh-CN" altLang="en-US" sz="1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681876" y="4635280"/>
                <a:ext cx="2125903" cy="496611"/>
              </a:xfrm>
              <a:prstGeom prst="rect">
                <a:avLst/>
              </a:prstGeom>
              <a:blipFill rotWithShape="1">
                <a:blip r:embed="rId4"/>
                <a:stretch>
                  <a:fillRect l="-25" t="-84" r="21" b="92"/>
                </a:stretch>
              </a:blipFill>
            </p:spPr>
            <p:txBody>
              <a:bodyPr/>
              <a:lstStyle/>
              <a:p>
                <a:r>
                  <a:rPr lang="zh-CN" altLang="en-US">
                    <a:noFill/>
                  </a:rPr>
                  <a:t> </a:t>
                </a:r>
              </a:p>
            </p:txBody>
          </p:sp>
        </mc:Fallback>
      </mc:AlternateContent>
      <p:sp>
        <p:nvSpPr>
          <p:cNvPr id="13" name="矩形 12"/>
          <p:cNvSpPr/>
          <p:nvPr/>
        </p:nvSpPr>
        <p:spPr>
          <a:xfrm>
            <a:off x="695400" y="5224374"/>
            <a:ext cx="92576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Notice that is similar to ,so from high school geometry, corresponding sides are proportional</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6" name="矩形 15"/>
              <p:cNvSpPr/>
              <p:nvPr/>
            </p:nvSpPr>
            <p:spPr>
              <a:xfrm>
                <a:off x="409811" y="5686189"/>
                <a:ext cx="11822836" cy="10621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
                        <m:fPr>
                          <m:ctrlP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𝑩𝑪</m:t>
                          </m:r>
                        </m:num>
                        <m:den>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𝑫𝑬</m:t>
                          </m:r>
                        </m:den>
                      </m:f>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𝑨𝑪</m:t>
                          </m:r>
                        </m:num>
                        <m:den>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𝑨𝑬</m:t>
                          </m:r>
                        </m:den>
                      </m:f>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𝒔</m:t>
                          </m:r>
                          <m:d>
                            <m:dPr>
                              <m:ctrlP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𝒕</m:t>
                              </m:r>
                            </m:e>
                          </m:d>
                        </m:num>
                        <m:den>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den>
                      </m:f>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𝟏𝟐</m:t>
                          </m:r>
                        </m:num>
                        <m:den>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𝟏𝟐</m:t>
                          </m:r>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𝒙</m:t>
                          </m:r>
                          <m:d>
                            <m:dPr>
                              <m:ctrlP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𝒕</m:t>
                              </m:r>
                            </m:e>
                          </m:d>
                        </m:den>
                      </m:f>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𝒔</m:t>
                      </m:r>
                      <m:d>
                        <m:dPr>
                          <m:ctrlP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𝒕</m:t>
                          </m:r>
                        </m:e>
                      </m:d>
                      <m:r>
                        <a:rPr kumimoji="0" lang="en-US" altLang="zh-CN" sz="1800" b="1" i="1"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zh-CN" sz="1800" b="1" i="1"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𝟐𝟒</m:t>
                          </m:r>
                        </m:num>
                        <m:den>
                          <m:r>
                            <a:rPr kumimoji="0" lang="en-US" altLang="zh-CN" sz="1800" b="1" i="1"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𝟏𝟐</m:t>
                          </m:r>
                          <m:r>
                            <a:rPr kumimoji="0" lang="en-US" altLang="zh-CN" sz="1800" b="1" i="1"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1800" b="1" i="1"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𝒙</m:t>
                          </m:r>
                          <m:d>
                            <m:dPr>
                              <m:ctrlPr>
                                <a:rPr kumimoji="0" lang="en-US" altLang="zh-CN" sz="1800" b="1" i="1"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𝒕</m:t>
                              </m:r>
                            </m:e>
                          </m:d>
                        </m:den>
                      </m:f>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zh-CN" sz="1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𝒅𝒔</m:t>
                          </m:r>
                        </m:num>
                        <m:den>
                          <m:r>
                            <a:rPr kumimoji="0" lang="en-US" altLang="zh-CN" sz="1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𝒅𝒕</m:t>
                          </m:r>
                        </m:den>
                      </m:f>
                      <m:r>
                        <a:rPr kumimoji="0" lang="en-US" altLang="zh-CN" sz="1800" b="1" i="1"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f>
                        <m:fPr>
                          <m:ctrlPr>
                            <a:rPr kumimoji="0" lang="en-US" altLang="zh-CN" sz="1800" b="1" i="1"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1" i="1"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𝟐𝟒</m:t>
                          </m:r>
                        </m:num>
                        <m:den>
                          <m:sSup>
                            <m:sSupPr>
                              <m:ctrlP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d>
                                <m:dPr>
                                  <m:ctrlP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𝟏𝟐</m:t>
                                  </m:r>
                                  <m:r>
                                    <a:rPr kumimoji="0" lang="en-US" altLang="zh-CN" sz="1800" b="1" i="1"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1800" b="1" i="1"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𝒙</m:t>
                                  </m:r>
                                  <m:d>
                                    <m:dPr>
                                      <m:ctrlPr>
                                        <a:rPr kumimoji="0" lang="en-US" altLang="zh-CN" sz="1800" b="1" i="1"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1800" b="1" i="1" u="none" strike="noStrike" kern="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𝒕</m:t>
                                      </m:r>
                                    </m:e>
                                  </m:d>
                                </m:e>
                              </m:d>
                            </m:e>
                            <m:sup>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𝟐</m:t>
                              </m:r>
                            </m:sup>
                          </m:sSup>
                        </m:den>
                      </m:f>
                      <m:f>
                        <m:fPr>
                          <m:ctrlP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𝒅𝒙</m:t>
                          </m:r>
                        </m:num>
                        <m:den>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𝒅𝒕</m:t>
                          </m:r>
                        </m:den>
                      </m:f>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𝒘𝒉𝒆𝒏</m:t>
                      </m:r>
                      <m:f>
                        <m:fPr>
                          <m:ctrlPr>
                            <a:rPr kumimoji="0" lang="en-US" altLang="zh-CN" sz="1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𝒅𝒙</m:t>
                          </m:r>
                        </m:num>
                        <m:den>
                          <m:r>
                            <a:rPr kumimoji="0" lang="en-US" altLang="zh-CN" sz="1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𝒅𝒕</m:t>
                          </m:r>
                        </m:den>
                      </m:f>
                      <m:r>
                        <a:rPr kumimoji="0" lang="en-US" altLang="zh-CN" sz="1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𝟏</m:t>
                      </m:r>
                      <m:r>
                        <a:rPr kumimoji="0" lang="en-US" altLang="zh-CN" sz="1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𝟔</m:t>
                      </m:r>
                      <m:r>
                        <a:rPr kumimoji="0" lang="en-US" altLang="zh-CN" sz="1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m:rPr>
                          <m:nor/>
                        </m:rP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m:t>x</m:t>
                      </m:r>
                      <m:r>
                        <m:rPr>
                          <m:nor/>
                        </m:rP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m:t>(</m:t>
                      </m:r>
                      <m:r>
                        <m:rPr>
                          <m:nor/>
                        </m:rP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m:t>t</m:t>
                      </m:r>
                      <m:r>
                        <m:rPr>
                          <m:nor/>
                        </m:rPr>
                        <a:rPr kumimoji="0" lang="en-US" altLang="zh-CN" sz="1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m:t>)=4</m:t>
                      </m:r>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𝒅𝒔</m:t>
                          </m:r>
                        </m:num>
                        <m:den>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𝒅𝒕</m:t>
                          </m:r>
                        </m:den>
                      </m:f>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𝟑</m:t>
                          </m:r>
                        </m:num>
                        <m:den>
                          <m:r>
                            <a:rPr kumimoji="0" lang="en-US" altLang="zh-CN" sz="1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𝟓</m:t>
                          </m:r>
                        </m:den>
                      </m:f>
                    </m:oMath>
                  </m:oMathPara>
                </a14:m>
                <a:endParaRPr kumimoji="0" lang="zh-CN" altLang="en-US" sz="1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6" name="矩形 15"/>
              <p:cNvSpPr>
                <a:spLocks noRot="1" noChangeAspect="1" noMove="1" noResize="1" noEditPoints="1" noAdjustHandles="1" noChangeArrowheads="1" noChangeShapeType="1" noTextEdit="1"/>
              </p:cNvSpPr>
              <p:nvPr/>
            </p:nvSpPr>
            <p:spPr>
              <a:xfrm>
                <a:off x="409811" y="5686189"/>
                <a:ext cx="11822836" cy="1062150"/>
              </a:xfrm>
              <a:prstGeom prst="rect">
                <a:avLst/>
              </a:prstGeom>
              <a:blipFill rotWithShape="1">
                <a:blip r:embed="rId5"/>
                <a:stretch>
                  <a:fillRect l="-2" t="-38" b="18"/>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78108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基本初等函数</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4" name="矩形 3"/>
          <p:cNvSpPr/>
          <p:nvPr/>
        </p:nvSpPr>
        <p:spPr>
          <a:xfrm>
            <a:off x="3702801" y="913456"/>
            <a:ext cx="1107996" cy="369332"/>
          </a:xfrm>
          <a:prstGeom prst="rect">
            <a:avLst/>
          </a:prstGeom>
        </p:spPr>
        <p:txBody>
          <a:bodyPr wrap="none">
            <a:spAutoFit/>
          </a:bodyPr>
          <a:lstStyle/>
          <a:p>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幂函数</a:t>
            </a:r>
            <a:endParaRPr lang="zh-CN" altLang="en-US" dirty="0"/>
          </a:p>
        </p:txBody>
      </p:sp>
      <p:sp>
        <p:nvSpPr>
          <p:cNvPr id="5" name="Rectangle 6"/>
          <p:cNvSpPr>
            <a:spLocks noChangeArrowheads="1"/>
          </p:cNvSpPr>
          <p:nvPr/>
        </p:nvSpPr>
        <p:spPr bwMode="auto">
          <a:xfrm>
            <a:off x="788486" y="2112095"/>
            <a:ext cx="213995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6" name="Freeform 10"/>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nvGrpSpPr>
          <p:cNvPr id="10" name="组合 9"/>
          <p:cNvGrpSpPr/>
          <p:nvPr/>
        </p:nvGrpSpPr>
        <p:grpSpPr>
          <a:xfrm>
            <a:off x="788486" y="1490973"/>
            <a:ext cx="4443419" cy="639763"/>
            <a:chOff x="607699" y="1916832"/>
            <a:chExt cx="4443419" cy="639763"/>
          </a:xfrm>
        </p:grpSpPr>
        <p:sp>
          <p:nvSpPr>
            <p:cNvPr id="11" name="Rectangle 5"/>
            <p:cNvSpPr>
              <a:spLocks noChangeArrowheads="1"/>
            </p:cNvSpPr>
            <p:nvPr/>
          </p:nvSpPr>
          <p:spPr bwMode="auto">
            <a:xfrm>
              <a:off x="619471" y="2112095"/>
              <a:ext cx="2308973"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2" name="Rectangle 7"/>
            <p:cNvSpPr>
              <a:spLocks noChangeArrowheads="1"/>
            </p:cNvSpPr>
            <p:nvPr/>
          </p:nvSpPr>
          <p:spPr bwMode="auto">
            <a:xfrm>
              <a:off x="2466516" y="1916832"/>
              <a:ext cx="2584602" cy="473075"/>
            </a:xfrm>
            <a:prstGeom prst="rect">
              <a:avLst/>
            </a:prstGeom>
            <a:solidFill>
              <a:srgbClr val="FC6F3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3" name="Freeform 9"/>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5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4" name="TextBox 28"/>
            <p:cNvSpPr txBox="1"/>
            <p:nvPr/>
          </p:nvSpPr>
          <p:spPr>
            <a:xfrm>
              <a:off x="607699" y="2137556"/>
              <a:ext cx="2771414" cy="400110"/>
            </a:xfrm>
            <a:prstGeom prst="rect">
              <a:avLst/>
            </a:prstGeom>
            <a:noFill/>
          </p:spPr>
          <p:txBody>
            <a:bodyPr wrap="square" rtlCol="0">
              <a:spAutoFit/>
            </a:bodyPr>
            <a:lstStyle/>
            <a:p>
              <a:pPr lvl="0">
                <a:defRPr/>
              </a:pPr>
              <a:r>
                <a:rPr lang="en-US" altLang="zh-CN" sz="2000" kern="0" dirty="0">
                  <a:latin typeface="Times New Roman" panose="02020603050405020304" pitchFamily="18" charset="0"/>
                  <a:ea typeface="方正北魏楷书简体" panose="03000509000000000000" pitchFamily="65" charset="-122"/>
                  <a:cs typeface="Times New Roman" panose="02020603050405020304" pitchFamily="18" charset="0"/>
                </a:rPr>
                <a:t>Power Functions</a:t>
              </a:r>
              <a:endParaRPr kumimoji="0" lang="zh-CN" altLang="en-US" sz="20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2490220" y="1973071"/>
                  <a:ext cx="2560898" cy="369332"/>
                </a:xfrm>
                <a:prstGeom prst="rect">
                  <a:avLst/>
                </a:prstGeom>
              </p:spPr>
              <p:txBody>
                <a:bodyPr wrap="square">
                  <a:spAutoFit/>
                </a:bodyPr>
                <a:lstStyle/>
                <a:p>
                  <a:pPr lvl="0">
                    <a:defRPr/>
                  </a:pPr>
                  <a14:m>
                    <m:oMath xmlns:m="http://schemas.openxmlformats.org/officeDocument/2006/math">
                      <m:r>
                        <a:rPr kumimoji="0" lang="en-US" altLang="zh-CN" b="0" i="1" u="none" strike="noStrike" kern="0" cap="none" spc="0" normalizeH="0" baseline="0" noProof="0" smtClean="0">
                          <a:ln>
                            <a:noFill/>
                          </a:ln>
                          <a:solidFill>
                            <a:schemeClr val="tx1"/>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𝑦</m:t>
                      </m:r>
                      <m:r>
                        <a:rPr kumimoji="0" lang="en-US" altLang="zh-CN" b="0" i="1" u="none" strike="noStrike" kern="0" cap="none" spc="0" normalizeH="0" baseline="0" noProof="0" smtClean="0">
                          <a:ln>
                            <a:noFill/>
                          </a:ln>
                          <a:solidFill>
                            <a:schemeClr val="tx1"/>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kumimoji="0" lang="en-US" altLang="zh-CN" b="0" i="1" u="none" strike="noStrike" kern="0" cap="none" spc="0" normalizeH="0" baseline="0" noProof="0" smtClean="0">
                              <a:ln>
                                <a:noFill/>
                              </a:ln>
                              <a:solidFill>
                                <a:schemeClr val="tx1"/>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b="0" i="1" u="none" strike="noStrike" kern="0" cap="none" spc="0" normalizeH="0" baseline="0" noProof="0" smtClean="0">
                              <a:ln>
                                <a:noFill/>
                              </a:ln>
                              <a:solidFill>
                                <a:schemeClr val="tx1"/>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sup>
                          <m:r>
                            <a:rPr kumimoji="0" lang="zh-CN" altLang="en-US" b="0" i="1" u="none" strike="noStrike" kern="0" cap="none" spc="0" normalizeH="0" baseline="0" noProof="0" smtClean="0">
                              <a:ln>
                                <a:noFill/>
                              </a:ln>
                              <a:solidFill>
                                <a:schemeClr val="tx1"/>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𝜇</m:t>
                          </m:r>
                        </m:sup>
                      </m:sSup>
                      <m:r>
                        <a:rPr kumimoji="0" lang="en-US" altLang="zh-CN" b="0" i="1" u="none" strike="noStrike" kern="0" cap="none" spc="0" normalizeH="0" baseline="0" noProof="0" smtClean="0">
                          <a:ln>
                            <a:noFill/>
                          </a:ln>
                          <a:solidFill>
                            <a:schemeClr val="tx1"/>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 </m:t>
                      </m:r>
                      <m:r>
                        <a:rPr lang="zh-CN" altLang="en-US" i="1" kern="0">
                          <a:latin typeface="Cambria Math" panose="02040503050406030204" pitchFamily="18" charset="0"/>
                          <a:ea typeface="方正北魏楷书简体" panose="03000509000000000000" pitchFamily="65" charset="-122"/>
                          <a:cs typeface="Times New Roman" panose="02020603050405020304" pitchFamily="18" charset="0"/>
                        </a:rPr>
                        <m:t>𝜇</m:t>
                      </m:r>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 </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𝑖𝑠</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 </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𝑎</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 </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𝑐𝑜𝑛𝑠𝑡𝑎𝑛𝑡</m:t>
                      </m:r>
                    </m:oMath>
                  </a14:m>
                  <a:r>
                    <a:rPr kumimoji="0" lang="zh-CN" altLang="en-US" b="0" i="0" u="none" strike="noStrike" kern="0" cap="none" spc="0" normalizeH="0" baseline="0" noProof="0" dirty="0">
                      <a:ln>
                        <a:noFill/>
                      </a:ln>
                      <a:solidFill>
                        <a:schemeClr val="tx1"/>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a:t>
                  </a:r>
                </a:p>
              </p:txBody>
            </p:sp>
          </mc:Choice>
          <mc:Fallback xmlns="">
            <p:sp>
              <p:nvSpPr>
                <p:cNvPr id="15" name="矩形 14"/>
                <p:cNvSpPr>
                  <a:spLocks noRot="1" noChangeAspect="1" noMove="1" noResize="1" noEditPoints="1" noAdjustHandles="1" noChangeArrowheads="1" noChangeShapeType="1" noTextEdit="1"/>
                </p:cNvSpPr>
                <p:nvPr/>
              </p:nvSpPr>
              <p:spPr>
                <a:xfrm>
                  <a:off x="2490220" y="1973071"/>
                  <a:ext cx="2560898" cy="369332"/>
                </a:xfrm>
                <a:prstGeom prst="rect">
                  <a:avLst/>
                </a:prstGeom>
                <a:blipFill rotWithShape="1">
                  <a:blip r:embed="rId2"/>
                </a:blipFill>
              </p:spPr>
              <p:txBody>
                <a:bodyPr/>
                <a:lstStyle/>
                <a:p>
                  <a:r>
                    <a:rPr lang="zh-CN" altLang="en-US">
                      <a:noFill/>
                    </a:rPr>
                    <a:t> </a:t>
                  </a:r>
                </a:p>
              </p:txBody>
            </p:sp>
          </mc:Fallback>
        </mc:AlternateContent>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0777" y="2531479"/>
            <a:ext cx="3087928" cy="1800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0777" y="4254261"/>
            <a:ext cx="3087228" cy="1745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775" y="2492896"/>
            <a:ext cx="3623937" cy="346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6988005" y="2462489"/>
            <a:ext cx="5382574" cy="1200329"/>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n"/>
            </a:pPr>
            <a:r>
              <a:rPr lang="en-US" altLang="zh-CN" kern="100" dirty="0">
                <a:latin typeface="Times New Roman" panose="02020603050405020304" pitchFamily="18" charset="0"/>
                <a:cs typeface="Times New Roman" panose="02020603050405020304" pitchFamily="18" charset="0"/>
              </a:rPr>
              <a:t>When </a:t>
            </a:r>
            <a:r>
              <a:rPr lang="en-US" altLang="zh-CN" i="1" kern="100" dirty="0">
                <a:latin typeface="Times New Roman" panose="02020603050405020304" pitchFamily="18" charset="0"/>
                <a:cs typeface="Times New Roman" panose="02020603050405020304" pitchFamily="18" charset="0"/>
              </a:rPr>
              <a:t>μ</a:t>
            </a: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n  (where </a:t>
            </a:r>
            <a:r>
              <a:rPr lang="en-US" altLang="zh-CN" i="1" kern="100" dirty="0">
                <a:latin typeface="Times New Roman" panose="02020603050405020304" pitchFamily="18" charset="0"/>
                <a:cs typeface="Times New Roman" panose="02020603050405020304" pitchFamily="18" charset="0"/>
              </a:rPr>
              <a:t>n </a:t>
            </a:r>
            <a:r>
              <a:rPr lang="en-US" altLang="zh-CN" kern="100" dirty="0">
                <a:latin typeface="Times New Roman" panose="02020603050405020304" pitchFamily="18" charset="0"/>
                <a:cs typeface="Times New Roman" panose="02020603050405020304" pitchFamily="18" charset="0"/>
              </a:rPr>
              <a:t>is a positive integer)</a:t>
            </a:r>
            <a:endParaRPr lang="zh-CN" altLang="zh-CN" kern="100" dirty="0">
              <a:latin typeface="Times New Roman" panose="02020603050405020304" pitchFamily="18" charset="0"/>
              <a:cs typeface="Times New Roman" panose="02020603050405020304" pitchFamily="18" charset="0"/>
            </a:endParaRPr>
          </a:p>
          <a:p>
            <a:pPr algn="just">
              <a:lnSpc>
                <a:spcPct val="150000"/>
              </a:lnSpc>
              <a:spcAft>
                <a:spcPts val="0"/>
              </a:spcAft>
            </a:pPr>
            <a:r>
              <a:rPr lang="en-US" altLang="zh-CN" kern="100" dirty="0">
                <a:latin typeface="Times New Roman" panose="02020603050405020304" pitchFamily="18" charset="0"/>
                <a:cs typeface="Times New Roman" panose="02020603050405020304" pitchFamily="18" charset="0"/>
              </a:rPr>
              <a:t>When </a:t>
            </a:r>
            <a:r>
              <a:rPr lang="en-US" altLang="zh-CN" i="1" kern="100" dirty="0">
                <a:latin typeface="Times New Roman" panose="02020603050405020304" pitchFamily="18" charset="0"/>
                <a:cs typeface="Times New Roman" panose="02020603050405020304" pitchFamily="18" charset="0"/>
              </a:rPr>
              <a:t>n</a:t>
            </a:r>
            <a:r>
              <a:rPr lang="en-US" altLang="zh-CN" kern="100" dirty="0">
                <a:latin typeface="Times New Roman" panose="02020603050405020304" pitchFamily="18" charset="0"/>
                <a:cs typeface="Times New Roman" panose="02020603050405020304" pitchFamily="18" charset="0"/>
              </a:rPr>
              <a:t> is even , the function is also an even function</a:t>
            </a:r>
            <a:r>
              <a:rPr lang="zh-CN" altLang="zh-CN" kern="100" dirty="0">
                <a:latin typeface="Times New Roman" panose="02020603050405020304" pitchFamily="18" charset="0"/>
                <a:cs typeface="Times New Roman" panose="02020603050405020304" pitchFamily="18" charset="0"/>
              </a:rPr>
              <a:t>；</a:t>
            </a:r>
          </a:p>
          <a:p>
            <a:r>
              <a:rPr lang="en-US" altLang="zh-CN" kern="100" dirty="0">
                <a:latin typeface="Times New Roman" panose="02020603050405020304" pitchFamily="18" charset="0"/>
                <a:cs typeface="Times New Roman" panose="02020603050405020304" pitchFamily="18" charset="0"/>
              </a:rPr>
              <a:t>When </a:t>
            </a:r>
            <a:r>
              <a:rPr lang="en-US" altLang="zh-CN" i="1" kern="100" dirty="0">
                <a:latin typeface="Times New Roman" panose="02020603050405020304" pitchFamily="18" charset="0"/>
                <a:cs typeface="Times New Roman" panose="02020603050405020304" pitchFamily="18" charset="0"/>
              </a:rPr>
              <a:t>n</a:t>
            </a:r>
            <a:r>
              <a:rPr lang="en-US" altLang="zh-CN" kern="100" dirty="0">
                <a:latin typeface="Times New Roman" panose="02020603050405020304" pitchFamily="18" charset="0"/>
                <a:cs typeface="Times New Roman" panose="02020603050405020304" pitchFamily="18" charset="0"/>
              </a:rPr>
              <a:t> is odd , </a:t>
            </a:r>
            <a:r>
              <a:rPr lang="en-US" altLang="zh-CN" kern="100" dirty="0">
                <a:latin typeface="Times New Roman" panose="02020603050405020304" pitchFamily="18" charset="0"/>
                <a:ea typeface="Times New Roman" panose="02020603050405020304" pitchFamily="18" charset="0"/>
                <a:cs typeface="Times New Roman" panose="02020603050405020304" pitchFamily="18" charset="0"/>
              </a:rPr>
              <a:t>the function is also an odd function</a:t>
            </a:r>
            <a:r>
              <a:rPr lang="en-US" altLang="zh-CN" kern="100"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矩形 16"/>
              <p:cNvSpPr/>
              <p:nvPr/>
            </p:nvSpPr>
            <p:spPr>
              <a:xfrm>
                <a:off x="2169392" y="4942173"/>
                <a:ext cx="1143262" cy="369332"/>
              </a:xfrm>
              <a:prstGeom prst="rect">
                <a:avLst/>
              </a:prstGeom>
            </p:spPr>
            <p:txBody>
              <a:bodyPr wrap="none">
                <a:spAutoFit/>
              </a:bodyPr>
              <a:lstStyle/>
              <a:p>
                <a:r>
                  <a:rPr lang="zh-CN" altLang="en-US" b="0" kern="0" dirty="0">
                    <a:ea typeface="方正北魏楷书简体" panose="03000509000000000000" pitchFamily="65" charset="-122"/>
                    <a:cs typeface="Times New Roman" panose="02020603050405020304" pitchFamily="18" charset="0"/>
                  </a:rPr>
                  <a:t>恒过</a:t>
                </a:r>
                <a14:m>
                  <m:oMath xmlns:m="http://schemas.openxmlformats.org/officeDocument/2006/math">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(1,1)</m:t>
                    </m:r>
                  </m:oMath>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2169392" y="4942173"/>
                <a:ext cx="1143262" cy="369332"/>
              </a:xfrm>
              <a:prstGeom prst="rect">
                <a:avLst/>
              </a:prstGeom>
              <a:blipFill rotWithShape="1">
                <a:blip r:embed="rId6"/>
                <a:stretch>
                  <a:fillRect l="-20" t="-163" r="43" b="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6988005" y="4020751"/>
                <a:ext cx="5382574" cy="1373774"/>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n"/>
                </a:pPr>
                <a:r>
                  <a:rPr lang="en-US" altLang="zh-CN" kern="100" dirty="0">
                    <a:latin typeface="Times New Roman" panose="02020603050405020304" pitchFamily="18" charset="0"/>
                    <a:cs typeface="Times New Roman" panose="02020603050405020304" pitchFamily="18" charset="0"/>
                  </a:rPr>
                  <a:t>When </a:t>
                </a:r>
                <a:r>
                  <a:rPr lang="en-US" altLang="zh-CN" i="1" kern="100" dirty="0">
                    <a:latin typeface="Times New Roman" panose="02020603050405020304" pitchFamily="18" charset="0"/>
                    <a:cs typeface="Times New Roman" panose="02020603050405020304" pitchFamily="18" charset="0"/>
                  </a:rPr>
                  <a:t>μ</a:t>
                </a:r>
                <a:r>
                  <a:rPr lang="zh-CN" altLang="zh-CN" kern="100" dirty="0">
                    <a:latin typeface="Times New Roman" panose="02020603050405020304" pitchFamily="18" charset="0"/>
                    <a:cs typeface="Times New Roman" panose="02020603050405020304" pitchFamily="18" charset="0"/>
                  </a:rPr>
                  <a:t>＝</a:t>
                </a:r>
                <a14:m>
                  <m:oMath xmlns:m="http://schemas.openxmlformats.org/officeDocument/2006/math">
                    <m:f>
                      <m:fPr>
                        <m:ctrlPr>
                          <a:rPr lang="en-US" altLang="zh-CN" b="0" i="1" kern="100" dirty="0" smtClean="0">
                            <a:latin typeface="Cambria Math" panose="02040503050406030204" pitchFamily="18" charset="0"/>
                            <a:cs typeface="Times New Roman" panose="02020603050405020304" pitchFamily="18" charset="0"/>
                          </a:rPr>
                        </m:ctrlPr>
                      </m:fPr>
                      <m:num>
                        <m:r>
                          <a:rPr lang="en-US" altLang="zh-CN" b="0" i="0" kern="100" dirty="0" smtClean="0">
                            <a:latin typeface="Cambria Math" panose="02040503050406030204" pitchFamily="18" charset="0"/>
                            <a:cs typeface="Times New Roman" panose="02020603050405020304" pitchFamily="18" charset="0"/>
                          </a:rPr>
                          <m:t>1</m:t>
                        </m:r>
                      </m:num>
                      <m:den>
                        <m:r>
                          <a:rPr lang="en-US" altLang="zh-CN" i="1" kern="100" dirty="0" smtClean="0">
                            <a:latin typeface="Cambria Math" panose="02040503050406030204" pitchFamily="18" charset="0"/>
                            <a:cs typeface="Times New Roman" panose="02020603050405020304" pitchFamily="18" charset="0"/>
                          </a:rPr>
                          <m:t>𝑛</m:t>
                        </m:r>
                      </m:den>
                    </m:f>
                  </m:oMath>
                </a14:m>
                <a:r>
                  <a:rPr lang="en-US" altLang="zh-CN" kern="100" dirty="0">
                    <a:latin typeface="Times New Roman" panose="02020603050405020304" pitchFamily="18" charset="0"/>
                    <a:cs typeface="Times New Roman" panose="02020603050405020304" pitchFamily="18" charset="0"/>
                  </a:rPr>
                  <a:t>  (where </a:t>
                </a:r>
                <a:r>
                  <a:rPr lang="en-US" altLang="zh-CN" i="1" kern="100" dirty="0">
                    <a:latin typeface="Times New Roman" panose="02020603050405020304" pitchFamily="18" charset="0"/>
                    <a:cs typeface="Times New Roman" panose="02020603050405020304" pitchFamily="18" charset="0"/>
                  </a:rPr>
                  <a:t>n </a:t>
                </a:r>
                <a:r>
                  <a:rPr lang="en-US" altLang="zh-CN" kern="100" dirty="0">
                    <a:latin typeface="Times New Roman" panose="02020603050405020304" pitchFamily="18" charset="0"/>
                    <a:cs typeface="Times New Roman" panose="02020603050405020304" pitchFamily="18" charset="0"/>
                  </a:rPr>
                  <a:t>is a positive integer)</a:t>
                </a:r>
                <a:endParaRPr lang="zh-CN" altLang="zh-CN" kern="100" dirty="0">
                  <a:latin typeface="Times New Roman" panose="02020603050405020304" pitchFamily="18" charset="0"/>
                  <a:cs typeface="Times New Roman" panose="02020603050405020304" pitchFamily="18" charset="0"/>
                </a:endParaRPr>
              </a:p>
              <a:p>
                <a:pPr algn="just">
                  <a:lnSpc>
                    <a:spcPct val="150000"/>
                  </a:lnSpc>
                  <a:spcAft>
                    <a:spcPts val="0"/>
                  </a:spcAft>
                </a:pPr>
                <a:r>
                  <a:rPr lang="en-US" altLang="zh-CN" i="1" kern="100" dirty="0">
                    <a:latin typeface="Times New Roman" panose="02020603050405020304" pitchFamily="18" charset="0"/>
                    <a:cs typeface="Times New Roman" panose="02020603050405020304" pitchFamily="18" charset="0"/>
                  </a:rPr>
                  <a:t>n</a:t>
                </a:r>
                <a:r>
                  <a:rPr lang="en-US" altLang="zh-CN" kern="100" dirty="0">
                    <a:latin typeface="Times New Roman" panose="02020603050405020304" pitchFamily="18" charset="0"/>
                    <a:cs typeface="Times New Roman" panose="02020603050405020304" pitchFamily="18" charset="0"/>
                  </a:rPr>
                  <a:t> is even, the domain of the function is </a:t>
                </a:r>
                <a14:m>
                  <m:oMath xmlns:m="http://schemas.openxmlformats.org/officeDocument/2006/math">
                    <m:r>
                      <a:rPr lang="en-US" altLang="zh-CN" b="0" i="1" kern="100" dirty="0" smtClean="0">
                        <a:latin typeface="Cambria Math" panose="02040503050406030204" pitchFamily="18" charset="0"/>
                        <a:cs typeface="Times New Roman" panose="02020603050405020304" pitchFamily="18" charset="0"/>
                      </a:rPr>
                      <m:t>(</m:t>
                    </m:r>
                    <m:r>
                      <a:rPr lang="en-US" altLang="zh-CN" i="1" kern="100" dirty="0" smtClean="0">
                        <a:latin typeface="Cambria Math" panose="02040503050406030204" pitchFamily="18" charset="0"/>
                        <a:cs typeface="Times New Roman" panose="02020603050405020304" pitchFamily="18" charset="0"/>
                      </a:rPr>
                      <m:t>0</m:t>
                    </m:r>
                    <m:r>
                      <a:rPr lang="en-US" altLang="zh-CN" b="0" i="1" kern="100" dirty="0" smtClean="0">
                        <a:latin typeface="Cambria Math" panose="02040503050406030204" pitchFamily="18" charset="0"/>
                        <a:cs typeface="Times New Roman" panose="02020603050405020304" pitchFamily="18" charset="0"/>
                      </a:rPr>
                      <m:t>,+</m:t>
                    </m:r>
                    <m:r>
                      <a:rPr lang="zh-CN" altLang="en-US" i="1" kern="100" dirty="0">
                        <a:latin typeface="Cambria Math" panose="02040503050406030204" pitchFamily="18" charset="0"/>
                        <a:cs typeface="Times New Roman" panose="02020603050405020304" pitchFamily="18" charset="0"/>
                      </a:rPr>
                      <m:t>∞</m:t>
                    </m:r>
                    <m:r>
                      <a:rPr lang="en-US" altLang="zh-CN" b="0" i="1" kern="100" dirty="0" smtClean="0">
                        <a:latin typeface="Cambria Math" panose="02040503050406030204" pitchFamily="18" charset="0"/>
                        <a:cs typeface="Times New Roman" panose="02020603050405020304" pitchFamily="18" charset="0"/>
                      </a:rPr>
                      <m:t>)</m:t>
                    </m:r>
                  </m:oMath>
                </a14:m>
                <a:r>
                  <a:rPr lang="zh-CN" altLang="zh-CN" kern="100" dirty="0">
                    <a:latin typeface="Times New Roman" panose="02020603050405020304" pitchFamily="18" charset="0"/>
                    <a:cs typeface="Times New Roman" panose="02020603050405020304" pitchFamily="18" charset="0"/>
                  </a:rPr>
                  <a:t>；</a:t>
                </a:r>
              </a:p>
              <a:p>
                <a:r>
                  <a:rPr lang="en-US" altLang="zh-CN" i="1" kern="100" dirty="0">
                    <a:latin typeface="Times New Roman" panose="02020603050405020304" pitchFamily="18" charset="0"/>
                    <a:cs typeface="Times New Roman" panose="02020603050405020304" pitchFamily="18" charset="0"/>
                  </a:rPr>
                  <a:t>n</a:t>
                </a:r>
                <a:r>
                  <a:rPr lang="en-US" altLang="zh-CN" kern="100" dirty="0">
                    <a:latin typeface="Times New Roman" panose="02020603050405020304" pitchFamily="18" charset="0"/>
                    <a:cs typeface="Times New Roman" panose="02020603050405020304" pitchFamily="18" charset="0"/>
                  </a:rPr>
                  <a:t> is odd, </a:t>
                </a:r>
                <a:r>
                  <a:rPr lang="en-US" altLang="zh-CN" kern="100" dirty="0">
                    <a:latin typeface="Times New Roman" panose="02020603050405020304" pitchFamily="18" charset="0"/>
                    <a:ea typeface="Times New Roman" panose="02020603050405020304" pitchFamily="18" charset="0"/>
                    <a:cs typeface="Times New Roman" panose="02020603050405020304" pitchFamily="18" charset="0"/>
                  </a:rPr>
                  <a:t>the domain of the function is </a:t>
                </a:r>
                <a14:m>
                  <m:oMath xmlns:m="http://schemas.openxmlformats.org/officeDocument/2006/math">
                    <m:r>
                      <a:rPr lang="en-US" altLang="zh-CN" i="1" kern="100" dirty="0" smtClean="0">
                        <a:latin typeface="Cambria Math" panose="02040503050406030204" pitchFamily="18" charset="0"/>
                        <a:ea typeface="Times New Roman" panose="02020603050405020304" pitchFamily="18" charset="0"/>
                        <a:cs typeface="Times New Roman" panose="02020603050405020304" pitchFamily="18" charset="0"/>
                      </a:rPr>
                      <m:t>(</m:t>
                    </m:r>
                    <m:r>
                      <a:rPr lang="en-US" altLang="zh-CN" b="0" i="1" kern="100" dirty="0" smtClean="0">
                        <a:latin typeface="Cambria Math" panose="02040503050406030204" pitchFamily="18" charset="0"/>
                        <a:ea typeface="Times New Roman" panose="02020603050405020304" pitchFamily="18" charset="0"/>
                        <a:cs typeface="Times New Roman" panose="02020603050405020304" pitchFamily="18" charset="0"/>
                      </a:rPr>
                      <m:t>−</m:t>
                    </m:r>
                    <m:r>
                      <a:rPr lang="zh-CN" altLang="en-US" i="1" kern="100" dirty="0">
                        <a:latin typeface="Cambria Math" panose="02040503050406030204" pitchFamily="18" charset="0"/>
                        <a:ea typeface="Times New Roman" panose="02020603050405020304" pitchFamily="18" charset="0"/>
                        <a:cs typeface="Times New Roman" panose="02020603050405020304" pitchFamily="18" charset="0"/>
                      </a:rPr>
                      <m:t>∞</m:t>
                    </m:r>
                    <m:r>
                      <a:rPr lang="en-US" altLang="zh-CN" b="0" i="1" kern="100" dirty="0" smtClean="0">
                        <a:latin typeface="Cambria Math" panose="02040503050406030204" pitchFamily="18" charset="0"/>
                        <a:ea typeface="Times New Roman" panose="02020603050405020304" pitchFamily="18" charset="0"/>
                        <a:cs typeface="Times New Roman" panose="02020603050405020304" pitchFamily="18" charset="0"/>
                      </a:rPr>
                      <m:t>,+</m:t>
                    </m:r>
                    <m:r>
                      <a:rPr lang="zh-CN" altLang="en-US" i="1" kern="100" dirty="0">
                        <a:latin typeface="Cambria Math" panose="02040503050406030204" pitchFamily="18" charset="0"/>
                        <a:ea typeface="Times New Roman" panose="02020603050405020304" pitchFamily="18" charset="0"/>
                        <a:cs typeface="Times New Roman" panose="02020603050405020304" pitchFamily="18" charset="0"/>
                      </a:rPr>
                      <m:t>∞</m:t>
                    </m:r>
                    <m:r>
                      <a:rPr lang="en-US" altLang="zh-CN" i="1" kern="100" dirty="0">
                        <a:latin typeface="Cambria Math" panose="02040503050406030204" pitchFamily="18" charset="0"/>
                        <a:ea typeface="Times New Roman" panose="02020603050405020304" pitchFamily="18" charset="0"/>
                        <a:cs typeface="Times New Roman" panose="02020603050405020304" pitchFamily="18" charset="0"/>
                      </a:rPr>
                      <m:t>)</m:t>
                    </m:r>
                  </m:oMath>
                </a14:m>
                <a:r>
                  <a:rPr lang="en-US" altLang="zh-CN" kern="100"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mc:Choice>
        <mc:Fallback xmlns="">
          <p:sp>
            <p:nvSpPr>
              <p:cNvPr id="39" name="矩形 38"/>
              <p:cNvSpPr>
                <a:spLocks noRot="1" noChangeAspect="1" noMove="1" noResize="1" noEditPoints="1" noAdjustHandles="1" noChangeArrowheads="1" noChangeShapeType="1" noTextEdit="1"/>
              </p:cNvSpPr>
              <p:nvPr/>
            </p:nvSpPr>
            <p:spPr>
              <a:xfrm>
                <a:off x="6988005" y="4020751"/>
                <a:ext cx="5382574" cy="1373774"/>
              </a:xfrm>
              <a:prstGeom prst="rect">
                <a:avLst/>
              </a:prstGeom>
              <a:blipFill rotWithShape="1">
                <a:blip r:embed="rId7"/>
                <a:stretch>
                  <a:fillRect l="-9" t="-41" r="3" b="15"/>
                </a:stretch>
              </a:blipFill>
            </p:spPr>
            <p:txBody>
              <a:bodyPr/>
              <a:lstStyle/>
              <a:p>
                <a:r>
                  <a:rPr lang="zh-CN" altLang="en-US">
                    <a:noFill/>
                  </a:rPr>
                  <a:t> </a:t>
                </a:r>
              </a:p>
            </p:txBody>
          </p:sp>
        </mc:Fallback>
      </mc:AlternateContent>
      <p:sp>
        <p:nvSpPr>
          <p:cNvPr id="49" name="矩形 48"/>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3</a:t>
            </a:r>
            <a:endParaRPr lang="zh-CN" alt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运动学</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7" name="矩形 16"/>
          <p:cNvSpPr/>
          <p:nvPr/>
        </p:nvSpPr>
        <p:spPr>
          <a:xfrm>
            <a:off x="695399" y="1412776"/>
            <a:ext cx="5935003" cy="58484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Motion Along a Line</a:t>
            </a: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直线运动（一维运动）</a:t>
            </a:r>
            <a:endParaRPr kumimoji="0" lang="zh-CN" altLang="en-US" sz="24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032" y="2635328"/>
            <a:ext cx="5494194" cy="636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p:cNvSpPr/>
          <p:nvPr/>
        </p:nvSpPr>
        <p:spPr>
          <a:xfrm>
            <a:off x="695400" y="2130097"/>
            <a:ext cx="268374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位移</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Displacement:</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0" name="矩形 19"/>
          <p:cNvSpPr/>
          <p:nvPr/>
        </p:nvSpPr>
        <p:spPr>
          <a:xfrm>
            <a:off x="695400" y="2722739"/>
            <a:ext cx="198163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速度</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Velocity:</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22" name="矩形 21"/>
              <p:cNvSpPr/>
              <p:nvPr/>
            </p:nvSpPr>
            <p:spPr>
              <a:xfrm>
                <a:off x="3342459" y="2129345"/>
                <a:ext cx="82721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𝒕</m:t>
                          </m:r>
                        </m:e>
                      </m:d>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2" name="矩形 21"/>
              <p:cNvSpPr>
                <a:spLocks noRot="1" noChangeAspect="1" noMove="1" noResize="1" noEditPoints="1" noAdjustHandles="1" noChangeArrowheads="1" noChangeShapeType="1" noTextEdit="1"/>
              </p:cNvSpPr>
              <p:nvPr/>
            </p:nvSpPr>
            <p:spPr>
              <a:xfrm>
                <a:off x="3342459" y="2129345"/>
                <a:ext cx="827214" cy="461665"/>
              </a:xfrm>
              <a:prstGeom prst="rect">
                <a:avLst/>
              </a:prstGeom>
              <a:blipFill rotWithShape="1">
                <a:blip r:embed="rId3"/>
                <a:stretch>
                  <a:fillRect l="-55" t="-41" r="-1964" b="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619890" y="2776395"/>
                <a:ext cx="313900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𝒗</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𝒕</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𝒕</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𝒅𝒙</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𝒅𝒕</m:t>
                      </m:r>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3" name="矩形 22"/>
              <p:cNvSpPr>
                <a:spLocks noRot="1" noChangeAspect="1" noMove="1" noResize="1" noEditPoints="1" noAdjustHandles="1" noChangeArrowheads="1" noChangeShapeType="1" noTextEdit="1"/>
              </p:cNvSpPr>
              <p:nvPr/>
            </p:nvSpPr>
            <p:spPr>
              <a:xfrm>
                <a:off x="2619890" y="2776395"/>
                <a:ext cx="3139000" cy="461665"/>
              </a:xfrm>
              <a:prstGeom prst="rect">
                <a:avLst/>
              </a:prstGeom>
              <a:blipFill rotWithShape="1">
                <a:blip r:embed="rId4"/>
                <a:stretch>
                  <a:fillRect l="-16" t="-38" r="-58" b="42"/>
                </a:stretch>
              </a:blipFill>
            </p:spPr>
            <p:txBody>
              <a:bodyPr/>
              <a:lstStyle/>
              <a:p>
                <a:r>
                  <a:rPr lang="zh-CN" altLang="en-US">
                    <a:noFill/>
                  </a:rPr>
                  <a:t> </a:t>
                </a:r>
              </a:p>
            </p:txBody>
          </p:sp>
        </mc:Fallback>
      </mc:AlternateContent>
      <p:sp>
        <p:nvSpPr>
          <p:cNvPr id="24" name="矩形 23"/>
          <p:cNvSpPr/>
          <p:nvPr/>
        </p:nvSpPr>
        <p:spPr>
          <a:xfrm>
            <a:off x="695399" y="3586357"/>
            <a:ext cx="177003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速率</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Speed :</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25" name="矩形 24"/>
              <p:cNvSpPr/>
              <p:nvPr/>
            </p:nvSpPr>
            <p:spPr>
              <a:xfrm>
                <a:off x="2558799" y="3586357"/>
                <a:ext cx="102573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𝒗</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𝒕</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5" name="矩形 24"/>
              <p:cNvSpPr>
                <a:spLocks noRot="1" noChangeAspect="1" noMove="1" noResize="1" noEditPoints="1" noAdjustHandles="1" noChangeArrowheads="1" noChangeShapeType="1" noTextEdit="1"/>
              </p:cNvSpPr>
              <p:nvPr/>
            </p:nvSpPr>
            <p:spPr>
              <a:xfrm>
                <a:off x="2558799" y="3586357"/>
                <a:ext cx="1025730" cy="461665"/>
              </a:xfrm>
              <a:prstGeom prst="rect">
                <a:avLst/>
              </a:prstGeom>
              <a:blipFill rotWithShape="1">
                <a:blip r:embed="rId5"/>
                <a:stretch>
                  <a:fillRect l="-37" t="-111" r="-1676" b="115"/>
                </a:stretch>
              </a:blipFill>
            </p:spPr>
            <p:txBody>
              <a:bodyPr/>
              <a:lstStyle/>
              <a:p>
                <a:r>
                  <a:rPr lang="zh-CN" altLang="en-US">
                    <a:noFill/>
                  </a:rPr>
                  <a:t> </a:t>
                </a:r>
              </a:p>
            </p:txBody>
          </p:sp>
        </mc:Fallback>
      </mc:AlternateContent>
      <p:sp>
        <p:nvSpPr>
          <p:cNvPr id="26" name="矩形 25"/>
          <p:cNvSpPr/>
          <p:nvPr/>
        </p:nvSpPr>
        <p:spPr>
          <a:xfrm>
            <a:off x="3584529" y="3369789"/>
            <a:ext cx="6467344" cy="1754326"/>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tabLst>
                <a:tab pos="266700" algn="l"/>
              </a:tabLst>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v(t)</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0 The particle is moving to the right</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p>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v(t)</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0 The particle is moving to the left.</a:t>
            </a:r>
          </a:p>
          <a:p>
            <a:pPr marL="0" marR="0" lvl="0" indent="266700" algn="just"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运动方向即</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v(t)</a:t>
            </a:r>
            <a:r>
              <a:rPr kumimoji="0" lang="zh-CN" altLang="en-US"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的正负，改变方向</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v(t)=0</a:t>
            </a:r>
            <a:endPar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运动学</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7" name="矩形 16"/>
          <p:cNvSpPr/>
          <p:nvPr/>
        </p:nvSpPr>
        <p:spPr>
          <a:xfrm>
            <a:off x="695399" y="1412776"/>
            <a:ext cx="5935003" cy="58484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Motion Along a Line</a:t>
            </a: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直线运动（一维运动）</a:t>
            </a:r>
            <a:endParaRPr kumimoji="0" lang="zh-CN" altLang="en-US" sz="24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8507" y="731071"/>
            <a:ext cx="5494194" cy="636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695399" y="2369109"/>
            <a:ext cx="287129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加速度</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Acceleration:</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9" name="矩形 18"/>
              <p:cNvSpPr/>
              <p:nvPr/>
            </p:nvSpPr>
            <p:spPr>
              <a:xfrm>
                <a:off x="3661730" y="3302801"/>
                <a:ext cx="2893677" cy="84292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𝒂</m:t>
                      </m:r>
                      <m:d>
                        <m:d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𝒕</m:t>
                          </m:r>
                        </m:e>
                      </m:d>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𝒙</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𝒕</m:t>
                          </m:r>
                        </m:e>
                      </m:d>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𝒅</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𝒙</m:t>
                          </m:r>
                        </m:num>
                        <m:den>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𝒅</m:t>
                          </m:r>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𝒕</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den>
                      </m:f>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9" name="矩形 18"/>
              <p:cNvSpPr>
                <a:spLocks noRot="1" noChangeAspect="1" noMove="1" noResize="1" noEditPoints="1" noAdjustHandles="1" noChangeArrowheads="1" noChangeShapeType="1" noTextEdit="1"/>
              </p:cNvSpPr>
              <p:nvPr/>
            </p:nvSpPr>
            <p:spPr>
              <a:xfrm>
                <a:off x="3661730" y="3302801"/>
                <a:ext cx="2893677" cy="842923"/>
              </a:xfrm>
              <a:prstGeom prst="rect">
                <a:avLst/>
              </a:prstGeom>
              <a:blipFill rotWithShape="1">
                <a:blip r:embed="rId3"/>
                <a:stretch>
                  <a:fillRect l="-11" t="-20" r="-99" b="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3566698" y="2235617"/>
                <a:ext cx="2678938" cy="79387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𝒂</m:t>
                      </m:r>
                      <m:d>
                        <m:d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𝒕</m:t>
                          </m:r>
                        </m:e>
                      </m:d>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𝒗</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m:t>
                      </m:r>
                      <m:d>
                        <m:d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𝒕</m:t>
                          </m:r>
                        </m:e>
                      </m:d>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𝒅𝒗</m:t>
                          </m:r>
                        </m:num>
                        <m:den>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𝒅</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𝒕</m:t>
                          </m:r>
                        </m:den>
                      </m:f>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7" name="矩形 26"/>
              <p:cNvSpPr>
                <a:spLocks noRot="1" noChangeAspect="1" noMove="1" noResize="1" noEditPoints="1" noAdjustHandles="1" noChangeArrowheads="1" noChangeShapeType="1" noTextEdit="1"/>
              </p:cNvSpPr>
              <p:nvPr/>
            </p:nvSpPr>
            <p:spPr>
              <a:xfrm>
                <a:off x="3566698" y="2235617"/>
                <a:ext cx="2678938" cy="793872"/>
              </a:xfrm>
              <a:prstGeom prst="rect">
                <a:avLst/>
              </a:prstGeom>
              <a:blipFill rotWithShape="1">
                <a:blip r:embed="rId4"/>
                <a:stretch>
                  <a:fillRect l="-20" t="-53" r="-198" b="68"/>
                </a:stretch>
              </a:blipFill>
            </p:spPr>
            <p:txBody>
              <a:bodyPr/>
              <a:lstStyle/>
              <a:p>
                <a:r>
                  <a:rPr lang="zh-CN" altLang="en-US">
                    <a:noFill/>
                  </a:rPr>
                  <a:t> </a:t>
                </a:r>
              </a:p>
            </p:txBody>
          </p:sp>
        </mc:Fallback>
      </mc:AlternateContent>
      <p:sp>
        <p:nvSpPr>
          <p:cNvPr id="28" name="矩形 27"/>
          <p:cNvSpPr/>
          <p:nvPr/>
        </p:nvSpPr>
        <p:spPr>
          <a:xfrm>
            <a:off x="695399" y="4581128"/>
            <a:ext cx="9575544" cy="1015663"/>
          </a:xfrm>
          <a:prstGeom prst="rect">
            <a:avLst/>
          </a:prstGeom>
          <a:ln>
            <a:noFill/>
          </a:ln>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tab pos="266700" algn="l"/>
              </a:tabLst>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v(t) and a(t) have the same signs</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the particle’s speed is increasing</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v(t) and a(t) have the opposite signs</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the particle’s speed is decreasing.</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运动学</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34" name="图片 3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89" y="2444928"/>
            <a:ext cx="12162893" cy="3744416"/>
          </a:xfrm>
          <a:prstGeom prst="rect">
            <a:avLst/>
          </a:prstGeom>
        </p:spPr>
      </p:pic>
      <p:grpSp>
        <p:nvGrpSpPr>
          <p:cNvPr id="29" name="组合 28"/>
          <p:cNvGrpSpPr/>
          <p:nvPr/>
        </p:nvGrpSpPr>
        <p:grpSpPr>
          <a:xfrm>
            <a:off x="778820" y="1628800"/>
            <a:ext cx="1298012" cy="461665"/>
            <a:chOff x="775380" y="3144539"/>
            <a:chExt cx="1629024" cy="461665"/>
          </a:xfrm>
        </p:grpSpPr>
        <p:sp>
          <p:nvSpPr>
            <p:cNvPr id="30" name="Rectangle 5"/>
            <p:cNvSpPr>
              <a:spLocks noChangeArrowheads="1"/>
            </p:cNvSpPr>
            <p:nvPr/>
          </p:nvSpPr>
          <p:spPr bwMode="auto">
            <a:xfrm>
              <a:off x="775380" y="3161704"/>
              <a:ext cx="1504196"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1" name="TextBox 28"/>
            <p:cNvSpPr txBox="1"/>
            <p:nvPr/>
          </p:nvSpPr>
          <p:spPr>
            <a:xfrm>
              <a:off x="775380" y="3144539"/>
              <a:ext cx="1629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运动学</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29" name="组合 28"/>
          <p:cNvGrpSpPr/>
          <p:nvPr/>
        </p:nvGrpSpPr>
        <p:grpSpPr>
          <a:xfrm>
            <a:off x="778820" y="1475927"/>
            <a:ext cx="1360866" cy="461665"/>
            <a:chOff x="775380" y="3144539"/>
            <a:chExt cx="1629024" cy="461665"/>
          </a:xfrm>
        </p:grpSpPr>
        <p:sp>
          <p:nvSpPr>
            <p:cNvPr id="30" name="Rectangle 5"/>
            <p:cNvSpPr>
              <a:spLocks noChangeArrowheads="1"/>
            </p:cNvSpPr>
            <p:nvPr/>
          </p:nvSpPr>
          <p:spPr bwMode="auto">
            <a:xfrm>
              <a:off x="775380" y="3161704"/>
              <a:ext cx="1504196"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1" name="TextBox 28"/>
            <p:cNvSpPr txBox="1"/>
            <p:nvPr/>
          </p:nvSpPr>
          <p:spPr>
            <a:xfrm>
              <a:off x="775380" y="3144539"/>
              <a:ext cx="1629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4" name="矩形 3"/>
              <p:cNvSpPr/>
              <p:nvPr/>
            </p:nvSpPr>
            <p:spPr>
              <a:xfrm>
                <a:off x="2567608" y="90383"/>
                <a:ext cx="9537136" cy="2862322"/>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 If the position of a particle at a time is given by the equation</a:t>
                </a:r>
              </a:p>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 </a:t>
                </a:r>
                <a14:m>
                  <m:oMath xmlns:m="http://schemas.openxmlformats.org/officeDocument/2006/math">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mn-cs"/>
                      </a:rPr>
                      <m:t>𝒙</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mn-cs"/>
                      </a:rPr>
                      <m:t>𝒕</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mn-cs"/>
                      </a:rPr>
                      <m:t>)</m:t>
                    </m:r>
                    <m:r>
                      <a:rPr kumimoji="0" lang="zh-CN" altLang="zh-CN" sz="2400" b="1" i="1" u="none" strike="noStrike" kern="100" cap="none" spc="0" normalizeH="0" baseline="0" noProof="0" dirty="0">
                        <a:ln>
                          <a:noFill/>
                        </a:ln>
                        <a:solidFill>
                          <a:prstClr val="black"/>
                        </a:solidFill>
                        <a:effectLst/>
                        <a:uLnTx/>
                        <a:uFillTx/>
                        <a:latin typeface="Cambria Math" panose="02040503050406030204" pitchFamily="18" charset="0"/>
                        <a:cs typeface="+mn-cs"/>
                      </a:rPr>
                      <m:t>＝</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mn-cs"/>
                      </a:rPr>
                      <m:t>𝒕</m:t>
                    </m:r>
                    <m:r>
                      <a:rPr kumimoji="0" lang="en-US" altLang="zh-CN" sz="2400" b="1" i="1" u="none" strike="noStrike" kern="100" cap="none" spc="0" normalizeH="0" baseline="30000" noProof="0" dirty="0">
                        <a:ln>
                          <a:noFill/>
                        </a:ln>
                        <a:solidFill>
                          <a:prstClr val="black"/>
                        </a:solidFill>
                        <a:effectLst/>
                        <a:uLnTx/>
                        <a:uFillTx/>
                        <a:latin typeface="Cambria Math" panose="02040503050406030204" pitchFamily="18" charset="0"/>
                        <a:cs typeface="+mn-cs"/>
                      </a:rPr>
                      <m:t>𝟑</m:t>
                    </m:r>
                    <m:r>
                      <a:rPr kumimoji="0" lang="zh-CN" altLang="zh-CN" sz="2400" b="1" i="1" u="none" strike="noStrike" kern="100" cap="none" spc="0" normalizeH="0" baseline="0" noProof="0" dirty="0">
                        <a:ln>
                          <a:noFill/>
                        </a:ln>
                        <a:solidFill>
                          <a:prstClr val="black"/>
                        </a:solidFill>
                        <a:effectLst/>
                        <a:uLnTx/>
                        <a:uFillTx/>
                        <a:latin typeface="Cambria Math" panose="02040503050406030204" pitchFamily="18" charset="0"/>
                        <a:cs typeface="+mn-cs"/>
                      </a:rPr>
                      <m:t>－</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mn-cs"/>
                      </a:rPr>
                      <m:t>𝟏𝟐</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mn-cs"/>
                      </a:rPr>
                      <m:t>𝒕</m:t>
                    </m:r>
                    <m:r>
                      <a:rPr kumimoji="0" lang="en-US" altLang="zh-CN" sz="2400" b="1" i="1" u="none" strike="noStrike" kern="100" cap="none" spc="0" normalizeH="0" baseline="30000" noProof="0" dirty="0">
                        <a:ln>
                          <a:noFill/>
                        </a:ln>
                        <a:solidFill>
                          <a:prstClr val="black"/>
                        </a:solidFill>
                        <a:effectLst/>
                        <a:uLnTx/>
                        <a:uFillTx/>
                        <a:latin typeface="Cambria Math" panose="02040503050406030204" pitchFamily="18" charset="0"/>
                        <a:cs typeface="+mn-cs"/>
                      </a:rPr>
                      <m:t>𝟐</m:t>
                    </m:r>
                    <m:r>
                      <a:rPr kumimoji="0" lang="zh-CN" altLang="zh-CN" sz="2400" b="1" i="1" u="none" strike="noStrike" kern="100" cap="none" spc="0" normalizeH="0" baseline="0" noProof="0" dirty="0">
                        <a:ln>
                          <a:noFill/>
                        </a:ln>
                        <a:solidFill>
                          <a:prstClr val="black"/>
                        </a:solidFill>
                        <a:effectLst/>
                        <a:uLnTx/>
                        <a:uFillTx/>
                        <a:latin typeface="Cambria Math" panose="02040503050406030204" pitchFamily="18" charset="0"/>
                        <a:cs typeface="+mn-cs"/>
                      </a:rPr>
                      <m:t>＋</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mn-cs"/>
                      </a:rPr>
                      <m:t>𝟑𝟔</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mn-cs"/>
                      </a:rPr>
                      <m:t>𝒕</m:t>
                    </m:r>
                    <m:r>
                      <a:rPr kumimoji="0" lang="zh-CN" altLang="zh-CN" sz="2400" b="1" i="1" u="none" strike="noStrike" kern="100" cap="none" spc="0" normalizeH="0" baseline="0" noProof="0" dirty="0">
                        <a:ln>
                          <a:noFill/>
                        </a:ln>
                        <a:solidFill>
                          <a:prstClr val="black"/>
                        </a:solidFill>
                        <a:effectLst/>
                        <a:uLnTx/>
                        <a:uFillTx/>
                        <a:latin typeface="Cambria Math" panose="02040503050406030204" pitchFamily="18" charset="0"/>
                        <a:cs typeface="+mn-cs"/>
                      </a:rPr>
                      <m:t>＋</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mn-cs"/>
                      </a:rPr>
                      <m:t>𝟏𝟖</m:t>
                    </m:r>
                  </m:oMath>
                </a14:m>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endPar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)Find the point at which the particle changes direction.</a:t>
                </a:r>
                <a:endPar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b</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)Find the interval of time during which the particle is slowing down.</a:t>
                </a:r>
                <a:endPar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)Find the distance that the particle from </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0 to </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4.</a:t>
                </a:r>
                <a:endPar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2567608" y="90383"/>
                <a:ext cx="9537136" cy="2862322"/>
              </a:xfrm>
              <a:prstGeom prst="rect">
                <a:avLst/>
              </a:prstGeom>
              <a:blipFill rotWithShape="1">
                <a:blip r:embed="rId2"/>
                <a:stretch>
                  <a:fillRect l="-3" t="-7" r="4" b="21"/>
                </a:stretch>
              </a:blipFill>
            </p:spPr>
            <p:txBody>
              <a:bodyPr/>
              <a:lstStyle/>
              <a:p>
                <a:r>
                  <a:rPr lang="zh-CN" altLang="en-US">
                    <a:noFill/>
                  </a:rPr>
                  <a:t> </a:t>
                </a:r>
              </a:p>
            </p:txBody>
          </p:sp>
        </mc:Fallback>
      </mc:AlternateContent>
      <p:sp>
        <p:nvSpPr>
          <p:cNvPr id="24" name="矩形 23"/>
          <p:cNvSpPr/>
          <p:nvPr/>
        </p:nvSpPr>
        <p:spPr>
          <a:xfrm>
            <a:off x="751308" y="3212568"/>
            <a:ext cx="206498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Displacement:</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5" name="矩形 24"/>
          <p:cNvSpPr/>
          <p:nvPr/>
        </p:nvSpPr>
        <p:spPr>
          <a:xfrm>
            <a:off x="753797" y="3915470"/>
            <a:ext cx="136287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Velocity:</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6" name="矩形 25"/>
          <p:cNvSpPr/>
          <p:nvPr/>
        </p:nvSpPr>
        <p:spPr>
          <a:xfrm>
            <a:off x="743203" y="4624512"/>
            <a:ext cx="194316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Acceleration:</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28" name="矩形 27"/>
              <p:cNvSpPr/>
              <p:nvPr/>
            </p:nvSpPr>
            <p:spPr>
              <a:xfrm>
                <a:off x="2886553" y="3245946"/>
                <a:ext cx="4121641" cy="47000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𝒕</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𝒕</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𝟏𝟐</m:t>
                      </m:r>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𝒕</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𝟑𝟔</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𝒕</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𝟏𝟖</m:t>
                      </m:r>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8" name="矩形 27"/>
              <p:cNvSpPr>
                <a:spLocks noRot="1" noChangeAspect="1" noMove="1" noResize="1" noEditPoints="1" noAdjustHandles="1" noChangeArrowheads="1" noChangeShapeType="1" noTextEdit="1"/>
              </p:cNvSpPr>
              <p:nvPr/>
            </p:nvSpPr>
            <p:spPr>
              <a:xfrm>
                <a:off x="2886553" y="3245946"/>
                <a:ext cx="4121641" cy="470000"/>
              </a:xfrm>
              <a:prstGeom prst="rect">
                <a:avLst/>
              </a:prstGeom>
              <a:blipFill rotWithShape="1">
                <a:blip r:embed="rId3"/>
                <a:stretch>
                  <a:fillRect l="-12" t="-98" r="8" b="1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2894189" y="3800396"/>
                <a:ext cx="4077270" cy="79387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𝒗</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𝒕</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𝒅𝒙</m:t>
                          </m:r>
                        </m:num>
                        <m:den>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𝒅𝒕</m:t>
                          </m:r>
                        </m:den>
                      </m:f>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𝒕</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𝟐𝟒</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𝒕</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𝟑𝟔</m:t>
                      </m:r>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2" name="矩形 31"/>
              <p:cNvSpPr>
                <a:spLocks noRot="1" noChangeAspect="1" noMove="1" noResize="1" noEditPoints="1" noAdjustHandles="1" noChangeArrowheads="1" noChangeShapeType="1" noTextEdit="1"/>
              </p:cNvSpPr>
              <p:nvPr/>
            </p:nvSpPr>
            <p:spPr>
              <a:xfrm>
                <a:off x="2894189" y="3800396"/>
                <a:ext cx="4077270" cy="793872"/>
              </a:xfrm>
              <a:prstGeom prst="rect">
                <a:avLst/>
              </a:prstGeom>
              <a:blipFill rotWithShape="1">
                <a:blip r:embed="rId4"/>
                <a:stretch>
                  <a:fillRect l="-12" t="-70" r="11" b="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2914674" y="4678718"/>
                <a:ext cx="3078087" cy="79387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𝒂</m:t>
                      </m:r>
                      <m:d>
                        <m:d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𝒕</m:t>
                          </m:r>
                        </m:e>
                      </m:d>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𝒅𝒗</m:t>
                          </m:r>
                        </m:num>
                        <m:den>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𝒅</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𝒕</m:t>
                          </m:r>
                        </m:den>
                      </m:f>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𝟔</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𝒕</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𝟐𝟒</m:t>
                      </m:r>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7" name="矩形 36"/>
              <p:cNvSpPr>
                <a:spLocks noRot="1" noChangeAspect="1" noMove="1" noResize="1" noEditPoints="1" noAdjustHandles="1" noChangeArrowheads="1" noChangeShapeType="1" noTextEdit="1"/>
              </p:cNvSpPr>
              <p:nvPr/>
            </p:nvSpPr>
            <p:spPr>
              <a:xfrm>
                <a:off x="2914674" y="4678718"/>
                <a:ext cx="3078087" cy="793872"/>
              </a:xfrm>
              <a:prstGeom prst="rect">
                <a:avLst/>
              </a:prstGeom>
              <a:blipFill rotWithShape="1">
                <a:blip r:embed="rId5"/>
                <a:stretch>
                  <a:fillRect l="-1" t="-5" r="-177" b="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968208" y="3966499"/>
                <a:ext cx="337496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𝒗</m:t>
                      </m:r>
                      <m:d>
                        <m:d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𝒕</m:t>
                          </m:r>
                        </m:e>
                      </m:d>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𝒕</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𝒕</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𝟔</m:t>
                      </m:r>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7" name="矩形 6"/>
              <p:cNvSpPr>
                <a:spLocks noRot="1" noChangeAspect="1" noMove="1" noResize="1" noEditPoints="1" noAdjustHandles="1" noChangeArrowheads="1" noChangeShapeType="1" noTextEdit="1"/>
              </p:cNvSpPr>
              <p:nvPr/>
            </p:nvSpPr>
            <p:spPr>
              <a:xfrm>
                <a:off x="7968208" y="3966499"/>
                <a:ext cx="3374963" cy="461665"/>
              </a:xfrm>
              <a:prstGeom prst="rect">
                <a:avLst/>
              </a:prstGeom>
              <a:blipFill rotWithShape="1">
                <a:blip r:embed="rId6"/>
                <a:stretch>
                  <a:fillRect l="-7" t="-63" r="-89" b="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7992787" y="4740389"/>
                <a:ext cx="240578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𝒂</m:t>
                      </m:r>
                      <m:d>
                        <m:d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𝒕</m:t>
                          </m:r>
                        </m:e>
                      </m:d>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𝒕</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𝟒</m:t>
                      </m:r>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8" name="矩形 37"/>
              <p:cNvSpPr>
                <a:spLocks noRot="1" noChangeAspect="1" noMove="1" noResize="1" noEditPoints="1" noAdjustHandles="1" noChangeArrowheads="1" noChangeShapeType="1" noTextEdit="1"/>
              </p:cNvSpPr>
              <p:nvPr/>
            </p:nvSpPr>
            <p:spPr>
              <a:xfrm>
                <a:off x="7992787" y="4740389"/>
                <a:ext cx="2405787" cy="461665"/>
              </a:xfrm>
              <a:prstGeom prst="rect">
                <a:avLst/>
              </a:prstGeom>
              <a:blipFill rotWithShape="1">
                <a:blip r:embed="rId7"/>
                <a:stretch>
                  <a:fillRect l="-2" t="-25" r="-324" b="29"/>
                </a:stretch>
              </a:blipFill>
            </p:spPr>
            <p:txBody>
              <a:bodyPr/>
              <a:lstStyle/>
              <a:p>
                <a:r>
                  <a:rPr lang="zh-CN" altLang="en-US">
                    <a:noFill/>
                  </a:rPr>
                  <a:t> </a:t>
                </a:r>
              </a:p>
            </p:txBody>
          </p:sp>
        </mc:Fallback>
      </mc:AlternateContent>
      <p:sp>
        <p:nvSpPr>
          <p:cNvPr id="22" name="矩形 21"/>
          <p:cNvSpPr/>
          <p:nvPr/>
        </p:nvSpPr>
        <p:spPr>
          <a:xfrm>
            <a:off x="174047" y="5468016"/>
            <a:ext cx="11930697" cy="1338828"/>
          </a:xfrm>
          <a:prstGeom prst="rect">
            <a:avLst/>
          </a:prstGeom>
        </p:spPr>
        <p:txBody>
          <a:bodyPr wrap="square">
            <a:spAutoFit/>
          </a:bodyPr>
          <a:lstStyle/>
          <a:p>
            <a:pPr marL="0" marR="0" lvl="0" indent="269240" algn="just"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The particle</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s speed is decreasing from </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a:t>
            </a:r>
            <a:r>
              <a:rPr kumimoji="0" lang="en-US" altLang="zh-CN" sz="1800" b="0" i="0" u="none" strike="noStrike" kern="100" cap="none" spc="0" normalizeH="0" baseline="-25000" noProof="0" dirty="0">
                <a:ln>
                  <a:noFill/>
                </a:ln>
                <a:solidFill>
                  <a:prstClr val="black"/>
                </a:solidFill>
                <a:effectLst/>
                <a:uLnTx/>
                <a:uFillTx/>
                <a:latin typeface="Times New Roman" panose="02020603050405020304" pitchFamily="18" charset="0"/>
                <a:ea typeface="等线" panose="02010600030101010101" charset="-122"/>
                <a:cs typeface="+mn-cs"/>
              </a:rPr>
              <a:t>0</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0 to </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a:t>
            </a:r>
            <a:r>
              <a:rPr kumimoji="0" lang="en-US" altLang="zh-CN" sz="1800" b="0" i="0" u="none" strike="noStrike" kern="100" cap="none" spc="0" normalizeH="0" baseline="-25000" noProof="0" dirty="0">
                <a:ln>
                  <a:noFill/>
                </a:ln>
                <a:solidFill>
                  <a:prstClr val="black"/>
                </a:solidFill>
                <a:effectLst/>
                <a:uLnTx/>
                <a:uFillTx/>
                <a:latin typeface="Times New Roman" panose="02020603050405020304" pitchFamily="18" charset="0"/>
                <a:ea typeface="等线" panose="02010600030101010101" charset="-122"/>
                <a:cs typeface="+mn-cs"/>
              </a:rPr>
              <a:t>1</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2 as </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v</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 and </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 have the opposite signs. Then it changes direction from right to left at </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a:t>
            </a:r>
            <a:r>
              <a:rPr kumimoji="0" lang="en-US" altLang="zh-CN" sz="1800" b="0" i="0" u="none" strike="noStrike" kern="100" cap="none" spc="0" normalizeH="0" baseline="-25000" noProof="0" dirty="0">
                <a:ln>
                  <a:noFill/>
                </a:ln>
                <a:solidFill>
                  <a:prstClr val="black"/>
                </a:solidFill>
                <a:effectLst/>
                <a:uLnTx/>
                <a:uFillTx/>
                <a:latin typeface="Times New Roman" panose="02020603050405020304" pitchFamily="18" charset="0"/>
                <a:ea typeface="等线" panose="02010600030101010101" charset="-122"/>
                <a:cs typeface="+mn-cs"/>
              </a:rPr>
              <a:t>1</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2. It speeds up from </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a:t>
            </a:r>
            <a:r>
              <a:rPr kumimoji="0" lang="en-US" altLang="zh-CN" sz="1800" b="0" i="0" u="none" strike="noStrike" kern="100" cap="none" spc="0" normalizeH="0" baseline="-25000" noProof="0" dirty="0">
                <a:ln>
                  <a:noFill/>
                </a:ln>
                <a:solidFill>
                  <a:prstClr val="black"/>
                </a:solidFill>
                <a:effectLst/>
                <a:uLnTx/>
                <a:uFillTx/>
                <a:latin typeface="Times New Roman" panose="02020603050405020304" pitchFamily="18" charset="0"/>
                <a:ea typeface="等线" panose="02010600030101010101" charset="-122"/>
                <a:cs typeface="+mn-cs"/>
              </a:rPr>
              <a:t>1</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2 to </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a:t>
            </a:r>
            <a:r>
              <a:rPr kumimoji="0" lang="en-US" altLang="zh-CN" sz="1800" b="0" i="0" u="none" strike="noStrike" kern="100" cap="none" spc="0" normalizeH="0" baseline="-25000" noProof="0" dirty="0">
                <a:ln>
                  <a:noFill/>
                </a:ln>
                <a:solidFill>
                  <a:prstClr val="black"/>
                </a:solidFill>
                <a:effectLst/>
                <a:uLnTx/>
                <a:uFillTx/>
                <a:latin typeface="Times New Roman" panose="02020603050405020304" pitchFamily="18" charset="0"/>
                <a:ea typeface="等线" panose="02010600030101010101" charset="-122"/>
                <a:cs typeface="+mn-cs"/>
              </a:rPr>
              <a:t>2</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4</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then slowing down from </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a:t>
            </a:r>
            <a:r>
              <a:rPr kumimoji="0" lang="en-US" altLang="zh-CN" sz="1800" b="0" i="0" u="none" strike="noStrike" kern="100" cap="none" spc="0" normalizeH="0" baseline="-25000" noProof="0" dirty="0">
                <a:ln>
                  <a:noFill/>
                </a:ln>
                <a:solidFill>
                  <a:prstClr val="black"/>
                </a:solidFill>
                <a:effectLst/>
                <a:uLnTx/>
                <a:uFillTx/>
                <a:latin typeface="Times New Roman" panose="02020603050405020304" pitchFamily="18" charset="0"/>
                <a:ea typeface="等线" panose="02010600030101010101" charset="-122"/>
                <a:cs typeface="+mn-cs"/>
              </a:rPr>
              <a:t>2</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4 to </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a:t>
            </a:r>
            <a:r>
              <a:rPr kumimoji="0" lang="en-US" altLang="zh-CN" sz="1800" b="0" i="0" u="none" strike="noStrike" kern="100" cap="none" spc="0" normalizeH="0" baseline="-25000" noProof="0" dirty="0">
                <a:ln>
                  <a:noFill/>
                </a:ln>
                <a:solidFill>
                  <a:prstClr val="black"/>
                </a:solidFill>
                <a:effectLst/>
                <a:uLnTx/>
                <a:uFillTx/>
                <a:latin typeface="Times New Roman" panose="02020603050405020304" pitchFamily="18" charset="0"/>
                <a:ea typeface="等线" panose="02010600030101010101" charset="-122"/>
                <a:cs typeface="+mn-cs"/>
              </a:rPr>
              <a:t>3</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6. Finally</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it speeds up to right forever.</a:t>
            </a:r>
            <a:endPar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运动学</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29" name="组合 28"/>
          <p:cNvGrpSpPr/>
          <p:nvPr/>
        </p:nvGrpSpPr>
        <p:grpSpPr>
          <a:xfrm>
            <a:off x="745539" y="1484784"/>
            <a:ext cx="1462029" cy="461665"/>
            <a:chOff x="775380" y="3144539"/>
            <a:chExt cx="1629024" cy="461665"/>
          </a:xfrm>
        </p:grpSpPr>
        <p:sp>
          <p:nvSpPr>
            <p:cNvPr id="30" name="Rectangle 5"/>
            <p:cNvSpPr>
              <a:spLocks noChangeArrowheads="1"/>
            </p:cNvSpPr>
            <p:nvPr/>
          </p:nvSpPr>
          <p:spPr bwMode="auto">
            <a:xfrm>
              <a:off x="775380" y="3161704"/>
              <a:ext cx="1504196"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1" name="TextBox 28"/>
            <p:cNvSpPr txBox="1"/>
            <p:nvPr/>
          </p:nvSpPr>
          <p:spPr>
            <a:xfrm>
              <a:off x="775380" y="3144539"/>
              <a:ext cx="1629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4" name="矩形 3"/>
              <p:cNvSpPr/>
              <p:nvPr/>
            </p:nvSpPr>
            <p:spPr>
              <a:xfrm>
                <a:off x="2567608" y="468159"/>
                <a:ext cx="9372056" cy="1754326"/>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 If the position of a particle at a time is given by the equation </a:t>
                </a:r>
                <a14:m>
                  <m:oMath xmlns:m="http://schemas.openxmlformats.org/officeDocument/2006/math">
                    <m:r>
                      <a:rPr kumimoji="0" lang="en-US" altLang="zh-CN" sz="1800" b="0" i="1" u="none" strike="noStrike" kern="100" cap="none" spc="0" normalizeH="0" baseline="0" noProof="0" dirty="0" smtClean="0">
                        <a:ln>
                          <a:noFill/>
                        </a:ln>
                        <a:solidFill>
                          <a:prstClr val="black"/>
                        </a:solidFill>
                        <a:effectLst/>
                        <a:uLnTx/>
                        <a:uFillTx/>
                        <a:latin typeface="Cambria Math" panose="02040503050406030204" pitchFamily="18" charset="0"/>
                        <a:cs typeface="+mn-cs"/>
                      </a:rPr>
                      <m:t>𝑥</m:t>
                    </m:r>
                    <m:r>
                      <a:rPr kumimoji="0" lang="en-US" altLang="zh-CN" sz="1800" b="0" i="1" u="none" strike="noStrike" kern="100" cap="none" spc="0" normalizeH="0" baseline="0" noProof="0" dirty="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00" cap="none" spc="0" normalizeH="0" baseline="0" noProof="0" dirty="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00" cap="none" spc="0" normalizeH="0" baseline="0" noProof="0" dirty="0" smtClean="0">
                        <a:ln>
                          <a:noFill/>
                        </a:ln>
                        <a:solidFill>
                          <a:prstClr val="black"/>
                        </a:solidFill>
                        <a:effectLst/>
                        <a:uLnTx/>
                        <a:uFillTx/>
                        <a:latin typeface="Cambria Math" panose="02040503050406030204" pitchFamily="18" charset="0"/>
                        <a:cs typeface="+mn-cs"/>
                      </a:rPr>
                      <m:t>)</m:t>
                    </m:r>
                    <m:r>
                      <a:rPr kumimoji="0" lang="zh-CN" altLang="zh-CN" sz="1800" b="0" i="1" u="none" strike="noStrike" kern="100" cap="none" spc="0" normalizeH="0" baseline="0" noProof="0" dirty="0">
                        <a:ln>
                          <a:noFill/>
                        </a:ln>
                        <a:solidFill>
                          <a:prstClr val="black"/>
                        </a:solidFill>
                        <a:effectLst/>
                        <a:uLnTx/>
                        <a:uFillTx/>
                        <a:latin typeface="Cambria Math" panose="02040503050406030204" pitchFamily="18" charset="0"/>
                        <a:cs typeface="+mn-cs"/>
                      </a:rPr>
                      <m:t>＝</m:t>
                    </m:r>
                    <m:r>
                      <a:rPr kumimoji="0" lang="en-US" altLang="zh-CN" sz="1800" b="0" i="1" u="none" strike="noStrike" kern="100" cap="none" spc="0" normalizeH="0" baseline="0" noProof="0" dirty="0">
                        <a:ln>
                          <a:noFill/>
                        </a:ln>
                        <a:solidFill>
                          <a:prstClr val="black"/>
                        </a:solidFill>
                        <a:effectLst/>
                        <a:uLnTx/>
                        <a:uFillTx/>
                        <a:latin typeface="Cambria Math" panose="02040503050406030204" pitchFamily="18" charset="0"/>
                        <a:cs typeface="+mn-cs"/>
                      </a:rPr>
                      <m:t>𝑡</m:t>
                    </m:r>
                    <m:r>
                      <a:rPr kumimoji="0" lang="en-US" altLang="zh-CN" sz="1800" b="0" i="1" u="none" strike="noStrike" kern="100" cap="none" spc="0" normalizeH="0" baseline="30000" noProof="0" dirty="0">
                        <a:ln>
                          <a:noFill/>
                        </a:ln>
                        <a:solidFill>
                          <a:prstClr val="black"/>
                        </a:solidFill>
                        <a:effectLst/>
                        <a:uLnTx/>
                        <a:uFillTx/>
                        <a:latin typeface="Cambria Math" panose="02040503050406030204" pitchFamily="18" charset="0"/>
                        <a:cs typeface="+mn-cs"/>
                      </a:rPr>
                      <m:t>3</m:t>
                    </m:r>
                    <m:r>
                      <a:rPr kumimoji="0" lang="zh-CN" altLang="zh-CN" sz="1800" b="0" i="1" u="none" strike="noStrike" kern="100" cap="none" spc="0" normalizeH="0" baseline="0" noProof="0" dirty="0">
                        <a:ln>
                          <a:noFill/>
                        </a:ln>
                        <a:solidFill>
                          <a:prstClr val="black"/>
                        </a:solidFill>
                        <a:effectLst/>
                        <a:uLnTx/>
                        <a:uFillTx/>
                        <a:latin typeface="Cambria Math" panose="02040503050406030204" pitchFamily="18" charset="0"/>
                        <a:cs typeface="+mn-cs"/>
                      </a:rPr>
                      <m:t>－</m:t>
                    </m:r>
                    <m:r>
                      <a:rPr kumimoji="0" lang="en-US" altLang="zh-CN" sz="1800" b="0" i="1" u="none" strike="noStrike" kern="100" cap="none" spc="0" normalizeH="0" baseline="0" noProof="0" dirty="0">
                        <a:ln>
                          <a:noFill/>
                        </a:ln>
                        <a:solidFill>
                          <a:prstClr val="black"/>
                        </a:solidFill>
                        <a:effectLst/>
                        <a:uLnTx/>
                        <a:uFillTx/>
                        <a:latin typeface="Cambria Math" panose="02040503050406030204" pitchFamily="18" charset="0"/>
                        <a:cs typeface="+mn-cs"/>
                      </a:rPr>
                      <m:t>12</m:t>
                    </m:r>
                    <m:r>
                      <a:rPr kumimoji="0" lang="en-US" altLang="zh-CN" sz="1800" b="0" i="1" u="none" strike="noStrike" kern="100" cap="none" spc="0" normalizeH="0" baseline="0" noProof="0" dirty="0">
                        <a:ln>
                          <a:noFill/>
                        </a:ln>
                        <a:solidFill>
                          <a:prstClr val="black"/>
                        </a:solidFill>
                        <a:effectLst/>
                        <a:uLnTx/>
                        <a:uFillTx/>
                        <a:latin typeface="Cambria Math" panose="02040503050406030204" pitchFamily="18" charset="0"/>
                        <a:cs typeface="+mn-cs"/>
                      </a:rPr>
                      <m:t>𝑡</m:t>
                    </m:r>
                    <m:r>
                      <a:rPr kumimoji="0" lang="en-US" altLang="zh-CN" sz="1800" b="0" i="1" u="none" strike="noStrike" kern="100" cap="none" spc="0" normalizeH="0" baseline="30000" noProof="0" dirty="0">
                        <a:ln>
                          <a:noFill/>
                        </a:ln>
                        <a:solidFill>
                          <a:prstClr val="black"/>
                        </a:solidFill>
                        <a:effectLst/>
                        <a:uLnTx/>
                        <a:uFillTx/>
                        <a:latin typeface="Cambria Math" panose="02040503050406030204" pitchFamily="18" charset="0"/>
                        <a:cs typeface="+mn-cs"/>
                      </a:rPr>
                      <m:t>2</m:t>
                    </m:r>
                    <m:r>
                      <a:rPr kumimoji="0" lang="zh-CN" altLang="zh-CN" sz="1800" b="0" i="1" u="none" strike="noStrike" kern="100" cap="none" spc="0" normalizeH="0" baseline="0" noProof="0" dirty="0">
                        <a:ln>
                          <a:noFill/>
                        </a:ln>
                        <a:solidFill>
                          <a:prstClr val="black"/>
                        </a:solidFill>
                        <a:effectLst/>
                        <a:uLnTx/>
                        <a:uFillTx/>
                        <a:latin typeface="Cambria Math" panose="02040503050406030204" pitchFamily="18" charset="0"/>
                        <a:cs typeface="+mn-cs"/>
                      </a:rPr>
                      <m:t>＋</m:t>
                    </m:r>
                    <m:r>
                      <a:rPr kumimoji="0" lang="en-US" altLang="zh-CN" sz="1800" b="0" i="1" u="none" strike="noStrike" kern="100" cap="none" spc="0" normalizeH="0" baseline="0" noProof="0" dirty="0">
                        <a:ln>
                          <a:noFill/>
                        </a:ln>
                        <a:solidFill>
                          <a:prstClr val="black"/>
                        </a:solidFill>
                        <a:effectLst/>
                        <a:uLnTx/>
                        <a:uFillTx/>
                        <a:latin typeface="Cambria Math" panose="02040503050406030204" pitchFamily="18" charset="0"/>
                        <a:cs typeface="+mn-cs"/>
                      </a:rPr>
                      <m:t>36</m:t>
                    </m:r>
                    <m:r>
                      <a:rPr kumimoji="0" lang="en-US" altLang="zh-CN" sz="1800" b="0" i="1" u="none" strike="noStrike" kern="100" cap="none" spc="0" normalizeH="0" baseline="0" noProof="0" dirty="0">
                        <a:ln>
                          <a:noFill/>
                        </a:ln>
                        <a:solidFill>
                          <a:prstClr val="black"/>
                        </a:solidFill>
                        <a:effectLst/>
                        <a:uLnTx/>
                        <a:uFillTx/>
                        <a:latin typeface="Cambria Math" panose="02040503050406030204" pitchFamily="18" charset="0"/>
                        <a:cs typeface="+mn-cs"/>
                      </a:rPr>
                      <m:t>𝑡</m:t>
                    </m:r>
                    <m:r>
                      <a:rPr kumimoji="0" lang="zh-CN" altLang="zh-CN" sz="1800" b="0" i="1" u="none" strike="noStrike" kern="100" cap="none" spc="0" normalizeH="0" baseline="0" noProof="0" dirty="0">
                        <a:ln>
                          <a:noFill/>
                        </a:ln>
                        <a:solidFill>
                          <a:prstClr val="black"/>
                        </a:solidFill>
                        <a:effectLst/>
                        <a:uLnTx/>
                        <a:uFillTx/>
                        <a:latin typeface="Cambria Math" panose="02040503050406030204" pitchFamily="18" charset="0"/>
                        <a:cs typeface="+mn-cs"/>
                      </a:rPr>
                      <m:t>＋</m:t>
                    </m:r>
                    <m:r>
                      <a:rPr kumimoji="0" lang="en-US" altLang="zh-CN" sz="1800" b="0" i="1" u="none" strike="noStrike" kern="100" cap="none" spc="0" normalizeH="0" baseline="0" noProof="0" dirty="0">
                        <a:ln>
                          <a:noFill/>
                        </a:ln>
                        <a:solidFill>
                          <a:prstClr val="black"/>
                        </a:solidFill>
                        <a:effectLst/>
                        <a:uLnTx/>
                        <a:uFillTx/>
                        <a:latin typeface="Cambria Math" panose="02040503050406030204" pitchFamily="18" charset="0"/>
                        <a:cs typeface="+mn-cs"/>
                      </a:rPr>
                      <m:t>18</m:t>
                    </m:r>
                  </m:oMath>
                </a14:m>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endPar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)Find the point at which the particle changes direction.</a:t>
                </a:r>
                <a:endPar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b</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)Find the interval of time during which the particle is slowing down.</a:t>
                </a:r>
                <a:endPar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)Find the distance that the particle from </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0 to </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4.</a:t>
                </a:r>
                <a:endPar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2567608" y="468159"/>
                <a:ext cx="9372056" cy="1754326"/>
              </a:xfrm>
              <a:prstGeom prst="rect">
                <a:avLst/>
              </a:prstGeom>
              <a:blipFill rotWithShape="1">
                <a:blip r:embed="rId2"/>
                <a:stretch>
                  <a:fillRect l="-3" t="-661" r="4" b="35"/>
                </a:stretch>
              </a:blipFill>
            </p:spPr>
            <p:txBody>
              <a:bodyPr/>
              <a:lstStyle/>
              <a:p>
                <a:r>
                  <a:rPr lang="zh-CN" altLang="en-US">
                    <a:noFill/>
                  </a:rPr>
                  <a:t> </a:t>
                </a:r>
              </a:p>
            </p:txBody>
          </p:sp>
        </mc:Fallback>
      </mc:AlternateContent>
      <p:sp>
        <p:nvSpPr>
          <p:cNvPr id="6" name="矩形 5"/>
          <p:cNvSpPr/>
          <p:nvPr/>
        </p:nvSpPr>
        <p:spPr>
          <a:xfrm>
            <a:off x="409811" y="2450483"/>
            <a:ext cx="11158797" cy="3416320"/>
          </a:xfrm>
          <a:prstGeom prst="rect">
            <a:avLst/>
          </a:prstGeom>
        </p:spPr>
        <p:txBody>
          <a:bodyPr wrap="square">
            <a:spAutoFit/>
          </a:bodyPr>
          <a:lstStyle/>
          <a:p>
            <a:pPr marL="0" marR="0" lvl="0" indent="269240" algn="just"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 The condition of particle changing direction is </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v</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0 but </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0. So</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a:t>
            </a:r>
            <a:r>
              <a:rPr kumimoji="0" lang="en-US" altLang="zh-CN" sz="2400" b="1" i="0" u="none" strike="noStrike" kern="100" cap="none" spc="0" normalizeH="0" baseline="-25000" noProof="0" dirty="0">
                <a:ln>
                  <a:noFill/>
                </a:ln>
                <a:solidFill>
                  <a:prstClr val="black"/>
                </a:solidFill>
                <a:effectLst/>
                <a:uLnTx/>
                <a:uFillTx/>
                <a:latin typeface="Times New Roman" panose="02020603050405020304" pitchFamily="18" charset="0"/>
                <a:ea typeface="等线" panose="02010600030101010101" charset="-122"/>
                <a:cs typeface="+mn-cs"/>
              </a:rPr>
              <a:t>1</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2 or </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a:t>
            </a:r>
            <a:r>
              <a:rPr kumimoji="0" lang="en-US" altLang="zh-CN" sz="2400" b="1" i="0" u="none" strike="noStrike" kern="100" cap="none" spc="0" normalizeH="0" baseline="-25000" noProof="0" dirty="0">
                <a:ln>
                  <a:noFill/>
                </a:ln>
                <a:solidFill>
                  <a:prstClr val="black"/>
                </a:solidFill>
                <a:effectLst/>
                <a:uLnTx/>
                <a:uFillTx/>
                <a:latin typeface="Times New Roman" panose="02020603050405020304" pitchFamily="18" charset="0"/>
                <a:ea typeface="等线" panose="02010600030101010101" charset="-122"/>
                <a:cs typeface="+mn-cs"/>
              </a:rPr>
              <a:t>3</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6 the particle changes direction.</a:t>
            </a:r>
            <a:endPar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a:p>
            <a:pPr marL="0" marR="0" lvl="0" indent="269240" algn="just"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b</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 The interval of time that the particle is slowing down</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p>
          <a:p>
            <a:pPr marL="533400" marR="0" lvl="0" indent="266700" algn="ctr"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0</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2 or 4</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6</a:t>
            </a:r>
            <a:endPar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c</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 The distance that the particle from </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0 to </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4</a:t>
            </a:r>
            <a:endPar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a:p>
            <a:pPr marL="533400" marR="0" lvl="0" indent="266700" algn="ctr" defTabSz="914400" rtl="0" eaLnBrk="1" fontAlgn="auto" latinLnBrk="0" hangingPunct="1">
              <a:lnSpc>
                <a:spcPct val="150000"/>
              </a:lnSpc>
              <a:spcBef>
                <a:spcPts val="0"/>
              </a:spcBef>
              <a:spcAft>
                <a:spcPts val="0"/>
              </a:spcAft>
              <a:buClrTx/>
              <a:buSzTx/>
              <a:buFontTx/>
              <a:buNone/>
              <a:defRPr/>
            </a:pP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D</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50</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18</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(50</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34)</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48</a:t>
            </a:r>
            <a:endPar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p:txBody>
      </p:sp>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4272" y="4293096"/>
            <a:ext cx="3532051" cy="1380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运动学</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7" name="矩形 16"/>
          <p:cNvSpPr/>
          <p:nvPr/>
        </p:nvSpPr>
        <p:spPr>
          <a:xfrm>
            <a:off x="695400" y="1412776"/>
            <a:ext cx="4464496" cy="461729"/>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Motion Along a Curve</a:t>
            </a: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曲线运动</a:t>
            </a: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r>
              <a:rPr kumimoji="0" lang="zh-CN" altLang="en-US"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二维运动</a:t>
            </a: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endPar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endParaRPr>
          </a:p>
        </p:txBody>
      </p:sp>
      <p:pic>
        <p:nvPicPr>
          <p:cNvPr id="5122" name="Picture 2"/>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780061" y="2653490"/>
            <a:ext cx="3058132" cy="2736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784" y="1849105"/>
            <a:ext cx="7344816" cy="5035255"/>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运动学</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9" name="组合 8"/>
          <p:cNvGrpSpPr/>
          <p:nvPr/>
        </p:nvGrpSpPr>
        <p:grpSpPr>
          <a:xfrm>
            <a:off x="778820" y="1628800"/>
            <a:ext cx="1296144" cy="461665"/>
            <a:chOff x="775380" y="3144539"/>
            <a:chExt cx="1629024" cy="461665"/>
          </a:xfrm>
        </p:grpSpPr>
        <p:sp>
          <p:nvSpPr>
            <p:cNvPr id="10" name="Rectangle 5"/>
            <p:cNvSpPr>
              <a:spLocks noChangeArrowheads="1"/>
            </p:cNvSpPr>
            <p:nvPr/>
          </p:nvSpPr>
          <p:spPr bwMode="auto">
            <a:xfrm>
              <a:off x="775380" y="3161704"/>
              <a:ext cx="1504196"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TextBox 28"/>
            <p:cNvSpPr txBox="1"/>
            <p:nvPr/>
          </p:nvSpPr>
          <p:spPr>
            <a:xfrm>
              <a:off x="775380" y="3144539"/>
              <a:ext cx="1629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pic>
        <p:nvPicPr>
          <p:cNvPr id="12" name="图片 11" descr="屏幕剪辑"/>
          <p:cNvPicPr>
            <a:picLocks noChangeAspect="1"/>
          </p:cNvPicPr>
          <p:nvPr/>
        </p:nvPicPr>
        <p:blipFill rotWithShape="1">
          <a:blip r:embed="rId2">
            <a:extLst>
              <a:ext uri="{28A0092B-C50C-407E-A947-70E740481C1C}">
                <a14:useLocalDpi xmlns:a14="http://schemas.microsoft.com/office/drawing/2010/main" val="0"/>
              </a:ext>
            </a:extLst>
          </a:blip>
          <a:srcRect b="80172"/>
          <a:stretch>
            <a:fillRect/>
          </a:stretch>
        </p:blipFill>
        <p:spPr>
          <a:xfrm>
            <a:off x="233846" y="2564904"/>
            <a:ext cx="11958154" cy="2367880"/>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运动学</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6" name="图片 5" descr="屏幕剪辑"/>
          <p:cNvPicPr>
            <a:picLocks noChangeAspect="1"/>
          </p:cNvPicPr>
          <p:nvPr/>
        </p:nvPicPr>
        <p:blipFill rotWithShape="1">
          <a:blip r:embed="rId2">
            <a:extLst>
              <a:ext uri="{28A0092B-C50C-407E-A947-70E740481C1C}">
                <a14:useLocalDpi xmlns:a14="http://schemas.microsoft.com/office/drawing/2010/main" val="0"/>
              </a:ext>
            </a:extLst>
          </a:blip>
          <a:srcRect t="25200"/>
          <a:stretch>
            <a:fillRect/>
          </a:stretch>
        </p:blipFill>
        <p:spPr>
          <a:xfrm>
            <a:off x="2958252" y="0"/>
            <a:ext cx="9060604" cy="6768446"/>
          </a:xfrm>
          <a:prstGeom prst="rect">
            <a:avLst/>
          </a:prstGeom>
        </p:spPr>
      </p:pic>
      <p:grpSp>
        <p:nvGrpSpPr>
          <p:cNvPr id="9" name="组合 8"/>
          <p:cNvGrpSpPr/>
          <p:nvPr/>
        </p:nvGrpSpPr>
        <p:grpSpPr>
          <a:xfrm>
            <a:off x="778820" y="1628800"/>
            <a:ext cx="1296144" cy="461665"/>
            <a:chOff x="775380" y="3144539"/>
            <a:chExt cx="1629024" cy="461665"/>
          </a:xfrm>
        </p:grpSpPr>
        <p:sp>
          <p:nvSpPr>
            <p:cNvPr id="10" name="Rectangle 5"/>
            <p:cNvSpPr>
              <a:spLocks noChangeArrowheads="1"/>
            </p:cNvSpPr>
            <p:nvPr/>
          </p:nvSpPr>
          <p:spPr bwMode="auto">
            <a:xfrm>
              <a:off x="775380" y="3161704"/>
              <a:ext cx="1504196"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TextBox 28"/>
            <p:cNvSpPr txBox="1"/>
            <p:nvPr/>
          </p:nvSpPr>
          <p:spPr>
            <a:xfrm>
              <a:off x="775380" y="3144539"/>
              <a:ext cx="1629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580877"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洛必达法则</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778819" y="1628800"/>
            <a:ext cx="1569660"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求未定式极限</a:t>
            </a:r>
          </a:p>
        </p:txBody>
      </p:sp>
      <mc:AlternateContent xmlns:mc="http://schemas.openxmlformats.org/markup-compatibility/2006" xmlns:a14="http://schemas.microsoft.com/office/drawing/2010/main">
        <mc:Choice Requires="a14">
          <p:sp>
            <p:nvSpPr>
              <p:cNvPr id="4" name="矩形 3"/>
              <p:cNvSpPr/>
              <p:nvPr/>
            </p:nvSpPr>
            <p:spPr>
              <a:xfrm>
                <a:off x="778819" y="2352595"/>
                <a:ext cx="1507977" cy="59086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limLow>
                            <m:limLow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limLowPr>
                            <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lim</m:t>
                              </m:r>
                            </m:e>
                            <m:li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lim>
                          </m:limLow>
                        </m:fName>
                        <m:e>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𝑡𝑎𝑛𝑥</m:t>
                              </m:r>
                            </m:num>
                            <m:den>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p>
                              </m:sSup>
                            </m:den>
                          </m:f>
                        </m:e>
                      </m:func>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778819" y="2352595"/>
                <a:ext cx="1507977" cy="590867"/>
              </a:xfrm>
              <a:prstGeom prst="rect">
                <a:avLst/>
              </a:prstGeom>
              <a:blipFill rotWithShape="1">
                <a:blip r:embed="rId2"/>
                <a:stretch>
                  <a:fillRect l="-20" t="-94" r="11" b="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95400" y="3297925"/>
                <a:ext cx="1133900" cy="635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limLow>
                            <m:limLow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limLowPr>
                            <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lim</m:t>
                              </m:r>
                            </m:e>
                            <m:li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lim>
                          </m:limLow>
                        </m:fName>
                        <m:e>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𝑙𝑛𝑥</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den>
                          </m:f>
                        </m:e>
                      </m:func>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7" name="矩形 16"/>
              <p:cNvSpPr>
                <a:spLocks noRot="1" noChangeAspect="1" noMove="1" noResize="1" noEditPoints="1" noAdjustHandles="1" noChangeArrowheads="1" noChangeShapeType="1" noTextEdit="1"/>
              </p:cNvSpPr>
              <p:nvPr/>
            </p:nvSpPr>
            <p:spPr>
              <a:xfrm>
                <a:off x="695400" y="3297925"/>
                <a:ext cx="1133900" cy="635110"/>
              </a:xfrm>
              <a:prstGeom prst="rect">
                <a:avLst/>
              </a:prstGeom>
              <a:blipFill rotWithShape="1">
                <a:blip r:embed="rId3"/>
                <a:stretch>
                  <a:fillRect l="-7" t="-58" r="44" b="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99642" y="4287498"/>
                <a:ext cx="2174634" cy="4605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limLow>
                            <m:limLow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limLowPr>
                            <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lim</m:t>
                              </m:r>
                            </m:e>
                            <m:li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lim>
                          </m:limLow>
                        </m:fName>
                        <m:e>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ln</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ln</m:t>
                              </m:r>
                            </m:fName>
                            <m:e>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+1</m:t>
                                  </m:r>
                                </m:e>
                              </m:d>
                            </m:e>
                          </m:func>
                        </m:e>
                      </m:func>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8" name="矩形 17"/>
              <p:cNvSpPr>
                <a:spLocks noRot="1" noChangeAspect="1" noMove="1" noResize="1" noEditPoints="1" noAdjustHandles="1" noChangeArrowheads="1" noChangeShapeType="1" noTextEdit="1"/>
              </p:cNvSpPr>
              <p:nvPr/>
            </p:nvSpPr>
            <p:spPr>
              <a:xfrm>
                <a:off x="699642" y="4287498"/>
                <a:ext cx="2174634" cy="460575"/>
              </a:xfrm>
              <a:prstGeom prst="rect">
                <a:avLst/>
              </a:prstGeom>
              <a:blipFill rotWithShape="1">
                <a:blip r:embed="rId4"/>
                <a:stretch>
                  <a:fillRect l="-23" t="-133" r="12" b="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95400" y="5104793"/>
                <a:ext cx="984757" cy="4605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limLow>
                            <m:limLow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limLowPr>
                            <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lim</m:t>
                              </m:r>
                            </m:e>
                            <m:li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p>
                              </m:sSup>
                            </m:lim>
                          </m:limLow>
                        </m:fName>
                        <m:e>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sup>
                          </m:sSup>
                        </m:e>
                      </m:func>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9" name="矩形 18"/>
              <p:cNvSpPr>
                <a:spLocks noRot="1" noChangeAspect="1" noMove="1" noResize="1" noEditPoints="1" noAdjustHandles="1" noChangeArrowheads="1" noChangeShapeType="1" noTextEdit="1"/>
              </p:cNvSpPr>
              <p:nvPr/>
            </p:nvSpPr>
            <p:spPr>
              <a:xfrm>
                <a:off x="695400" y="5104793"/>
                <a:ext cx="984757" cy="460575"/>
              </a:xfrm>
              <a:prstGeom prst="rect">
                <a:avLst/>
              </a:prstGeom>
              <a:blipFill rotWithShape="1">
                <a:blip r:embed="rId5"/>
                <a:stretch>
                  <a:fillRect l="-8" t="-6" r="59" b="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303912" y="2420888"/>
                <a:ext cx="746999" cy="6127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limLow>
                            <m:limLow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limLowPr>
                            <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lim</m:t>
                              </m:r>
                            </m:e>
                            <m:li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lim>
                          </m:limLow>
                        </m:fName>
                        <m:e>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den>
                          </m:f>
                        </m:e>
                      </m:func>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0" name="矩形 19"/>
              <p:cNvSpPr>
                <a:spLocks noRot="1" noChangeAspect="1" noMove="1" noResize="1" noEditPoints="1" noAdjustHandles="1" noChangeArrowheads="1" noChangeShapeType="1" noTextEdit="1"/>
              </p:cNvSpPr>
              <p:nvPr/>
            </p:nvSpPr>
            <p:spPr>
              <a:xfrm>
                <a:off x="5303912" y="2420888"/>
                <a:ext cx="746999" cy="612732"/>
              </a:xfrm>
              <a:prstGeom prst="rect">
                <a:avLst/>
              </a:prstGeom>
              <a:blipFill rotWithShape="1">
                <a:blip r:embed="rId6"/>
                <a:stretch>
                  <a:fillRect l="-52" t="-44" r="84" b="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303912" y="3429000"/>
                <a:ext cx="814325" cy="56919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limLow>
                            <m:limLow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limLowPr>
                            <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lim</m:t>
                              </m:r>
                            </m:e>
                            <m:li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lim>
                          </m:limLow>
                        </m:fName>
                        <m:e>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num>
                            <m:den>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den>
                          </m:f>
                        </m:e>
                      </m:func>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1" name="矩形 20"/>
              <p:cNvSpPr>
                <a:spLocks noRot="1" noChangeAspect="1" noMove="1" noResize="1" noEditPoints="1" noAdjustHandles="1" noChangeArrowheads="1" noChangeShapeType="1" noTextEdit="1"/>
              </p:cNvSpPr>
              <p:nvPr/>
            </p:nvSpPr>
            <p:spPr>
              <a:xfrm>
                <a:off x="5303912" y="3429000"/>
                <a:ext cx="814325" cy="569195"/>
              </a:xfrm>
              <a:prstGeom prst="rect">
                <a:avLst/>
              </a:prstGeom>
              <a:blipFill rotWithShape="1">
                <a:blip r:embed="rId7"/>
                <a:stretch>
                  <a:fillRect l="-48" r="1" b="41"/>
                </a:stretch>
              </a:blipFill>
            </p:spPr>
            <p:txBody>
              <a:bodyPr/>
              <a:lstStyle/>
              <a:p>
                <a:r>
                  <a:rPr lang="zh-CN" altLang="en-US">
                    <a:noFill/>
                  </a:rPr>
                  <a:t> </a:t>
                </a:r>
              </a:p>
            </p:txBody>
          </p:sp>
        </mc:Fallback>
      </mc:AlternateContent>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580877"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洛必达法则</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6" name="矩形 5"/>
              <p:cNvSpPr/>
              <p:nvPr/>
            </p:nvSpPr>
            <p:spPr>
              <a:xfrm>
                <a:off x="778819" y="1628800"/>
                <a:ext cx="2363276"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0/0</m:t>
                    </m:r>
                  </m:oMath>
                </a14:m>
                <a:r>
                  <a:rPr kumimoji="0" lang="en-US" altLang="zh-CN"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 </a:t>
                </a: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型或</a:t>
                </a:r>
                <a14:m>
                  <m:oMath xmlns:m="http://schemas.openxmlformats.org/officeDocument/2006/math">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型</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极限</a:t>
                </a:r>
              </a:p>
            </p:txBody>
          </p:sp>
        </mc:Choice>
        <mc:Fallback xmlns="">
          <p:sp>
            <p:nvSpPr>
              <p:cNvPr id="6" name="矩形 5"/>
              <p:cNvSpPr>
                <a:spLocks noRot="1" noChangeAspect="1" noMove="1" noResize="1" noEditPoints="1" noAdjustHandles="1" noChangeArrowheads="1" noChangeShapeType="1" noTextEdit="1"/>
              </p:cNvSpPr>
              <p:nvPr/>
            </p:nvSpPr>
            <p:spPr>
              <a:xfrm>
                <a:off x="778819" y="1628800"/>
                <a:ext cx="2363276" cy="369332"/>
              </a:xfrm>
              <a:prstGeom prst="rect">
                <a:avLst/>
              </a:prstGeom>
              <a:blipFill rotWithShape="1">
                <a:blip r:embed="rId2"/>
                <a:stretch>
                  <a:fillRect l="-228" t="-1382" r="-183" b="-1261"/>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78819" y="2132856"/>
                <a:ext cx="7417223" cy="2377574"/>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设函数</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与</a:t>
                </a:r>
                <a14:m>
                  <m:oMath xmlns:m="http://schemas.openxmlformats.org/officeDocument/2006/math">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d>
                      <m:dPr>
                        <m:ctrlP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在点</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的某一去心邻域内可导，且</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，又满足</a:t>
                </a:r>
                <a:endParaRPr kumimoji="0" lang="en-US" altLang="zh-CN"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r>
                  <a:rPr kumimoji="0" lang="en-US" altLang="zh-CN"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1</a:t>
                </a: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14:m>
                  <m:oMath xmlns:m="http://schemas.openxmlformats.org/officeDocument/2006/math">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lim>
                        </m:limLow>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lim>
                        </m:limLow>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（或</a:t>
                </a:r>
                <a14:m>
                  <m:oMath xmlns:m="http://schemas.openxmlformats.org/officeDocument/2006/math">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endParaRPr kumimoji="0" lang="en-US" altLang="zh-CN"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r>
                  <a:rPr kumimoji="0" lang="en-US" altLang="zh-CN"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2</a:t>
                </a: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）极限</a:t>
                </a:r>
                <a14:m>
                  <m:oMath xmlns:m="http://schemas.openxmlformats.org/officeDocument/2006/math">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lim>
                        </m:limLow>
                      </m:fName>
                      <m:e>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den>
                        </m:f>
                      </m:e>
                    </m:func>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存在或为</a:t>
                </a:r>
                <a14:m>
                  <m:oMath xmlns:m="http://schemas.openxmlformats.org/officeDocument/2006/math">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，则</a:t>
                </a:r>
              </a:p>
            </p:txBody>
          </p:sp>
        </mc:Choice>
        <mc:Fallback xmlns="">
          <p:sp>
            <p:nvSpPr>
              <p:cNvPr id="7" name="矩形 6"/>
              <p:cNvSpPr>
                <a:spLocks noRot="1" noChangeAspect="1" noMove="1" noResize="1" noEditPoints="1" noAdjustHandles="1" noChangeArrowheads="1" noChangeShapeType="1" noTextEdit="1"/>
              </p:cNvSpPr>
              <p:nvPr/>
            </p:nvSpPr>
            <p:spPr>
              <a:xfrm>
                <a:off x="778819" y="2132856"/>
                <a:ext cx="7417223" cy="2377574"/>
              </a:xfrm>
              <a:prstGeom prst="rect">
                <a:avLst/>
              </a:prstGeom>
              <a:blipFill rotWithShape="1">
                <a:blip r:embed="rId3"/>
                <a:stretch>
                  <a:fillRect l="-4" t="-22" r="1" b="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727848" y="3573016"/>
                <a:ext cx="2471446" cy="68236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lim>
                          </m:limLow>
                        </m:fName>
                        <m:e>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num>
                            <m:den>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den>
                          </m:f>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lim>
                          </m:limLow>
                        </m:fName>
                        <m:e>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num>
                            <m:den>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den>
                          </m:f>
                        </m:e>
                      </m:func>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4727848" y="3573016"/>
                <a:ext cx="2471446" cy="682366"/>
              </a:xfrm>
              <a:prstGeom prst="rect">
                <a:avLst/>
              </a:prstGeom>
              <a:blipFill rotWithShape="1">
                <a:blip r:embed="rId4"/>
                <a:stretch>
                  <a:fillRect l="-11" t="-74" r="12" b="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78819" y="4561332"/>
                <a:ext cx="10088403" cy="5629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如果</a:t>
                </a:r>
                <a14:m>
                  <m:oMath xmlns:m="http://schemas.openxmlformats.org/officeDocument/2006/math">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lim>
                        </m:limLow>
                      </m:fName>
                      <m:e>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num>
                          <m:den>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den>
                        </m:f>
                      </m:e>
                    </m:func>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仍是</a:t>
                </a:r>
                <a14:m>
                  <m:oMath xmlns:m="http://schemas.openxmlformats.org/officeDocument/2006/math">
                    <m: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0/0</m:t>
                    </m:r>
                  </m:oMath>
                </a14:m>
                <a:r>
                  <a:rPr kumimoji="0" lang="en-US" altLang="zh-CN"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 </a:t>
                </a: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型或</a:t>
                </a:r>
                <a14:m>
                  <m:oMath xmlns:m="http://schemas.openxmlformats.org/officeDocument/2006/math">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型</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极限，只要满足定理中的有关条件，可继续使用洛必达法则，即</a:t>
                </a:r>
              </a:p>
            </p:txBody>
          </p:sp>
        </mc:Choice>
        <mc:Fallback xmlns="">
          <p:sp>
            <p:nvSpPr>
              <p:cNvPr id="9" name="矩形 8"/>
              <p:cNvSpPr>
                <a:spLocks noRot="1" noChangeAspect="1" noMove="1" noResize="1" noEditPoints="1" noAdjustHandles="1" noChangeArrowheads="1" noChangeShapeType="1" noTextEdit="1"/>
              </p:cNvSpPr>
              <p:nvPr/>
            </p:nvSpPr>
            <p:spPr>
              <a:xfrm>
                <a:off x="778819" y="4561332"/>
                <a:ext cx="10088403" cy="562975"/>
              </a:xfrm>
              <a:prstGeom prst="rect">
                <a:avLst/>
              </a:prstGeom>
              <a:blipFill rotWithShape="1">
                <a:blip r:embed="rId5"/>
                <a:stretch>
                  <a:fillRect l="-3" t="-23" r="5" b="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82190" y="5589240"/>
                <a:ext cx="3854901" cy="68236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lim>
                          </m:limLow>
                        </m:fName>
                        <m:e>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num>
                            <m:den>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den>
                          </m:f>
                        </m:e>
                      </m:func>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lim>
                          </m:limLow>
                        </m:fName>
                        <m:e>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num>
                            <m:den>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den>
                          </m:f>
                        </m:e>
                      </m:func>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lim>
                          </m:limLow>
                        </m:fName>
                        <m:e>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num>
                            <m:den>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den>
                          </m:f>
                        </m:e>
                      </m:func>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682190" y="5589240"/>
                <a:ext cx="3854901" cy="682366"/>
              </a:xfrm>
              <a:prstGeom prst="rect">
                <a:avLst/>
              </a:prstGeom>
              <a:blipFill rotWithShape="1">
                <a:blip r:embed="rId6"/>
                <a:stretch>
                  <a:fillRect l="-5" t="-89" b="51"/>
                </a:stretch>
              </a:blipFill>
            </p:spPr>
            <p:txBody>
              <a:bodyPr/>
              <a:lstStyle/>
              <a:p>
                <a:r>
                  <a:rPr lang="zh-CN" alt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59900" y="954953"/>
            <a:ext cx="2326278" cy="369332"/>
          </a:xfrm>
          <a:prstGeom prst="rect">
            <a:avLst/>
          </a:prstGeom>
        </p:spPr>
        <p:txBody>
          <a:bodyPr wrap="none">
            <a:spAutoFit/>
          </a:bodyPr>
          <a:lstStyle/>
          <a:p>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多项式函数</a:t>
            </a:r>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有理函数</a:t>
            </a:r>
            <a:endParaRPr lang="zh-CN" altLang="en-US" dirty="0"/>
          </a:p>
        </p:txBody>
      </p:sp>
      <p:sp>
        <p:nvSpPr>
          <p:cNvPr id="5" name="Rectangle 6"/>
          <p:cNvSpPr>
            <a:spLocks noChangeArrowheads="1"/>
          </p:cNvSpPr>
          <p:nvPr/>
        </p:nvSpPr>
        <p:spPr bwMode="auto">
          <a:xfrm>
            <a:off x="788486" y="2112095"/>
            <a:ext cx="213995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6" name="Freeform 10"/>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nvGrpSpPr>
          <p:cNvPr id="10" name="组合 9"/>
          <p:cNvGrpSpPr/>
          <p:nvPr/>
        </p:nvGrpSpPr>
        <p:grpSpPr>
          <a:xfrm>
            <a:off x="800258" y="1490973"/>
            <a:ext cx="9577065" cy="639763"/>
            <a:chOff x="619471" y="1916832"/>
            <a:chExt cx="9577065" cy="639763"/>
          </a:xfrm>
        </p:grpSpPr>
        <p:sp>
          <p:nvSpPr>
            <p:cNvPr id="11" name="Rectangle 5"/>
            <p:cNvSpPr>
              <a:spLocks noChangeArrowheads="1"/>
            </p:cNvSpPr>
            <p:nvPr/>
          </p:nvSpPr>
          <p:spPr bwMode="auto">
            <a:xfrm>
              <a:off x="619471" y="2112095"/>
              <a:ext cx="2308973"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2" name="Rectangle 7"/>
            <p:cNvSpPr>
              <a:spLocks noChangeArrowheads="1"/>
            </p:cNvSpPr>
            <p:nvPr/>
          </p:nvSpPr>
          <p:spPr bwMode="auto">
            <a:xfrm>
              <a:off x="2466515" y="1916832"/>
              <a:ext cx="7589925" cy="473075"/>
            </a:xfrm>
            <a:prstGeom prst="rect">
              <a:avLst/>
            </a:prstGeom>
            <a:solidFill>
              <a:srgbClr val="FC6F3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3" name="Freeform 9"/>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5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4" name="TextBox 28"/>
            <p:cNvSpPr txBox="1"/>
            <p:nvPr/>
          </p:nvSpPr>
          <p:spPr>
            <a:xfrm>
              <a:off x="814511" y="2137556"/>
              <a:ext cx="2771414" cy="400110"/>
            </a:xfrm>
            <a:prstGeom prst="rect">
              <a:avLst/>
            </a:prstGeom>
            <a:noFill/>
          </p:spPr>
          <p:txBody>
            <a:bodyPr wrap="square" rtlCol="0">
              <a:spAutoFit/>
            </a:bodyPr>
            <a:lstStyle/>
            <a:p>
              <a:pPr lvl="0">
                <a:defRPr/>
              </a:pPr>
              <a:r>
                <a:rPr lang="en-US" altLang="zh-CN" sz="2000" kern="0" dirty="0">
                  <a:latin typeface="Times New Roman" panose="02020603050405020304" pitchFamily="18" charset="0"/>
                  <a:ea typeface="方正北魏楷书简体" panose="03000509000000000000" pitchFamily="65" charset="-122"/>
                  <a:cs typeface="Times New Roman" panose="02020603050405020304" pitchFamily="18" charset="0"/>
                </a:rPr>
                <a:t>Polynomial ~</a:t>
              </a:r>
              <a:endParaRPr kumimoji="0" lang="zh-CN" altLang="en-US" sz="20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sp>
          <p:nvSpPr>
            <p:cNvPr id="15" name="矩形 14"/>
            <p:cNvSpPr/>
            <p:nvPr/>
          </p:nvSpPr>
          <p:spPr>
            <a:xfrm>
              <a:off x="2490220" y="1973071"/>
              <a:ext cx="7706316" cy="369332"/>
            </a:xfrm>
            <a:prstGeom prst="rect">
              <a:avLst/>
            </a:prstGeom>
          </p:spPr>
          <p:txBody>
            <a:bodyPr wrap="square">
              <a:spAutoFit/>
            </a:bodyPr>
            <a:lstStyle/>
            <a:p>
              <a:pPr lvl="0">
                <a:defRPr/>
              </a:pPr>
              <a:r>
                <a:rPr lang="zh-CN" altLang="en-US" i="0" dirty="0">
                  <a:latin typeface="方正北魏楷书简体" panose="03000509000000000000" pitchFamily="65" charset="-122"/>
                  <a:ea typeface="方正北魏楷书简体" panose="03000509000000000000" pitchFamily="65" charset="-122"/>
                </a:rPr>
                <a:t>多个幂函数进行加减乘运算即得到多项式函数</a:t>
              </a:r>
              <a:endParaRPr kumimoji="0" lang="zh-CN" altLang="en-US" b="0" i="0" u="none" strike="noStrike" kern="0" cap="none" spc="0" normalizeH="0" baseline="0" noProof="0" dirty="0">
                <a:ln>
                  <a:noFill/>
                </a:ln>
                <a:solidFill>
                  <a:schemeClr val="tx1"/>
                </a:solidFill>
                <a:effectLst/>
                <a:uLnTx/>
                <a:uFillTx/>
                <a:latin typeface="方正北魏楷书简体" panose="03000509000000000000" pitchFamily="65" charset="-122"/>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7" name="矩形 6"/>
              <p:cNvSpPr/>
              <p:nvPr/>
            </p:nvSpPr>
            <p:spPr>
              <a:xfrm>
                <a:off x="517787" y="2254632"/>
                <a:ext cx="9001000" cy="507831"/>
              </a:xfrm>
              <a:prstGeom prst="rect">
                <a:avLst/>
              </a:prstGeom>
            </p:spPr>
            <p:txBody>
              <a:bodyPr wrap="square">
                <a:spAutoFit/>
              </a:bodyPr>
              <a:lstStyle/>
              <a:p>
                <a:pPr indent="266700" algn="just">
                  <a:lnSpc>
                    <a:spcPct val="150000"/>
                  </a:lnSpc>
                  <a:spcAft>
                    <a:spcPts val="0"/>
                  </a:spcAft>
                </a:pPr>
                <a14:m>
                  <m:oMath xmlns:m="http://schemas.openxmlformats.org/officeDocument/2006/math">
                    <m:r>
                      <a:rPr lang="en-US" altLang="zh-CN" i="1" kern="100" dirty="0" smtClean="0">
                        <a:latin typeface="Cambria Math" panose="02040503050406030204" pitchFamily="18" charset="0"/>
                      </a:rPr>
                      <m:t>𝑓</m:t>
                    </m:r>
                    <m:d>
                      <m:dPr>
                        <m:ctrlPr>
                          <a:rPr lang="en-US" altLang="zh-CN" i="1" kern="100" dirty="0" smtClean="0">
                            <a:latin typeface="Cambria Math" panose="02040503050406030204" pitchFamily="18" charset="0"/>
                          </a:rPr>
                        </m:ctrlPr>
                      </m:dPr>
                      <m:e>
                        <m:r>
                          <a:rPr lang="en-US" altLang="zh-CN" i="1" kern="100" dirty="0" smtClean="0">
                            <a:latin typeface="Cambria Math" panose="02040503050406030204" pitchFamily="18" charset="0"/>
                          </a:rPr>
                          <m:t>𝑥</m:t>
                        </m:r>
                      </m:e>
                    </m:d>
                    <m:r>
                      <a:rPr lang="zh-CN" altLang="zh-CN" i="1" kern="100" dirty="0">
                        <a:latin typeface="Cambria Math" panose="02040503050406030204" pitchFamily="18" charset="0"/>
                      </a:rPr>
                      <m:t>＝</m:t>
                    </m:r>
                    <m:sSub>
                      <m:sSubPr>
                        <m:ctrlPr>
                          <a:rPr lang="en-US" altLang="zh-CN" b="0" i="1" kern="100" dirty="0" smtClean="0">
                            <a:latin typeface="Cambria Math" panose="02040503050406030204" pitchFamily="18" charset="0"/>
                          </a:rPr>
                        </m:ctrlPr>
                      </m:sSubPr>
                      <m:e>
                        <m:r>
                          <a:rPr lang="en-US" altLang="zh-CN" i="1" kern="100" dirty="0">
                            <a:latin typeface="Cambria Math" panose="02040503050406030204" pitchFamily="18" charset="0"/>
                          </a:rPr>
                          <m:t>𝑎</m:t>
                        </m:r>
                      </m:e>
                      <m:sub>
                        <m:r>
                          <a:rPr lang="en-US" altLang="zh-CN" b="0" i="1" kern="100" dirty="0" smtClean="0">
                            <a:latin typeface="Cambria Math" panose="02040503050406030204" pitchFamily="18" charset="0"/>
                          </a:rPr>
                          <m:t>𝑛</m:t>
                        </m:r>
                      </m:sub>
                    </m:sSub>
                    <m:sSup>
                      <m:sSupPr>
                        <m:ctrlPr>
                          <a:rPr lang="en-US" altLang="zh-CN" b="0" i="1" kern="100" dirty="0" smtClean="0">
                            <a:latin typeface="Cambria Math" panose="02040503050406030204" pitchFamily="18" charset="0"/>
                          </a:rPr>
                        </m:ctrlPr>
                      </m:sSupPr>
                      <m:e>
                        <m:r>
                          <a:rPr lang="en-US" altLang="zh-CN" i="1" kern="100" dirty="0">
                            <a:latin typeface="Cambria Math" panose="02040503050406030204" pitchFamily="18" charset="0"/>
                          </a:rPr>
                          <m:t>𝑥</m:t>
                        </m:r>
                      </m:e>
                      <m:sup>
                        <m:r>
                          <a:rPr lang="en-US" altLang="zh-CN" b="0" i="1" kern="100" dirty="0" smtClean="0">
                            <a:latin typeface="Cambria Math" panose="02040503050406030204" pitchFamily="18" charset="0"/>
                          </a:rPr>
                          <m:t>𝑛</m:t>
                        </m:r>
                      </m:sup>
                    </m:sSup>
                    <m:r>
                      <a:rPr lang="en-US" altLang="zh-CN" b="0" i="1" kern="100" dirty="0" smtClean="0">
                        <a:latin typeface="Cambria Math" panose="02040503050406030204" pitchFamily="18" charset="0"/>
                      </a:rPr>
                      <m:t>+</m:t>
                    </m:r>
                    <m:sSub>
                      <m:sSubPr>
                        <m:ctrlPr>
                          <a:rPr lang="en-US" altLang="zh-CN" b="0" i="1" kern="100" dirty="0" smtClean="0">
                            <a:latin typeface="Cambria Math" panose="02040503050406030204" pitchFamily="18" charset="0"/>
                          </a:rPr>
                        </m:ctrlPr>
                      </m:sSubPr>
                      <m:e>
                        <m:r>
                          <a:rPr lang="en-US" altLang="zh-CN" i="1" kern="100" dirty="0">
                            <a:latin typeface="Cambria Math" panose="02040503050406030204" pitchFamily="18" charset="0"/>
                          </a:rPr>
                          <m:t>𝑎</m:t>
                        </m:r>
                      </m:e>
                      <m:sub>
                        <m:r>
                          <a:rPr lang="en-US" altLang="zh-CN" b="0" i="1" kern="100" dirty="0" smtClean="0">
                            <a:latin typeface="Cambria Math" panose="02040503050406030204" pitchFamily="18" charset="0"/>
                          </a:rPr>
                          <m:t>𝑛</m:t>
                        </m:r>
                        <m:r>
                          <a:rPr lang="en-US" altLang="zh-CN" b="0" i="1" kern="100" dirty="0" smtClean="0">
                            <a:latin typeface="Cambria Math" panose="02040503050406030204" pitchFamily="18" charset="0"/>
                          </a:rPr>
                          <m:t>−1</m:t>
                        </m:r>
                      </m:sub>
                    </m:sSub>
                    <m:sSup>
                      <m:sSupPr>
                        <m:ctrlPr>
                          <a:rPr lang="en-US" altLang="zh-CN" b="0" i="1" kern="100" dirty="0" smtClean="0">
                            <a:latin typeface="Cambria Math" panose="02040503050406030204" pitchFamily="18" charset="0"/>
                          </a:rPr>
                        </m:ctrlPr>
                      </m:sSupPr>
                      <m:e>
                        <m:r>
                          <a:rPr lang="en-US" altLang="zh-CN" i="1" kern="100" dirty="0">
                            <a:latin typeface="Cambria Math" panose="02040503050406030204" pitchFamily="18" charset="0"/>
                          </a:rPr>
                          <m:t>𝑥</m:t>
                        </m:r>
                      </m:e>
                      <m:sup>
                        <m:r>
                          <a:rPr lang="en-US" altLang="zh-CN" b="0" i="1" kern="100" dirty="0" smtClean="0">
                            <a:latin typeface="Cambria Math" panose="02040503050406030204" pitchFamily="18" charset="0"/>
                          </a:rPr>
                          <m:t>𝑛</m:t>
                        </m:r>
                        <m:r>
                          <a:rPr lang="en-US" altLang="zh-CN" b="0" i="1" kern="100" dirty="0" smtClean="0">
                            <a:latin typeface="Cambria Math" panose="02040503050406030204" pitchFamily="18" charset="0"/>
                          </a:rPr>
                          <m:t>−1</m:t>
                        </m:r>
                      </m:sup>
                    </m:sSup>
                    <m:r>
                      <a:rPr lang="en-US" altLang="zh-CN" b="0" i="1" kern="100" dirty="0" smtClean="0">
                        <a:latin typeface="Cambria Math" panose="02040503050406030204" pitchFamily="18" charset="0"/>
                      </a:rPr>
                      <m:t>+</m:t>
                    </m:r>
                    <m:sSub>
                      <m:sSubPr>
                        <m:ctrlPr>
                          <a:rPr lang="en-US" altLang="zh-CN" b="0" i="1" kern="100" dirty="0" smtClean="0">
                            <a:latin typeface="Cambria Math" panose="02040503050406030204" pitchFamily="18" charset="0"/>
                          </a:rPr>
                        </m:ctrlPr>
                      </m:sSubPr>
                      <m:e>
                        <m:r>
                          <a:rPr lang="en-US" altLang="zh-CN" i="1" kern="100" dirty="0">
                            <a:latin typeface="Cambria Math" panose="02040503050406030204" pitchFamily="18" charset="0"/>
                          </a:rPr>
                          <m:t>𝑎</m:t>
                        </m:r>
                      </m:e>
                      <m:sub>
                        <m:r>
                          <a:rPr lang="en-US" altLang="zh-CN" b="0" i="1" kern="100" dirty="0" smtClean="0">
                            <a:latin typeface="Cambria Math" panose="02040503050406030204" pitchFamily="18" charset="0"/>
                          </a:rPr>
                          <m:t>𝑛</m:t>
                        </m:r>
                        <m:r>
                          <a:rPr lang="en-US" altLang="zh-CN" b="0" i="1" kern="100" dirty="0" smtClean="0">
                            <a:latin typeface="Cambria Math" panose="02040503050406030204" pitchFamily="18" charset="0"/>
                          </a:rPr>
                          <m:t>−2</m:t>
                        </m:r>
                      </m:sub>
                    </m:sSub>
                    <m:sSup>
                      <m:sSupPr>
                        <m:ctrlPr>
                          <a:rPr lang="en-US" altLang="zh-CN" b="0" i="1" kern="100" dirty="0" smtClean="0">
                            <a:latin typeface="Cambria Math" panose="02040503050406030204" pitchFamily="18" charset="0"/>
                          </a:rPr>
                        </m:ctrlPr>
                      </m:sSupPr>
                      <m:e>
                        <m:r>
                          <a:rPr lang="en-US" altLang="zh-CN" i="1" kern="100" dirty="0">
                            <a:latin typeface="Cambria Math" panose="02040503050406030204" pitchFamily="18" charset="0"/>
                          </a:rPr>
                          <m:t>𝑥</m:t>
                        </m:r>
                      </m:e>
                      <m:sup>
                        <m:r>
                          <a:rPr lang="en-US" altLang="zh-CN" b="0" i="1" kern="100" dirty="0" smtClean="0">
                            <a:latin typeface="Cambria Math" panose="02040503050406030204" pitchFamily="18" charset="0"/>
                          </a:rPr>
                          <m:t>𝑛</m:t>
                        </m:r>
                        <m:r>
                          <a:rPr lang="en-US" altLang="zh-CN" b="0" i="1" kern="100" dirty="0" smtClean="0">
                            <a:latin typeface="Cambria Math" panose="02040503050406030204" pitchFamily="18" charset="0"/>
                          </a:rPr>
                          <m:t>−2</m:t>
                        </m:r>
                      </m:sup>
                    </m:sSup>
                    <m:r>
                      <a:rPr lang="en-US" altLang="zh-CN" b="0" i="1" kern="100" dirty="0" smtClean="0">
                        <a:latin typeface="Cambria Math" panose="02040503050406030204" pitchFamily="18" charset="0"/>
                      </a:rPr>
                      <m:t>+</m:t>
                    </m:r>
                    <m:r>
                      <a:rPr lang="en-US" altLang="zh-CN" i="1" kern="100" dirty="0">
                        <a:latin typeface="Cambria Math" panose="02040503050406030204" pitchFamily="18" charset="0"/>
                      </a:rPr>
                      <m:t>·</m:t>
                    </m:r>
                    <m:r>
                      <a:rPr lang="en-US" altLang="zh-CN" i="1" kern="100" dirty="0" smtClean="0">
                        <a:latin typeface="Cambria Math" panose="02040503050406030204" pitchFamily="18" charset="0"/>
                      </a:rPr>
                      <m:t>·</m:t>
                    </m:r>
                    <m:r>
                      <a:rPr lang="en-US" altLang="zh-CN" i="1" kern="100" dirty="0">
                        <a:latin typeface="Cambria Math" panose="02040503050406030204" pitchFamily="18" charset="0"/>
                      </a:rPr>
                      <m:t>·</m:t>
                    </m:r>
                    <m:r>
                      <a:rPr lang="en-US" altLang="zh-CN" i="1" kern="100" dirty="0" smtClean="0">
                        <a:latin typeface="Cambria Math" panose="02040503050406030204" pitchFamily="18" charset="0"/>
                      </a:rPr>
                      <m:t>+</m:t>
                    </m:r>
                    <m:sSub>
                      <m:sSubPr>
                        <m:ctrlPr>
                          <a:rPr lang="en-US" altLang="zh-CN" b="0" i="1" kern="100" dirty="0" smtClean="0">
                            <a:latin typeface="Cambria Math" panose="02040503050406030204" pitchFamily="18" charset="0"/>
                          </a:rPr>
                        </m:ctrlPr>
                      </m:sSubPr>
                      <m:e>
                        <m:r>
                          <a:rPr lang="en-US" altLang="zh-CN" b="0" i="1" kern="100" dirty="0" smtClean="0">
                            <a:latin typeface="Cambria Math" panose="02040503050406030204" pitchFamily="18" charset="0"/>
                          </a:rPr>
                          <m:t>𝑎</m:t>
                        </m:r>
                      </m:e>
                      <m:sub>
                        <m:r>
                          <a:rPr lang="en-US" altLang="zh-CN" b="0" i="1" kern="100" dirty="0" smtClean="0">
                            <a:latin typeface="Cambria Math" panose="02040503050406030204" pitchFamily="18" charset="0"/>
                          </a:rPr>
                          <m:t>2</m:t>
                        </m:r>
                      </m:sub>
                    </m:sSub>
                    <m:sSup>
                      <m:sSupPr>
                        <m:ctrlPr>
                          <a:rPr lang="en-US" altLang="zh-CN" b="0" i="1" kern="100" dirty="0" smtClean="0">
                            <a:latin typeface="Cambria Math" panose="02040503050406030204" pitchFamily="18" charset="0"/>
                          </a:rPr>
                        </m:ctrlPr>
                      </m:sSupPr>
                      <m:e>
                        <m:r>
                          <a:rPr lang="en-US" altLang="zh-CN" b="0" i="1" kern="100" dirty="0" smtClean="0">
                            <a:latin typeface="Cambria Math" panose="02040503050406030204" pitchFamily="18" charset="0"/>
                          </a:rPr>
                          <m:t>𝑥</m:t>
                        </m:r>
                      </m:e>
                      <m:sup>
                        <m:r>
                          <a:rPr lang="en-US" altLang="zh-CN" b="0" i="1" kern="100" dirty="0" smtClean="0">
                            <a:latin typeface="Cambria Math" panose="02040503050406030204" pitchFamily="18" charset="0"/>
                          </a:rPr>
                          <m:t>2</m:t>
                        </m:r>
                      </m:sup>
                    </m:sSup>
                    <m:r>
                      <a:rPr lang="en-US" altLang="zh-CN" b="0" i="1" kern="100" dirty="0" smtClean="0">
                        <a:latin typeface="Cambria Math" panose="02040503050406030204" pitchFamily="18" charset="0"/>
                      </a:rPr>
                      <m:t>+</m:t>
                    </m:r>
                    <m:sSub>
                      <m:sSubPr>
                        <m:ctrlPr>
                          <a:rPr lang="en-US" altLang="zh-CN" b="0" i="1" kern="100" dirty="0" smtClean="0">
                            <a:latin typeface="Cambria Math" panose="02040503050406030204" pitchFamily="18" charset="0"/>
                          </a:rPr>
                        </m:ctrlPr>
                      </m:sSubPr>
                      <m:e>
                        <m:r>
                          <a:rPr lang="en-US" altLang="zh-CN" b="0" i="1" kern="100" dirty="0" smtClean="0">
                            <a:latin typeface="Cambria Math" panose="02040503050406030204" pitchFamily="18" charset="0"/>
                          </a:rPr>
                          <m:t>𝑎</m:t>
                        </m:r>
                      </m:e>
                      <m:sub>
                        <m:r>
                          <a:rPr lang="en-US" altLang="zh-CN" b="0" i="1" kern="100" dirty="0" smtClean="0">
                            <a:latin typeface="Cambria Math" panose="02040503050406030204" pitchFamily="18" charset="0"/>
                          </a:rPr>
                          <m:t>1</m:t>
                        </m:r>
                      </m:sub>
                    </m:sSub>
                    <m:r>
                      <a:rPr lang="en-US" altLang="zh-CN" b="0" i="1" kern="100" dirty="0" smtClean="0">
                        <a:latin typeface="Cambria Math" panose="02040503050406030204" pitchFamily="18" charset="0"/>
                      </a:rPr>
                      <m:t>𝑥</m:t>
                    </m:r>
                    <m:r>
                      <a:rPr lang="en-US" altLang="zh-CN" b="0" i="1" kern="100" dirty="0" smtClean="0">
                        <a:latin typeface="Cambria Math" panose="02040503050406030204" pitchFamily="18" charset="0"/>
                      </a:rPr>
                      <m:t>+</m:t>
                    </m:r>
                    <m:sSub>
                      <m:sSubPr>
                        <m:ctrlPr>
                          <a:rPr lang="en-US" altLang="zh-CN" b="0" i="1" kern="100" dirty="0" smtClean="0">
                            <a:latin typeface="Cambria Math" panose="02040503050406030204" pitchFamily="18" charset="0"/>
                          </a:rPr>
                        </m:ctrlPr>
                      </m:sSubPr>
                      <m:e>
                        <m:r>
                          <a:rPr lang="en-US" altLang="zh-CN" b="0" i="1" kern="100" dirty="0" smtClean="0">
                            <a:latin typeface="Cambria Math" panose="02040503050406030204" pitchFamily="18" charset="0"/>
                          </a:rPr>
                          <m:t>𝑎</m:t>
                        </m:r>
                      </m:e>
                      <m:sub>
                        <m:r>
                          <a:rPr lang="en-US" altLang="zh-CN" b="0" i="1" kern="100" dirty="0" smtClean="0">
                            <a:latin typeface="Cambria Math" panose="02040503050406030204" pitchFamily="18" charset="0"/>
                          </a:rPr>
                          <m:t>0</m:t>
                        </m:r>
                      </m:sub>
                    </m:sSub>
                  </m:oMath>
                </a14:m>
                <a:r>
                  <a:rPr lang="en-US" altLang="zh-CN" kern="100" dirty="0">
                    <a:latin typeface="Times New Roman" panose="02020603050405020304" pitchFamily="18" charset="0"/>
                  </a:rPr>
                  <a:t>(n</a:t>
                </a:r>
                <a:r>
                  <a:rPr lang="zh-CN" altLang="en-US" kern="100" dirty="0">
                    <a:latin typeface="方正北魏楷书简体" panose="03000509000000000000" pitchFamily="65" charset="-122"/>
                    <a:ea typeface="方正北魏楷书简体" panose="03000509000000000000" pitchFamily="65" charset="-122"/>
                  </a:rPr>
                  <a:t>为自然数</a:t>
                </a:r>
                <a:r>
                  <a:rPr lang="en-US" altLang="zh-CN" kern="100" dirty="0">
                    <a:latin typeface="方正北魏楷书简体" panose="03000509000000000000" pitchFamily="65" charset="-122"/>
                    <a:ea typeface="方正北魏楷书简体" panose="03000509000000000000" pitchFamily="65" charset="-122"/>
                  </a:rPr>
                  <a:t>,</a:t>
                </a:r>
                <a14:m>
                  <m:oMath xmlns:m="http://schemas.openxmlformats.org/officeDocument/2006/math">
                    <m:r>
                      <a:rPr lang="en-US" altLang="zh-CN" i="1" kern="100" dirty="0" smtClean="0">
                        <a:latin typeface="Cambria Math" panose="02040503050406030204" pitchFamily="18" charset="0"/>
                        <a:ea typeface="方正北魏楷书简体" panose="03000509000000000000" pitchFamily="65" charset="-122"/>
                      </a:rPr>
                      <m:t>𝑎</m:t>
                    </m:r>
                    <m:r>
                      <a:rPr lang="el-GR" altLang="zh-CN" i="1" kern="100" dirty="0" smtClean="0">
                        <a:latin typeface="Cambria Math" panose="02040503050406030204" pitchFamily="18" charset="0"/>
                        <a:ea typeface="Cambria Math" panose="02040503050406030204" pitchFamily="18" charset="0"/>
                      </a:rPr>
                      <m:t>≠</m:t>
                    </m:r>
                    <m:r>
                      <a:rPr lang="en-US" altLang="zh-CN" b="0" i="1" kern="100" dirty="0" smtClean="0">
                        <a:latin typeface="Cambria Math" panose="02040503050406030204" pitchFamily="18" charset="0"/>
                        <a:ea typeface="Cambria Math" panose="02040503050406030204" pitchFamily="18" charset="0"/>
                      </a:rPr>
                      <m:t>0</m:t>
                    </m:r>
                  </m:oMath>
                </a14:m>
                <a:r>
                  <a:rPr lang="en-US" altLang="zh-CN" kern="100" dirty="0">
                    <a:latin typeface="Times New Roman" panose="02020603050405020304" pitchFamily="18" charset="0"/>
                  </a:rPr>
                  <a:t>)</a:t>
                </a:r>
                <a:endParaRPr lang="zh-CN" altLang="zh-CN" kern="100" dirty="0">
                  <a:latin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517787" y="2254632"/>
                <a:ext cx="9001000" cy="507831"/>
              </a:xfrm>
              <a:prstGeom prst="rect">
                <a:avLst/>
              </a:prstGeom>
              <a:blipFill rotWithShape="1">
                <a:blip r:embed="rId2"/>
                <a:stretch>
                  <a:fillRect l="-3" t="-75" r="2" b="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17787" y="2754302"/>
                <a:ext cx="7360956" cy="1338828"/>
              </a:xfrm>
              <a:prstGeom prst="rect">
                <a:avLst/>
              </a:prstGeom>
            </p:spPr>
            <p:txBody>
              <a:bodyPr wrap="square">
                <a:spAutoFit/>
              </a:bodyPr>
              <a:lstStyle/>
              <a:p>
                <a:pPr indent="266700" algn="just">
                  <a:lnSpc>
                    <a:spcPct val="150000"/>
                  </a:lnSpc>
                  <a:spcAft>
                    <a:spcPts val="0"/>
                  </a:spcAft>
                </a:pPr>
                <a:r>
                  <a:rPr lang="en-US" altLang="zh-CN" i="1" kern="100" dirty="0">
                    <a:latin typeface="Times New Roman" panose="02020603050405020304" pitchFamily="18" charset="0"/>
                    <a:ea typeface="方正北魏楷书简体" panose="03000509000000000000" pitchFamily="65" charset="-122"/>
                    <a:cs typeface="Times New Roman" panose="02020603050405020304" pitchFamily="18" charset="0"/>
                  </a:rPr>
                  <a:t>n</a:t>
                </a:r>
                <a:r>
                  <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a:t>
                </a:r>
                <a:r>
                  <a:rPr lang="en-US"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1</a:t>
                </a:r>
                <a:r>
                  <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a:t>
                </a:r>
                <a:r>
                  <a:rPr lang="en-US"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linear function(</a:t>
                </a:r>
                <a:r>
                  <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一次函数</a:t>
                </a:r>
                <a:r>
                  <a:rPr lang="en-US"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a:t>
                </a:r>
                <a:r>
                  <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a:t>
                </a:r>
                <a14:m>
                  <m:oMath xmlns:m="http://schemas.openxmlformats.org/officeDocument/2006/math">
                    <m:r>
                      <a:rPr lang="en-US" altLang="zh-CN" i="1" kern="100" dirty="0" smtClean="0">
                        <a:latin typeface="Cambria Math" panose="02040503050406030204" pitchFamily="18" charset="0"/>
                        <a:ea typeface="方正北魏楷书简体" panose="03000509000000000000" pitchFamily="65" charset="-122"/>
                        <a:cs typeface="Times New Roman" panose="02020603050405020304" pitchFamily="18" charset="0"/>
                      </a:rPr>
                      <m:t>𝑓</m:t>
                    </m:r>
                    <m:r>
                      <a:rPr lang="en-US" altLang="zh-CN" i="1" kern="100" dirty="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100" dirty="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i="1" kern="100" dirty="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zh-CN"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100" dirty="0" err="1">
                        <a:latin typeface="Cambria Math" panose="02040503050406030204" pitchFamily="18" charset="0"/>
                        <a:ea typeface="方正北魏楷书简体" panose="03000509000000000000" pitchFamily="65" charset="-122"/>
                        <a:cs typeface="Times New Roman" panose="02020603050405020304" pitchFamily="18" charset="0"/>
                      </a:rPr>
                      <m:t>𝑘𝑥</m:t>
                    </m:r>
                    <m:r>
                      <a:rPr lang="zh-CN"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𝑏</m:t>
                    </m:r>
                    <m:r>
                      <a:rPr lang="en-US"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𝑘</m:t>
                    </m:r>
                    <m:r>
                      <a:rPr lang="zh-CN"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0)</m:t>
                    </m:r>
                  </m:oMath>
                </a14:m>
                <a:endPar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endParaRPr>
              </a:p>
              <a:p>
                <a:pPr indent="266700" algn="just">
                  <a:lnSpc>
                    <a:spcPct val="150000"/>
                  </a:lnSpc>
                  <a:spcAft>
                    <a:spcPts val="0"/>
                  </a:spcAft>
                </a:pPr>
                <a:r>
                  <a:rPr lang="en-US" altLang="zh-CN" i="1" kern="100" dirty="0">
                    <a:latin typeface="Times New Roman" panose="02020603050405020304" pitchFamily="18" charset="0"/>
                    <a:ea typeface="方正北魏楷书简体" panose="03000509000000000000" pitchFamily="65" charset="-122"/>
                    <a:cs typeface="Times New Roman" panose="02020603050405020304" pitchFamily="18" charset="0"/>
                  </a:rPr>
                  <a:t>n</a:t>
                </a:r>
                <a:r>
                  <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a:t>
                </a:r>
                <a:r>
                  <a:rPr lang="en-US"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2</a:t>
                </a:r>
                <a:r>
                  <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a:t>
                </a:r>
                <a:r>
                  <a:rPr lang="en-US"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quadratic function(</a:t>
                </a:r>
                <a:r>
                  <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二次函数</a:t>
                </a:r>
                <a:r>
                  <a:rPr lang="en-US"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a:t>
                </a:r>
                <a:r>
                  <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a:t>
                </a:r>
                <a14:m>
                  <m:oMath xmlns:m="http://schemas.openxmlformats.org/officeDocument/2006/math">
                    <m:r>
                      <a:rPr lang="en-US" altLang="zh-CN" i="1" kern="100" dirty="0" smtClean="0">
                        <a:latin typeface="Cambria Math" panose="02040503050406030204" pitchFamily="18" charset="0"/>
                        <a:ea typeface="方正北魏楷书简体" panose="03000509000000000000" pitchFamily="65" charset="-122"/>
                        <a:cs typeface="Times New Roman" panose="02020603050405020304" pitchFamily="18" charset="0"/>
                      </a:rPr>
                      <m:t>𝑓</m:t>
                    </m:r>
                    <m:r>
                      <a:rPr lang="en-US" altLang="zh-CN" i="1" kern="100" dirty="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100" dirty="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i="1" kern="100" dirty="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zh-CN"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𝑎</m:t>
                    </m:r>
                    <m:r>
                      <a:rPr lang="en-US" altLang="zh-CN" b="0" i="1" kern="100" dirty="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b="0" i="1" kern="100" baseline="30000" dirty="0" smtClean="0">
                        <a:latin typeface="Cambria Math" panose="02040503050406030204" pitchFamily="18" charset="0"/>
                        <a:ea typeface="方正北魏楷书简体" panose="03000509000000000000" pitchFamily="65" charset="-122"/>
                        <a:cs typeface="Times New Roman" panose="02020603050405020304" pitchFamily="18" charset="0"/>
                      </a:rPr>
                      <m:t>2</m:t>
                    </m:r>
                    <m:r>
                      <a:rPr lang="zh-CN"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100" dirty="0" err="1">
                        <a:latin typeface="Cambria Math" panose="02040503050406030204" pitchFamily="18" charset="0"/>
                        <a:ea typeface="方正北魏楷书简体" panose="03000509000000000000" pitchFamily="65" charset="-122"/>
                        <a:cs typeface="Times New Roman" panose="02020603050405020304" pitchFamily="18" charset="0"/>
                      </a:rPr>
                      <m:t>𝑏𝑥</m:t>
                    </m:r>
                    <m:r>
                      <a:rPr lang="zh-CN"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𝑐</m:t>
                    </m:r>
                    <m:r>
                      <a:rPr lang="en-US"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𝑎</m:t>
                    </m:r>
                    <m:r>
                      <a:rPr lang="zh-CN"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0)</m:t>
                    </m:r>
                  </m:oMath>
                </a14:m>
                <a:endPar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endParaRPr>
              </a:p>
              <a:p>
                <a:pPr indent="266700" algn="just">
                  <a:lnSpc>
                    <a:spcPct val="150000"/>
                  </a:lnSpc>
                  <a:spcAft>
                    <a:spcPts val="0"/>
                  </a:spcAft>
                </a:pPr>
                <a:r>
                  <a:rPr lang="en-US" altLang="zh-CN" i="1" kern="100" dirty="0">
                    <a:latin typeface="Times New Roman" panose="02020603050405020304" pitchFamily="18" charset="0"/>
                    <a:ea typeface="方正北魏楷书简体" panose="03000509000000000000" pitchFamily="65" charset="-122"/>
                    <a:cs typeface="Times New Roman" panose="02020603050405020304" pitchFamily="18" charset="0"/>
                  </a:rPr>
                  <a:t>n</a:t>
                </a:r>
                <a:r>
                  <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a:t>
                </a:r>
                <a:r>
                  <a:rPr lang="en-US"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3</a:t>
                </a:r>
                <a:r>
                  <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a:t>
                </a:r>
                <a:r>
                  <a:rPr lang="en-US"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cubic function(</a:t>
                </a:r>
                <a:r>
                  <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三次函数</a:t>
                </a:r>
                <a:r>
                  <a:rPr lang="en-US"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a:t>
                </a:r>
                <a:r>
                  <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a:t>
                </a:r>
                <a14:m>
                  <m:oMath xmlns:m="http://schemas.openxmlformats.org/officeDocument/2006/math">
                    <m:r>
                      <a:rPr lang="en-US" altLang="zh-CN" i="1" kern="100" dirty="0" smtClean="0">
                        <a:latin typeface="Cambria Math" panose="02040503050406030204" pitchFamily="18" charset="0"/>
                        <a:ea typeface="方正北魏楷书简体" panose="03000509000000000000" pitchFamily="65" charset="-122"/>
                        <a:cs typeface="Times New Roman" panose="02020603050405020304" pitchFamily="18" charset="0"/>
                      </a:rPr>
                      <m:t>𝑓</m:t>
                    </m:r>
                    <m:r>
                      <a:rPr lang="en-US" altLang="zh-CN" i="1" kern="100" dirty="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100" dirty="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i="1" kern="100" dirty="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zh-CN"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𝑎𝑥</m:t>
                    </m:r>
                    <m:r>
                      <a:rPr lang="en-US" altLang="zh-CN" i="1" kern="100" baseline="30000" dirty="0">
                        <a:latin typeface="Cambria Math" panose="02040503050406030204" pitchFamily="18" charset="0"/>
                        <a:ea typeface="方正北魏楷书简体" panose="03000509000000000000" pitchFamily="65" charset="-122"/>
                        <a:cs typeface="Times New Roman" panose="02020603050405020304" pitchFamily="18" charset="0"/>
                      </a:rPr>
                      <m:t>3</m:t>
                    </m:r>
                    <m:r>
                      <a:rPr lang="zh-CN"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𝑏𝑥</m:t>
                    </m:r>
                    <m:r>
                      <a:rPr lang="en-US" altLang="zh-CN" i="1" kern="100" baseline="30000" dirty="0">
                        <a:latin typeface="Cambria Math" panose="02040503050406030204" pitchFamily="18" charset="0"/>
                        <a:ea typeface="方正北魏楷书简体" panose="03000509000000000000" pitchFamily="65" charset="-122"/>
                        <a:cs typeface="Times New Roman" panose="02020603050405020304" pitchFamily="18" charset="0"/>
                      </a:rPr>
                      <m:t>2</m:t>
                    </m:r>
                    <m:r>
                      <a:rPr lang="zh-CN"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𝑐𝑥</m:t>
                    </m:r>
                    <m:r>
                      <a:rPr lang="zh-CN"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𝑑</m:t>
                    </m:r>
                    <m:r>
                      <a:rPr lang="en-US"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𝑎</m:t>
                    </m:r>
                    <m:r>
                      <a:rPr lang="zh-CN"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100" dirty="0">
                        <a:latin typeface="Cambria Math" panose="02040503050406030204" pitchFamily="18" charset="0"/>
                        <a:ea typeface="方正北魏楷书简体" panose="03000509000000000000" pitchFamily="65" charset="-122"/>
                        <a:cs typeface="Times New Roman" panose="02020603050405020304" pitchFamily="18" charset="0"/>
                      </a:rPr>
                      <m:t>0)</m:t>
                    </m:r>
                  </m:oMath>
                </a14:m>
                <a:endPar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517787" y="2754302"/>
                <a:ext cx="7360956" cy="1338828"/>
              </a:xfrm>
              <a:prstGeom prst="rect">
                <a:avLst/>
              </a:prstGeom>
              <a:blipFill rotWithShape="1">
                <a:blip r:embed="rId3"/>
                <a:stretch>
                  <a:fillRect l="-4" t="-23" r="4" b="41"/>
                </a:stretch>
              </a:blipFill>
            </p:spPr>
            <p:txBody>
              <a:bodyPr/>
              <a:lstStyle/>
              <a:p>
                <a:r>
                  <a:rPr lang="zh-CN" altLang="en-US">
                    <a:noFill/>
                  </a:rPr>
                  <a:t> </a:t>
                </a:r>
              </a:p>
            </p:txBody>
          </p:sp>
        </mc:Fallback>
      </mc:AlternateContent>
      <p:grpSp>
        <p:nvGrpSpPr>
          <p:cNvPr id="22" name="组合 21"/>
          <p:cNvGrpSpPr/>
          <p:nvPr/>
        </p:nvGrpSpPr>
        <p:grpSpPr>
          <a:xfrm>
            <a:off x="839416" y="4290837"/>
            <a:ext cx="5112568" cy="639763"/>
            <a:chOff x="788486" y="2696295"/>
            <a:chExt cx="5112568" cy="639763"/>
          </a:xfrm>
        </p:grpSpPr>
        <p:sp>
          <p:nvSpPr>
            <p:cNvPr id="24" name="Rectangle 11"/>
            <p:cNvSpPr>
              <a:spLocks noChangeArrowheads="1"/>
            </p:cNvSpPr>
            <p:nvPr/>
          </p:nvSpPr>
          <p:spPr bwMode="auto">
            <a:xfrm>
              <a:off x="788486" y="2862982"/>
              <a:ext cx="2139958" cy="473075"/>
            </a:xfrm>
            <a:prstGeom prst="rect">
              <a:avLst/>
            </a:prstGeom>
            <a:solidFill>
              <a:srgbClr val="1C2B3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5" name="Rectangle 13"/>
            <p:cNvSpPr>
              <a:spLocks noChangeArrowheads="1"/>
            </p:cNvSpPr>
            <p:nvPr/>
          </p:nvSpPr>
          <p:spPr bwMode="auto">
            <a:xfrm>
              <a:off x="2466515" y="2696295"/>
              <a:ext cx="3434539" cy="473075"/>
            </a:xfrm>
            <a:prstGeom prst="rect">
              <a:avLst/>
            </a:prstGeom>
            <a:solidFill>
              <a:srgbClr val="273B4D"/>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6" name="Freeform 15"/>
            <p:cNvSpPr/>
            <p:nvPr/>
          </p:nvSpPr>
          <p:spPr bwMode="auto">
            <a:xfrm>
              <a:off x="2466515" y="3169370"/>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ysClr val="windowText" lastClr="000000">
                <a:lumMod val="95000"/>
                <a:lumOff val="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7" name="矩形 26"/>
            <p:cNvSpPr/>
            <p:nvPr/>
          </p:nvSpPr>
          <p:spPr>
            <a:xfrm>
              <a:off x="2558651" y="2757622"/>
              <a:ext cx="3198387" cy="369332"/>
            </a:xfrm>
            <a:prstGeom prst="rect">
              <a:avLst/>
            </a:prstGeom>
          </p:spPr>
          <p:txBody>
            <a:bodyPr wrap="square">
              <a:spAutoFit/>
            </a:bodyPr>
            <a:lstStyle/>
            <a:p>
              <a:pPr lvl="0">
                <a:defRPr/>
              </a:pPr>
              <a:r>
                <a:rPr lang="zh-CN" altLang="en-US" kern="0" dirty="0">
                  <a:solidFill>
                    <a:prstClr val="white"/>
                  </a:solidFill>
                  <a:latin typeface="方正北魏楷书简体" panose="03000509000000000000" pitchFamily="65" charset="-122"/>
                  <a:ea typeface="方正北魏楷书简体" panose="03000509000000000000" pitchFamily="65" charset="-122"/>
                </a:rPr>
                <a:t>两个多项式函数进行除法运算</a:t>
              </a:r>
              <a:endParaRPr kumimoji="0" lang="zh-CN" altLang="en-US" b="0" i="0" u="none" strike="noStrike" kern="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endParaRPr>
            </a:p>
          </p:txBody>
        </p:sp>
        <p:sp>
          <p:nvSpPr>
            <p:cNvPr id="28" name="TextBox 28"/>
            <p:cNvSpPr txBox="1"/>
            <p:nvPr/>
          </p:nvSpPr>
          <p:spPr>
            <a:xfrm>
              <a:off x="983779" y="2855095"/>
              <a:ext cx="1647512" cy="461665"/>
            </a:xfrm>
            <a:prstGeom prst="rect">
              <a:avLst/>
            </a:prstGeom>
            <a:noFill/>
          </p:spPr>
          <p:txBody>
            <a:bodyPr wrap="square" rtlCol="0">
              <a:spAutoFit/>
            </a:bodyPr>
            <a:lstStyle/>
            <a:p>
              <a:pPr lvl="0">
                <a:defRPr/>
              </a:pPr>
              <a:r>
                <a:rPr lang="en-US" altLang="zh-CN" sz="2400" kern="0" dirty="0">
                  <a:solidFill>
                    <a:prstClr val="white"/>
                  </a:solidFill>
                  <a:latin typeface="Times New Roman" panose="02020603050405020304" pitchFamily="18" charset="0"/>
                  <a:ea typeface="方正北魏楷书简体" panose="03000509000000000000" pitchFamily="65" charset="-122"/>
                  <a:cs typeface="Times New Roman" panose="02020603050405020304" pitchFamily="18" charset="0"/>
                </a:rPr>
                <a:t>Rational ~</a:t>
              </a:r>
              <a:endParaRPr kumimoji="0" lang="zh-CN" altLang="en-US" sz="2400" b="0" i="0" u="none" strike="noStrike" kern="0" cap="none" spc="0" normalizeH="0" baseline="0" noProof="0" dirty="0">
                <a:ln>
                  <a:noFill/>
                </a:ln>
                <a:solidFill>
                  <a:prstClr val="white"/>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9" name="矩形 28"/>
              <p:cNvSpPr/>
              <p:nvPr/>
            </p:nvSpPr>
            <p:spPr>
              <a:xfrm>
                <a:off x="788486" y="5217690"/>
                <a:ext cx="6915611" cy="6710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kern="100" dirty="0" smtClean="0">
                          <a:latin typeface="Cambria Math" panose="02040503050406030204" pitchFamily="18" charset="0"/>
                        </a:rPr>
                        <m:t>𝑓</m:t>
                      </m:r>
                      <m:d>
                        <m:dPr>
                          <m:ctrlPr>
                            <a:rPr lang="en-US" altLang="zh-CN" i="1" kern="100" dirty="0">
                              <a:latin typeface="Cambria Math" panose="02040503050406030204" pitchFamily="18" charset="0"/>
                            </a:rPr>
                          </m:ctrlPr>
                        </m:dPr>
                        <m:e>
                          <m:r>
                            <a:rPr lang="en-US" altLang="zh-CN" i="1" kern="100" dirty="0">
                              <a:latin typeface="Cambria Math" panose="02040503050406030204" pitchFamily="18" charset="0"/>
                            </a:rPr>
                            <m:t>𝑥</m:t>
                          </m:r>
                        </m:e>
                      </m:d>
                      <m:r>
                        <a:rPr lang="zh-CN" altLang="zh-CN" i="1" kern="100" dirty="0">
                          <a:latin typeface="Cambria Math" panose="02040503050406030204" pitchFamily="18" charset="0"/>
                        </a:rPr>
                        <m:t>＝</m:t>
                      </m:r>
                      <m:f>
                        <m:fPr>
                          <m:ctrlPr>
                            <a:rPr lang="en-US" altLang="zh-CN" b="0" i="1" kern="100" dirty="0" smtClean="0">
                              <a:latin typeface="Cambria Math" panose="02040503050406030204" pitchFamily="18" charset="0"/>
                            </a:rPr>
                          </m:ctrlPr>
                        </m:fPr>
                        <m:num>
                          <m:r>
                            <a:rPr lang="en-US" altLang="zh-CN" b="0" i="1" kern="100" dirty="0" smtClean="0">
                              <a:latin typeface="Cambria Math" panose="02040503050406030204" pitchFamily="18" charset="0"/>
                            </a:rPr>
                            <m:t>𝑃</m:t>
                          </m:r>
                          <m:d>
                            <m:dPr>
                              <m:ctrlPr>
                                <a:rPr lang="en-US" altLang="zh-CN" b="0" i="1" kern="100" dirty="0" smtClean="0">
                                  <a:latin typeface="Cambria Math" panose="02040503050406030204" pitchFamily="18" charset="0"/>
                                </a:rPr>
                              </m:ctrlPr>
                            </m:dPr>
                            <m:e>
                              <m:r>
                                <a:rPr lang="en-US" altLang="zh-CN" b="0" i="1" kern="100" dirty="0" smtClean="0">
                                  <a:latin typeface="Cambria Math" panose="02040503050406030204" pitchFamily="18" charset="0"/>
                                </a:rPr>
                                <m:t>𝑥</m:t>
                              </m:r>
                            </m:e>
                          </m:d>
                        </m:num>
                        <m:den>
                          <m:r>
                            <a:rPr lang="en-US" altLang="zh-CN" b="0" i="1" kern="100" dirty="0" smtClean="0">
                              <a:latin typeface="Cambria Math" panose="02040503050406030204" pitchFamily="18" charset="0"/>
                            </a:rPr>
                            <m:t>𝑄</m:t>
                          </m:r>
                          <m:d>
                            <m:dPr>
                              <m:ctrlPr>
                                <a:rPr lang="en-US" altLang="zh-CN" b="0" i="1" kern="100" dirty="0" smtClean="0">
                                  <a:latin typeface="Cambria Math" panose="02040503050406030204" pitchFamily="18" charset="0"/>
                                </a:rPr>
                              </m:ctrlPr>
                            </m:dPr>
                            <m:e>
                              <m:r>
                                <a:rPr lang="en-US" altLang="zh-CN" b="0" i="1" kern="100" dirty="0" smtClean="0">
                                  <a:latin typeface="Cambria Math" panose="02040503050406030204" pitchFamily="18" charset="0"/>
                                </a:rPr>
                                <m:t>𝑥</m:t>
                              </m:r>
                            </m:e>
                          </m:d>
                        </m:den>
                      </m:f>
                      <m:r>
                        <a:rPr lang="en-US" altLang="zh-CN" b="0" i="1" kern="100" dirty="0" smtClean="0">
                          <a:latin typeface="Cambria Math" panose="02040503050406030204" pitchFamily="18" charset="0"/>
                        </a:rPr>
                        <m:t> (</m:t>
                      </m:r>
                      <m:r>
                        <a:rPr lang="en-US" altLang="zh-CN" b="0" i="1" kern="100" dirty="0" smtClean="0">
                          <a:latin typeface="Cambria Math" panose="02040503050406030204" pitchFamily="18" charset="0"/>
                        </a:rPr>
                        <m:t>𝑄</m:t>
                      </m:r>
                      <m:d>
                        <m:dPr>
                          <m:ctrlPr>
                            <a:rPr lang="en-US" altLang="zh-CN" b="0" i="1" kern="100" dirty="0" smtClean="0">
                              <a:latin typeface="Cambria Math" panose="02040503050406030204" pitchFamily="18" charset="0"/>
                            </a:rPr>
                          </m:ctrlPr>
                        </m:dPr>
                        <m:e>
                          <m:r>
                            <a:rPr lang="en-US" altLang="zh-CN" b="0" i="1" kern="100" dirty="0" smtClean="0">
                              <a:latin typeface="Cambria Math" panose="02040503050406030204" pitchFamily="18" charset="0"/>
                            </a:rPr>
                            <m:t>𝑥</m:t>
                          </m:r>
                        </m:e>
                      </m:d>
                      <m:r>
                        <a:rPr lang="en-US" altLang="zh-CN" b="0" i="1" kern="100" dirty="0" smtClean="0">
                          <a:latin typeface="Cambria Math" panose="02040503050406030204" pitchFamily="18" charset="0"/>
                          <a:ea typeface="Cambria Math" panose="02040503050406030204" pitchFamily="18" charset="0"/>
                        </a:rPr>
                        <m:t>≠0,</m:t>
                      </m:r>
                      <m:r>
                        <a:rPr lang="en-US" altLang="zh-CN" b="0" i="1" kern="100" dirty="0" smtClean="0">
                          <a:latin typeface="Cambria Math" panose="02040503050406030204" pitchFamily="18" charset="0"/>
                          <a:ea typeface="Cambria Math" panose="02040503050406030204" pitchFamily="18" charset="0"/>
                        </a:rPr>
                        <m:t>𝑃</m:t>
                      </m:r>
                      <m:d>
                        <m:dPr>
                          <m:ctrlPr>
                            <a:rPr lang="en-US" altLang="zh-CN" b="0" i="1" kern="100" dirty="0" smtClean="0">
                              <a:latin typeface="Cambria Math" panose="02040503050406030204" pitchFamily="18" charset="0"/>
                              <a:ea typeface="Cambria Math" panose="02040503050406030204" pitchFamily="18" charset="0"/>
                            </a:rPr>
                          </m:ctrlPr>
                        </m:dPr>
                        <m:e>
                          <m:r>
                            <a:rPr lang="en-US" altLang="zh-CN" b="0" i="1" kern="100" dirty="0" smtClean="0">
                              <a:latin typeface="Cambria Math" panose="02040503050406030204" pitchFamily="18" charset="0"/>
                              <a:ea typeface="Cambria Math" panose="02040503050406030204" pitchFamily="18" charset="0"/>
                            </a:rPr>
                            <m:t>𝑥</m:t>
                          </m:r>
                        </m:e>
                      </m:d>
                      <m:r>
                        <a:rPr lang="en-US" altLang="zh-CN" b="0" i="1" kern="100" dirty="0" smtClean="0">
                          <a:latin typeface="Cambria Math" panose="02040503050406030204" pitchFamily="18" charset="0"/>
                          <a:ea typeface="Cambria Math" panose="02040503050406030204" pitchFamily="18" charset="0"/>
                        </a:rPr>
                        <m:t> </m:t>
                      </m:r>
                      <m:r>
                        <a:rPr lang="en-US" altLang="zh-CN" b="0" i="1" kern="100" dirty="0" smtClean="0">
                          <a:latin typeface="Cambria Math" panose="02040503050406030204" pitchFamily="18" charset="0"/>
                          <a:ea typeface="Cambria Math" panose="02040503050406030204" pitchFamily="18" charset="0"/>
                        </a:rPr>
                        <m:t>𝑎𝑛𝑑</m:t>
                      </m:r>
                      <m:r>
                        <a:rPr lang="en-US" altLang="zh-CN" b="0" i="1" kern="100" dirty="0" smtClean="0">
                          <a:latin typeface="Cambria Math" panose="02040503050406030204" pitchFamily="18" charset="0"/>
                          <a:ea typeface="Cambria Math" panose="02040503050406030204" pitchFamily="18" charset="0"/>
                        </a:rPr>
                        <m:t> </m:t>
                      </m:r>
                      <m:r>
                        <a:rPr lang="en-US" altLang="zh-CN" b="0" i="1" kern="100" dirty="0" smtClean="0">
                          <a:latin typeface="Cambria Math" panose="02040503050406030204" pitchFamily="18" charset="0"/>
                          <a:ea typeface="Cambria Math" panose="02040503050406030204" pitchFamily="18" charset="0"/>
                        </a:rPr>
                        <m:t>𝑄</m:t>
                      </m:r>
                      <m:d>
                        <m:dPr>
                          <m:ctrlPr>
                            <a:rPr lang="en-US" altLang="zh-CN" b="0" i="1" kern="100" dirty="0" smtClean="0">
                              <a:latin typeface="Cambria Math" panose="02040503050406030204" pitchFamily="18" charset="0"/>
                              <a:ea typeface="Cambria Math" panose="02040503050406030204" pitchFamily="18" charset="0"/>
                            </a:rPr>
                          </m:ctrlPr>
                        </m:dPr>
                        <m:e>
                          <m:r>
                            <a:rPr lang="en-US" altLang="zh-CN" b="0" i="1" kern="100" dirty="0" smtClean="0">
                              <a:latin typeface="Cambria Math" panose="02040503050406030204" pitchFamily="18" charset="0"/>
                              <a:ea typeface="Cambria Math" panose="02040503050406030204" pitchFamily="18" charset="0"/>
                            </a:rPr>
                            <m:t>𝑥</m:t>
                          </m:r>
                        </m:e>
                      </m:d>
                      <m:r>
                        <a:rPr lang="en-US" altLang="zh-CN" b="0" i="1" kern="100" dirty="0" smtClean="0">
                          <a:latin typeface="Cambria Math" panose="02040503050406030204" pitchFamily="18" charset="0"/>
                          <a:ea typeface="Cambria Math" panose="02040503050406030204" pitchFamily="18" charset="0"/>
                        </a:rPr>
                        <m:t> </m:t>
                      </m:r>
                      <m:r>
                        <a:rPr lang="en-US" altLang="zh-CN" b="0" i="1" kern="100" dirty="0" smtClean="0">
                          <a:latin typeface="Cambria Math" panose="02040503050406030204" pitchFamily="18" charset="0"/>
                          <a:ea typeface="Cambria Math" panose="02040503050406030204" pitchFamily="18" charset="0"/>
                        </a:rPr>
                        <m:t>𝑎𝑟𝑒</m:t>
                      </m:r>
                      <m:r>
                        <a:rPr lang="en-US" altLang="zh-CN" b="0" i="1" kern="100" dirty="0" smtClean="0">
                          <a:latin typeface="Cambria Math" panose="02040503050406030204" pitchFamily="18" charset="0"/>
                          <a:ea typeface="Cambria Math" panose="02040503050406030204" pitchFamily="18" charset="0"/>
                        </a:rPr>
                        <m:t> </m:t>
                      </m:r>
                      <m:r>
                        <a:rPr lang="en-US" altLang="zh-CN" b="0" i="1" kern="100" dirty="0" smtClean="0">
                          <a:latin typeface="Cambria Math" panose="02040503050406030204" pitchFamily="18" charset="0"/>
                          <a:ea typeface="Cambria Math" panose="02040503050406030204" pitchFamily="18" charset="0"/>
                        </a:rPr>
                        <m:t>𝑝𝑜𝑙𝑦𝑛𝑜𝑚𝑖𝑎𝑙</m:t>
                      </m:r>
                      <m:r>
                        <a:rPr lang="en-US" altLang="zh-CN" b="0" i="1" kern="100" dirty="0" smtClean="0">
                          <a:latin typeface="Cambria Math" panose="02040503050406030204" pitchFamily="18" charset="0"/>
                          <a:ea typeface="Cambria Math" panose="02040503050406030204" pitchFamily="18" charset="0"/>
                        </a:rPr>
                        <m:t> </m:t>
                      </m:r>
                      <m:r>
                        <a:rPr lang="en-US" altLang="zh-CN" b="0" i="1" kern="100" dirty="0" smtClean="0">
                          <a:latin typeface="Cambria Math" panose="02040503050406030204" pitchFamily="18" charset="0"/>
                          <a:ea typeface="Cambria Math" panose="02040503050406030204" pitchFamily="18" charset="0"/>
                        </a:rPr>
                        <m:t>𝑓𝑢𝑛𝑐𝑡𝑖𝑜𝑛𝑠</m:t>
                      </m:r>
                      <m:r>
                        <a:rPr lang="en-US" altLang="zh-CN" b="0" i="1" kern="100" dirty="0" smtClean="0">
                          <a:latin typeface="Cambria Math" panose="02040503050406030204" pitchFamily="18" charset="0"/>
                        </a:rPr>
                        <m:t>)</m:t>
                      </m:r>
                    </m:oMath>
                  </m:oMathPara>
                </a14:m>
                <a:endParaRPr lang="zh-CN" altLang="en-US" dirty="0"/>
              </a:p>
            </p:txBody>
          </p:sp>
        </mc:Choice>
        <mc:Fallback xmlns="">
          <p:sp>
            <p:nvSpPr>
              <p:cNvPr id="29" name="矩形 28"/>
              <p:cNvSpPr>
                <a:spLocks noRot="1" noChangeAspect="1" noMove="1" noResize="1" noEditPoints="1" noAdjustHandles="1" noChangeArrowheads="1" noChangeShapeType="1" noTextEdit="1"/>
              </p:cNvSpPr>
              <p:nvPr/>
            </p:nvSpPr>
            <p:spPr>
              <a:xfrm>
                <a:off x="788486" y="5217690"/>
                <a:ext cx="6915611" cy="671081"/>
              </a:xfrm>
              <a:prstGeom prst="rect">
                <a:avLst/>
              </a:prstGeom>
              <a:blipFill rotWithShape="1">
                <a:blip r:embed="rId4"/>
                <a:stretch>
                  <a:fillRect l="-7" t="-79" r="4" b="62"/>
                </a:stretch>
              </a:blipFill>
            </p:spPr>
            <p:txBody>
              <a:bodyPr/>
              <a:lstStyle/>
              <a:p>
                <a:r>
                  <a:rPr lang="zh-CN" altLang="en-US">
                    <a:noFill/>
                  </a:rPr>
                  <a:t> </a:t>
                </a:r>
              </a:p>
            </p:txBody>
          </p:sp>
        </mc:Fallback>
      </mc:AlternateContent>
      <p:sp>
        <p:nvSpPr>
          <p:cNvPr id="23" name="矩形 2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矩形 29"/>
          <p:cNvSpPr/>
          <p:nvPr/>
        </p:nvSpPr>
        <p:spPr>
          <a:xfrm>
            <a:off x="778820" y="620688"/>
            <a:ext cx="278108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基本初等函数</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31" name="矩形 30"/>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3</a:t>
            </a:r>
            <a:endParaRPr lang="zh-CN" altLang="en-US"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580877"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洛必达法则</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7" name="矩形 6"/>
              <p:cNvSpPr/>
              <p:nvPr/>
            </p:nvSpPr>
            <p:spPr>
              <a:xfrm>
                <a:off x="3417881" y="143967"/>
                <a:ext cx="7417223" cy="180626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设函数</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与</a:t>
                </a:r>
                <a14:m>
                  <m:oMath xmlns:m="http://schemas.openxmlformats.org/officeDocument/2006/math">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d>
                      <m:dPr>
                        <m:ctrlP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在点</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的某一去心邻域内可导，且</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，又满足</a:t>
                </a:r>
                <a:endParaRPr kumimoji="0" lang="en-US" altLang="zh-CN"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r>
                  <a:rPr kumimoji="0" lang="en-US" altLang="zh-CN"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1</a:t>
                </a: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14:m>
                  <m:oMath xmlns:m="http://schemas.openxmlformats.org/officeDocument/2006/math">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lim>
                        </m:limLow>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lim>
                        </m:limLow>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oMath>
                </a14:m>
                <a:endParaRPr kumimoji="0" lang="en-US" altLang="zh-CN"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r>
                  <a:rPr kumimoji="0" lang="en-US" altLang="zh-CN"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2</a:t>
                </a: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）极限</a:t>
                </a:r>
                <a14:m>
                  <m:oMath xmlns:m="http://schemas.openxmlformats.org/officeDocument/2006/math">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lim>
                        </m:limLow>
                      </m:fName>
                      <m:e>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den>
                        </m:f>
                      </m:e>
                    </m:func>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存在或为</a:t>
                </a:r>
                <a14:m>
                  <m:oMath xmlns:m="http://schemas.openxmlformats.org/officeDocument/2006/math">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，则</a:t>
                </a:r>
              </a:p>
            </p:txBody>
          </p:sp>
        </mc:Choice>
        <mc:Fallback xmlns="">
          <p:sp>
            <p:nvSpPr>
              <p:cNvPr id="7" name="矩形 6"/>
              <p:cNvSpPr>
                <a:spLocks noRot="1" noChangeAspect="1" noMove="1" noResize="1" noEditPoints="1" noAdjustHandles="1" noChangeArrowheads="1" noChangeShapeType="1" noTextEdit="1"/>
              </p:cNvSpPr>
              <p:nvPr/>
            </p:nvSpPr>
            <p:spPr>
              <a:xfrm>
                <a:off x="3417881" y="143967"/>
                <a:ext cx="7417223" cy="1806264"/>
              </a:xfrm>
              <a:prstGeom prst="rect">
                <a:avLst/>
              </a:prstGeom>
              <a:blipFill rotWithShape="1">
                <a:blip r:embed="rId2"/>
                <a:stretch>
                  <a:fillRect l="-4" t="-25" r="1" b="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126492" y="1115099"/>
                <a:ext cx="2471446" cy="68236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lim>
                          </m:limLow>
                        </m:fName>
                        <m:e>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num>
                            <m:den>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den>
                          </m:f>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lim>
                          </m:limLow>
                        </m:fName>
                        <m:e>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num>
                            <m:den>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den>
                          </m:f>
                        </m:e>
                      </m:func>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7126492" y="1115099"/>
                <a:ext cx="2471446" cy="682366"/>
              </a:xfrm>
              <a:prstGeom prst="rect">
                <a:avLst/>
              </a:prstGeom>
              <a:blipFill rotWithShape="1">
                <a:blip r:embed="rId3"/>
                <a:stretch>
                  <a:fillRect l="-21" t="-6" r="22" b="61"/>
                </a:stretch>
              </a:blipFill>
            </p:spPr>
            <p:txBody>
              <a:bodyPr/>
              <a:lstStyle/>
              <a:p>
                <a:r>
                  <a:rPr lang="zh-CN" altLang="en-US">
                    <a:noFill/>
                  </a:rPr>
                  <a:t> </a:t>
                </a:r>
              </a:p>
            </p:txBody>
          </p:sp>
        </mc:Fallback>
      </mc:AlternateContent>
      <p:grpSp>
        <p:nvGrpSpPr>
          <p:cNvPr id="16" name="组合 15"/>
          <p:cNvGrpSpPr/>
          <p:nvPr/>
        </p:nvGrpSpPr>
        <p:grpSpPr>
          <a:xfrm>
            <a:off x="818925" y="1731760"/>
            <a:ext cx="1342653" cy="461665"/>
            <a:chOff x="775379" y="3144539"/>
            <a:chExt cx="1716781" cy="461665"/>
          </a:xfrm>
        </p:grpSpPr>
        <p:sp>
          <p:nvSpPr>
            <p:cNvPr id="22" name="Rectangle 5"/>
            <p:cNvSpPr>
              <a:spLocks noChangeArrowheads="1"/>
            </p:cNvSpPr>
            <p:nvPr/>
          </p:nvSpPr>
          <p:spPr bwMode="auto">
            <a:xfrm>
              <a:off x="775380" y="3161704"/>
              <a:ext cx="1643160"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3" name="TextBox 28"/>
            <p:cNvSpPr txBox="1"/>
            <p:nvPr/>
          </p:nvSpPr>
          <p:spPr>
            <a:xfrm>
              <a:off x="775379" y="3144539"/>
              <a:ext cx="171678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4" name="矩形 3"/>
              <p:cNvSpPr/>
              <p:nvPr/>
            </p:nvSpPr>
            <p:spPr>
              <a:xfrm>
                <a:off x="813843" y="2464091"/>
                <a:ext cx="1207638" cy="609013"/>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lim>
                          </m:limLow>
                        </m:fName>
                        <m:e>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sin</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𝑎𝑥</m:t>
                                  </m:r>
                                </m:e>
                              </m:func>
                            </m:num>
                            <m:den>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sin</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𝑏𝑥</m:t>
                                  </m:r>
                                </m:e>
                              </m:func>
                            </m:den>
                          </m:f>
                        </m:e>
                      </m:func>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813843" y="2464091"/>
                <a:ext cx="1207638" cy="609013"/>
              </a:xfrm>
              <a:prstGeom prst="rect">
                <a:avLst/>
              </a:prstGeom>
              <a:blipFill rotWithShape="1">
                <a:blip r:embed="rId4"/>
                <a:stretch>
                  <a:fillRect l="-402" t="-882" r="-345" b="-778"/>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161578" y="2445431"/>
                <a:ext cx="9131154"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When </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both </a:t>
                </a:r>
                <a14:m>
                  <m:oMath xmlns:m="http://schemas.openxmlformats.org/officeDocument/2006/math">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sin</m:t>
                        </m:r>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𝑎𝑥</m:t>
                        </m:r>
                      </m:e>
                    </m:func>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and </a:t>
                </a:r>
                <a14:m>
                  <m:oMath xmlns:m="http://schemas.openxmlformats.org/officeDocument/2006/math">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sin</m:t>
                        </m:r>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𝑏𝑥</m:t>
                        </m:r>
                      </m:e>
                    </m:func>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Hence, this is an indeterminate form of type 0/0.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Hence, </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L’Hospital’s</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Rule applies.</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161578" y="2445431"/>
                <a:ext cx="9131154" cy="646331"/>
              </a:xfrm>
              <a:prstGeom prst="rect">
                <a:avLst/>
              </a:prstGeom>
              <a:blipFill rotWithShape="1">
                <a:blip r:embed="rId5"/>
                <a:stretch>
                  <a:fillRect t="-7" r="6" b="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161578" y="3212976"/>
                <a:ext cx="3068212" cy="6090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lim>
                          </m:limLow>
                        </m:fName>
                        <m:e>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sin</m:t>
                                  </m:r>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𝑎𝑥</m:t>
                                  </m:r>
                                </m:e>
                              </m:func>
                            </m:num>
                            <m:den>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sin</m:t>
                                  </m:r>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𝑏𝑥</m:t>
                                  </m:r>
                                </m:e>
                              </m:func>
                            </m:den>
                          </m:f>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lim>
                          </m:limLow>
                        </m:fName>
                        <m:e>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acos</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𝑎𝑥</m:t>
                                  </m:r>
                                </m:e>
                              </m:func>
                            </m:num>
                            <m:den>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bcos</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𝑏𝑥</m:t>
                                  </m:r>
                                </m:e>
                              </m:func>
                            </m:den>
                          </m:f>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𝑎</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𝑏</m:t>
                          </m:r>
                        </m:den>
                      </m:f>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2" name="矩形 11"/>
              <p:cNvSpPr>
                <a:spLocks noRot="1" noChangeAspect="1" noMove="1" noResize="1" noEditPoints="1" noAdjustHandles="1" noChangeArrowheads="1" noChangeShapeType="1" noTextEdit="1"/>
              </p:cNvSpPr>
              <p:nvPr/>
            </p:nvSpPr>
            <p:spPr>
              <a:xfrm>
                <a:off x="2161578" y="3212976"/>
                <a:ext cx="3068212" cy="609077"/>
              </a:xfrm>
              <a:prstGeom prst="rect">
                <a:avLst/>
              </a:prstGeom>
              <a:blipFill rotWithShape="1">
                <a:blip r:embed="rId6"/>
                <a:stretch>
                  <a:fillRect l="-1" t="-84" r="18" b="1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813843" y="4278794"/>
                <a:ext cx="2191369" cy="652743"/>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lim>
                          </m:limLow>
                        </m:fName>
                        <m:e>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num>
                            <m:den>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den>
                          </m:f>
                        </m:e>
                      </m:func>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0" name="矩形 19"/>
              <p:cNvSpPr>
                <a:spLocks noRot="1" noChangeAspect="1" noMove="1" noResize="1" noEditPoints="1" noAdjustHandles="1" noChangeArrowheads="1" noChangeShapeType="1" noTextEdit="1"/>
              </p:cNvSpPr>
              <p:nvPr/>
            </p:nvSpPr>
            <p:spPr>
              <a:xfrm>
                <a:off x="813843" y="4278794"/>
                <a:ext cx="2191369" cy="652743"/>
              </a:xfrm>
              <a:prstGeom prst="rect">
                <a:avLst/>
              </a:prstGeom>
              <a:blipFill rotWithShape="1">
                <a:blip r:embed="rId7"/>
                <a:stretch>
                  <a:fillRect l="-221" t="-803" r="-214" b="-662"/>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143673" y="4218222"/>
                <a:ext cx="8856984"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When </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both </a:t>
                </a:r>
                <a14:m>
                  <m:oMath xmlns:m="http://schemas.openxmlformats.org/officeDocument/2006/math">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numerator</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and denominator</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方正北魏楷书简体" panose="03000509000000000000" pitchFamily="65" charset="-122"/>
                    <a:cs typeface="+mn-cs"/>
                  </a:rPr>
                  <a:t> </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Hence, this is an indeterminate form of type 0/0. Hence, </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L’Hospital’s</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Rule applies.</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21" name="矩形 20"/>
              <p:cNvSpPr>
                <a:spLocks noRot="1" noChangeAspect="1" noMove="1" noResize="1" noEditPoints="1" noAdjustHandles="1" noChangeArrowheads="1" noChangeShapeType="1" noTextEdit="1"/>
              </p:cNvSpPr>
              <p:nvPr/>
            </p:nvSpPr>
            <p:spPr>
              <a:xfrm>
                <a:off x="3143673" y="4218222"/>
                <a:ext cx="8856984" cy="646331"/>
              </a:xfrm>
              <a:prstGeom prst="rect">
                <a:avLst/>
              </a:prstGeom>
              <a:blipFill rotWithShape="1">
                <a:blip r:embed="rId8"/>
                <a:stretch>
                  <a:fillRect l="-5" t="-85" r="5" b="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08744" y="5061906"/>
                <a:ext cx="4183901" cy="65274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lim>
                          </m:limLow>
                        </m:fName>
                        <m:e>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sup>
                              </m:s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num>
                            <m:den>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sup>
                              </m:s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sup>
                              </m:s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den>
                          </m:f>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lim>
                          </m:limLow>
                        </m:fName>
                        <m:e>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sup>
                              </m:s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den>
                          </m:f>
                        </m:e>
                      </m:func>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3" name="矩形 12"/>
              <p:cNvSpPr>
                <a:spLocks noRot="1" noChangeAspect="1" noMove="1" noResize="1" noEditPoints="1" noAdjustHandles="1" noChangeArrowheads="1" noChangeShapeType="1" noTextEdit="1"/>
              </p:cNvSpPr>
              <p:nvPr/>
            </p:nvSpPr>
            <p:spPr>
              <a:xfrm>
                <a:off x="608744" y="5061906"/>
                <a:ext cx="4183901" cy="652743"/>
              </a:xfrm>
              <a:prstGeom prst="rect">
                <a:avLst/>
              </a:prstGeom>
              <a:blipFill rotWithShape="1">
                <a:blip r:embed="rId9"/>
                <a:stretch>
                  <a:fillRect l="-10" t="-49" r="7" b="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4904664" y="5068318"/>
                <a:ext cx="7063995"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When </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both </a:t>
                </a:r>
                <a14:m>
                  <m:oMath xmlns:m="http://schemas.openxmlformats.org/officeDocument/2006/math">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numerator</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and denominator</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方正北魏楷书简体" panose="03000509000000000000" pitchFamily="65" charset="-122"/>
                    <a:cs typeface="+mn-cs"/>
                  </a:rPr>
                  <a:t> </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Hence, this is an indeterminate form of type 0/0. Hence, </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L’Hospital’s</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Rule applies.</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24" name="矩形 23"/>
              <p:cNvSpPr>
                <a:spLocks noRot="1" noChangeAspect="1" noMove="1" noResize="1" noEditPoints="1" noAdjustHandles="1" noChangeArrowheads="1" noChangeShapeType="1" noTextEdit="1"/>
              </p:cNvSpPr>
              <p:nvPr/>
            </p:nvSpPr>
            <p:spPr>
              <a:xfrm>
                <a:off x="4904664" y="5068318"/>
                <a:ext cx="7063995" cy="646331"/>
              </a:xfrm>
              <a:prstGeom prst="rect">
                <a:avLst/>
              </a:prstGeom>
              <a:blipFill rotWithShape="1">
                <a:blip r:embed="rId10"/>
                <a:stretch>
                  <a:fillRect l="-8" t="-59" r="3" b="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06973" y="5810855"/>
                <a:ext cx="4196982" cy="64812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lim>
                          </m:limLow>
                        </m:fName>
                        <m:e>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sup>
                              </m:s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num>
                            <m:den>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sup>
                              </m:s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den>
                          </m:f>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limLowPr>
                            <m:e>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𝒍𝒊𝒎</m:t>
                              </m:r>
                            </m:e>
                            <m:lim>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𝟏</m:t>
                              </m:r>
                            </m:lim>
                          </m:limLow>
                        </m:fName>
                        <m:e>
                          <m:f>
                            <m:f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𝟔</m:t>
                              </m:r>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num>
                            <m:den>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𝟔</m:t>
                              </m:r>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𝟐</m:t>
                              </m:r>
                            </m:den>
                          </m:f>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6</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4</m:t>
                          </m:r>
                        </m:den>
                      </m:f>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den>
                      </m:f>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4" name="矩形 13"/>
              <p:cNvSpPr>
                <a:spLocks noRot="1" noChangeAspect="1" noMove="1" noResize="1" noEditPoints="1" noAdjustHandles="1" noChangeArrowheads="1" noChangeShapeType="1" noTextEdit="1"/>
              </p:cNvSpPr>
              <p:nvPr/>
            </p:nvSpPr>
            <p:spPr>
              <a:xfrm>
                <a:off x="606973" y="5810855"/>
                <a:ext cx="4196982" cy="648126"/>
              </a:xfrm>
              <a:prstGeom prst="rect">
                <a:avLst/>
              </a:prstGeom>
              <a:blipFill rotWithShape="1">
                <a:blip r:embed="rId11"/>
                <a:stretch>
                  <a:fillRect l="-13" t="-93" r="4" b="61"/>
                </a:stretch>
              </a:blipFill>
            </p:spPr>
            <p:txBody>
              <a:bodyPr/>
              <a:lstStyle/>
              <a:p>
                <a:r>
                  <a:rPr lang="zh-CN" altLang="en-US">
                    <a:noFill/>
                  </a:rPr>
                  <a:t> </a:t>
                </a:r>
              </a:p>
            </p:txBody>
          </p:sp>
        </mc:Fallback>
      </mc:AlternateContent>
      <p:sp>
        <p:nvSpPr>
          <p:cNvPr id="15" name="矩形 14"/>
          <p:cNvSpPr/>
          <p:nvPr/>
        </p:nvSpPr>
        <p:spPr>
          <a:xfrm>
            <a:off x="4956667" y="5991013"/>
            <a:ext cx="433965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不满足条件，不可继续洛必达法则求极限</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33" name="任意多边形 32"/>
          <p:cNvSpPr/>
          <p:nvPr/>
        </p:nvSpPr>
        <p:spPr>
          <a:xfrm>
            <a:off x="3590925" y="6391275"/>
            <a:ext cx="2247900" cy="399961"/>
          </a:xfrm>
          <a:custGeom>
            <a:avLst/>
            <a:gdLst>
              <a:gd name="connsiteX0" fmla="*/ 0 w 2247900"/>
              <a:gd name="connsiteY0" fmla="*/ 104775 h 399961"/>
              <a:gd name="connsiteX1" fmla="*/ 66675 w 2247900"/>
              <a:gd name="connsiteY1" fmla="*/ 180975 h 399961"/>
              <a:gd name="connsiteX2" fmla="*/ 95250 w 2247900"/>
              <a:gd name="connsiteY2" fmla="*/ 200025 h 399961"/>
              <a:gd name="connsiteX3" fmla="*/ 133350 w 2247900"/>
              <a:gd name="connsiteY3" fmla="*/ 228600 h 399961"/>
              <a:gd name="connsiteX4" fmla="*/ 190500 w 2247900"/>
              <a:gd name="connsiteY4" fmla="*/ 266700 h 399961"/>
              <a:gd name="connsiteX5" fmla="*/ 247650 w 2247900"/>
              <a:gd name="connsiteY5" fmla="*/ 304800 h 399961"/>
              <a:gd name="connsiteX6" fmla="*/ 276225 w 2247900"/>
              <a:gd name="connsiteY6" fmla="*/ 323850 h 399961"/>
              <a:gd name="connsiteX7" fmla="*/ 304800 w 2247900"/>
              <a:gd name="connsiteY7" fmla="*/ 342900 h 399961"/>
              <a:gd name="connsiteX8" fmla="*/ 361950 w 2247900"/>
              <a:gd name="connsiteY8" fmla="*/ 361950 h 399961"/>
              <a:gd name="connsiteX9" fmla="*/ 390525 w 2247900"/>
              <a:gd name="connsiteY9" fmla="*/ 371475 h 399961"/>
              <a:gd name="connsiteX10" fmla="*/ 523875 w 2247900"/>
              <a:gd name="connsiteY10" fmla="*/ 381000 h 399961"/>
              <a:gd name="connsiteX11" fmla="*/ 1019175 w 2247900"/>
              <a:gd name="connsiteY11" fmla="*/ 381000 h 399961"/>
              <a:gd name="connsiteX12" fmla="*/ 1057275 w 2247900"/>
              <a:gd name="connsiteY12" fmla="*/ 371475 h 399961"/>
              <a:gd name="connsiteX13" fmla="*/ 1171575 w 2247900"/>
              <a:gd name="connsiteY13" fmla="*/ 361950 h 399961"/>
              <a:gd name="connsiteX14" fmla="*/ 1285875 w 2247900"/>
              <a:gd name="connsiteY14" fmla="*/ 342900 h 399961"/>
              <a:gd name="connsiteX15" fmla="*/ 1362075 w 2247900"/>
              <a:gd name="connsiteY15" fmla="*/ 333375 h 399961"/>
              <a:gd name="connsiteX16" fmla="*/ 1447800 w 2247900"/>
              <a:gd name="connsiteY16" fmla="*/ 314325 h 399961"/>
              <a:gd name="connsiteX17" fmla="*/ 1581150 w 2247900"/>
              <a:gd name="connsiteY17" fmla="*/ 304800 h 399961"/>
              <a:gd name="connsiteX18" fmla="*/ 1724025 w 2247900"/>
              <a:gd name="connsiteY18" fmla="*/ 276225 h 399961"/>
              <a:gd name="connsiteX19" fmla="*/ 1790700 w 2247900"/>
              <a:gd name="connsiteY19" fmla="*/ 247650 h 399961"/>
              <a:gd name="connsiteX20" fmla="*/ 1819275 w 2247900"/>
              <a:gd name="connsiteY20" fmla="*/ 228600 h 399961"/>
              <a:gd name="connsiteX21" fmla="*/ 1857375 w 2247900"/>
              <a:gd name="connsiteY21" fmla="*/ 219075 h 399961"/>
              <a:gd name="connsiteX22" fmla="*/ 1885950 w 2247900"/>
              <a:gd name="connsiteY22" fmla="*/ 209550 h 399961"/>
              <a:gd name="connsiteX23" fmla="*/ 1924050 w 2247900"/>
              <a:gd name="connsiteY23" fmla="*/ 190500 h 399961"/>
              <a:gd name="connsiteX24" fmla="*/ 2019300 w 2247900"/>
              <a:gd name="connsiteY24" fmla="*/ 161925 h 399961"/>
              <a:gd name="connsiteX25" fmla="*/ 2047875 w 2247900"/>
              <a:gd name="connsiteY25" fmla="*/ 142875 h 399961"/>
              <a:gd name="connsiteX26" fmla="*/ 2105025 w 2247900"/>
              <a:gd name="connsiteY26" fmla="*/ 123825 h 399961"/>
              <a:gd name="connsiteX27" fmla="*/ 2133600 w 2247900"/>
              <a:gd name="connsiteY27" fmla="*/ 114300 h 399961"/>
              <a:gd name="connsiteX28" fmla="*/ 2162175 w 2247900"/>
              <a:gd name="connsiteY28" fmla="*/ 95250 h 399961"/>
              <a:gd name="connsiteX29" fmla="*/ 2190750 w 2247900"/>
              <a:gd name="connsiteY29" fmla="*/ 66675 h 399961"/>
              <a:gd name="connsiteX30" fmla="*/ 2228850 w 2247900"/>
              <a:gd name="connsiteY30" fmla="*/ 9525 h 399961"/>
              <a:gd name="connsiteX31" fmla="*/ 2247900 w 2247900"/>
              <a:gd name="connsiteY31" fmla="*/ 0 h 399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247900" h="399961">
                <a:moveTo>
                  <a:pt x="0" y="104775"/>
                </a:moveTo>
                <a:cubicBezTo>
                  <a:pt x="20586" y="130508"/>
                  <a:pt x="40905" y="159500"/>
                  <a:pt x="66675" y="180975"/>
                </a:cubicBezTo>
                <a:cubicBezTo>
                  <a:pt x="75469" y="188304"/>
                  <a:pt x="85935" y="193371"/>
                  <a:pt x="95250" y="200025"/>
                </a:cubicBezTo>
                <a:cubicBezTo>
                  <a:pt x="108168" y="209252"/>
                  <a:pt x="120345" y="219496"/>
                  <a:pt x="133350" y="228600"/>
                </a:cubicBezTo>
                <a:cubicBezTo>
                  <a:pt x="152107" y="241730"/>
                  <a:pt x="171450" y="254000"/>
                  <a:pt x="190500" y="266700"/>
                </a:cubicBezTo>
                <a:lnTo>
                  <a:pt x="247650" y="304800"/>
                </a:lnTo>
                <a:lnTo>
                  <a:pt x="276225" y="323850"/>
                </a:lnTo>
                <a:cubicBezTo>
                  <a:pt x="285750" y="330200"/>
                  <a:pt x="293940" y="339280"/>
                  <a:pt x="304800" y="342900"/>
                </a:cubicBezTo>
                <a:lnTo>
                  <a:pt x="361950" y="361950"/>
                </a:lnTo>
                <a:cubicBezTo>
                  <a:pt x="371475" y="365125"/>
                  <a:pt x="380510" y="370760"/>
                  <a:pt x="390525" y="371475"/>
                </a:cubicBezTo>
                <a:lnTo>
                  <a:pt x="523875" y="381000"/>
                </a:lnTo>
                <a:cubicBezTo>
                  <a:pt x="719778" y="413651"/>
                  <a:pt x="602137" y="397682"/>
                  <a:pt x="1019175" y="381000"/>
                </a:cubicBezTo>
                <a:cubicBezTo>
                  <a:pt x="1032255" y="380477"/>
                  <a:pt x="1044285" y="373099"/>
                  <a:pt x="1057275" y="371475"/>
                </a:cubicBezTo>
                <a:cubicBezTo>
                  <a:pt x="1095212" y="366733"/>
                  <a:pt x="1133638" y="366692"/>
                  <a:pt x="1171575" y="361950"/>
                </a:cubicBezTo>
                <a:cubicBezTo>
                  <a:pt x="1209902" y="357159"/>
                  <a:pt x="1247548" y="347691"/>
                  <a:pt x="1285875" y="342900"/>
                </a:cubicBezTo>
                <a:cubicBezTo>
                  <a:pt x="1311275" y="339725"/>
                  <a:pt x="1336826" y="337583"/>
                  <a:pt x="1362075" y="333375"/>
                </a:cubicBezTo>
                <a:cubicBezTo>
                  <a:pt x="1413474" y="324809"/>
                  <a:pt x="1390316" y="320376"/>
                  <a:pt x="1447800" y="314325"/>
                </a:cubicBezTo>
                <a:cubicBezTo>
                  <a:pt x="1492118" y="309660"/>
                  <a:pt x="1536700" y="307975"/>
                  <a:pt x="1581150" y="304800"/>
                </a:cubicBezTo>
                <a:cubicBezTo>
                  <a:pt x="1679130" y="280305"/>
                  <a:pt x="1631431" y="289453"/>
                  <a:pt x="1724025" y="276225"/>
                </a:cubicBezTo>
                <a:cubicBezTo>
                  <a:pt x="1795764" y="228399"/>
                  <a:pt x="1704590" y="284554"/>
                  <a:pt x="1790700" y="247650"/>
                </a:cubicBezTo>
                <a:cubicBezTo>
                  <a:pt x="1801222" y="243141"/>
                  <a:pt x="1808753" y="233109"/>
                  <a:pt x="1819275" y="228600"/>
                </a:cubicBezTo>
                <a:cubicBezTo>
                  <a:pt x="1831307" y="223443"/>
                  <a:pt x="1844788" y="222671"/>
                  <a:pt x="1857375" y="219075"/>
                </a:cubicBezTo>
                <a:cubicBezTo>
                  <a:pt x="1867029" y="216317"/>
                  <a:pt x="1876722" y="213505"/>
                  <a:pt x="1885950" y="209550"/>
                </a:cubicBezTo>
                <a:cubicBezTo>
                  <a:pt x="1899001" y="203957"/>
                  <a:pt x="1910867" y="195773"/>
                  <a:pt x="1924050" y="190500"/>
                </a:cubicBezTo>
                <a:cubicBezTo>
                  <a:pt x="1962699" y="175040"/>
                  <a:pt x="1981876" y="171281"/>
                  <a:pt x="2019300" y="161925"/>
                </a:cubicBezTo>
                <a:cubicBezTo>
                  <a:pt x="2028825" y="155575"/>
                  <a:pt x="2037414" y="147524"/>
                  <a:pt x="2047875" y="142875"/>
                </a:cubicBezTo>
                <a:cubicBezTo>
                  <a:pt x="2066225" y="134720"/>
                  <a:pt x="2085975" y="130175"/>
                  <a:pt x="2105025" y="123825"/>
                </a:cubicBezTo>
                <a:cubicBezTo>
                  <a:pt x="2114550" y="120650"/>
                  <a:pt x="2125246" y="119869"/>
                  <a:pt x="2133600" y="114300"/>
                </a:cubicBezTo>
                <a:cubicBezTo>
                  <a:pt x="2143125" y="107950"/>
                  <a:pt x="2153381" y="102579"/>
                  <a:pt x="2162175" y="95250"/>
                </a:cubicBezTo>
                <a:cubicBezTo>
                  <a:pt x="2172523" y="86626"/>
                  <a:pt x="2182480" y="77308"/>
                  <a:pt x="2190750" y="66675"/>
                </a:cubicBezTo>
                <a:cubicBezTo>
                  <a:pt x="2204806" y="48603"/>
                  <a:pt x="2208372" y="19764"/>
                  <a:pt x="2228850" y="9525"/>
                </a:cubicBezTo>
                <a:lnTo>
                  <a:pt x="224790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580877"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洛必达法则</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7" name="矩形 6"/>
              <p:cNvSpPr/>
              <p:nvPr/>
            </p:nvSpPr>
            <p:spPr>
              <a:xfrm>
                <a:off x="3614533" y="66024"/>
                <a:ext cx="7417223" cy="1806264"/>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设函数</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与</a:t>
                </a:r>
                <a14:m>
                  <m:oMath xmlns:m="http://schemas.openxmlformats.org/officeDocument/2006/math">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d>
                      <m:dPr>
                        <m:ctrlP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在点</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的某一去心邻域内可导，且</a:t>
                </a:r>
                <a14:m>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≠0</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，又满足</a:t>
                </a:r>
                <a:endParaRPr kumimoji="0" lang="en-US" altLang="zh-CN"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r>
                  <a:rPr kumimoji="0" lang="en-US" altLang="zh-CN"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1</a:t>
                </a: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14:m>
                  <m:oMath xmlns:m="http://schemas.openxmlformats.org/officeDocument/2006/math">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lim>
                        </m:limLow>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lim>
                        </m:limLow>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oMath>
                </a14:m>
                <a:endParaRPr kumimoji="0" lang="en-US" altLang="zh-CN"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r>
                  <a:rPr kumimoji="0" lang="en-US" altLang="zh-CN"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2</a:t>
                </a: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）极限</a:t>
                </a:r>
                <a14:m>
                  <m:oMath xmlns:m="http://schemas.openxmlformats.org/officeDocument/2006/math">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lim>
                        </m:limLow>
                      </m:fName>
                      <m:e>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den>
                        </m:f>
                      </m:e>
                    </m:func>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存在或为</a:t>
                </a:r>
                <a14:m>
                  <m:oMath xmlns:m="http://schemas.openxmlformats.org/officeDocument/2006/math">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，则</a:t>
                </a:r>
              </a:p>
            </p:txBody>
          </p:sp>
        </mc:Choice>
        <mc:Fallback xmlns="">
          <p:sp>
            <p:nvSpPr>
              <p:cNvPr id="7" name="矩形 6"/>
              <p:cNvSpPr>
                <a:spLocks noRot="1" noChangeAspect="1" noMove="1" noResize="1" noEditPoints="1" noAdjustHandles="1" noChangeArrowheads="1" noChangeShapeType="1" noTextEdit="1"/>
              </p:cNvSpPr>
              <p:nvPr/>
            </p:nvSpPr>
            <p:spPr>
              <a:xfrm>
                <a:off x="3614533" y="66024"/>
                <a:ext cx="7417223" cy="1806264"/>
              </a:xfrm>
              <a:prstGeom prst="rect">
                <a:avLst/>
              </a:prstGeom>
              <a:blipFill rotWithShape="1">
                <a:blip r:embed="rId2"/>
                <a:stretch>
                  <a:fillRect l="-2" t="-34" r="7" b="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126492" y="1115099"/>
                <a:ext cx="2471446" cy="68236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lim>
                          </m:limLow>
                        </m:fName>
                        <m:e>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num>
                            <m:den>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den>
                          </m:f>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b>
                                <m:sSub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b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b>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b>
                              </m:sSub>
                            </m:lim>
                          </m:limLow>
                        </m:fName>
                        <m:e>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num>
                            <m:den>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𝑔</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den>
                          </m:f>
                        </m:e>
                      </m:func>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7126492" y="1115099"/>
                <a:ext cx="2471446" cy="682366"/>
              </a:xfrm>
              <a:prstGeom prst="rect">
                <a:avLst/>
              </a:prstGeom>
              <a:blipFill rotWithShape="1">
                <a:blip r:embed="rId3"/>
                <a:stretch>
                  <a:fillRect l="-21" t="-6" r="22" b="61"/>
                </a:stretch>
              </a:blipFill>
            </p:spPr>
            <p:txBody>
              <a:bodyPr/>
              <a:lstStyle/>
              <a:p>
                <a:r>
                  <a:rPr lang="zh-CN" altLang="en-US">
                    <a:noFill/>
                  </a:rPr>
                  <a:t> </a:t>
                </a:r>
              </a:p>
            </p:txBody>
          </p:sp>
        </mc:Fallback>
      </mc:AlternateContent>
      <p:grpSp>
        <p:nvGrpSpPr>
          <p:cNvPr id="16" name="组合 15"/>
          <p:cNvGrpSpPr/>
          <p:nvPr/>
        </p:nvGrpSpPr>
        <p:grpSpPr>
          <a:xfrm>
            <a:off x="818926" y="1731760"/>
            <a:ext cx="1361790" cy="461665"/>
            <a:chOff x="775379" y="3144539"/>
            <a:chExt cx="1716781" cy="461665"/>
          </a:xfrm>
        </p:grpSpPr>
        <p:sp>
          <p:nvSpPr>
            <p:cNvPr id="22" name="Rectangle 5"/>
            <p:cNvSpPr>
              <a:spLocks noChangeArrowheads="1"/>
            </p:cNvSpPr>
            <p:nvPr/>
          </p:nvSpPr>
          <p:spPr bwMode="auto">
            <a:xfrm>
              <a:off x="775380" y="3161704"/>
              <a:ext cx="1643160"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3" name="TextBox 28"/>
            <p:cNvSpPr txBox="1"/>
            <p:nvPr/>
          </p:nvSpPr>
          <p:spPr>
            <a:xfrm>
              <a:off x="775379" y="3144539"/>
              <a:ext cx="171678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4" name="矩形 3"/>
              <p:cNvSpPr/>
              <p:nvPr/>
            </p:nvSpPr>
            <p:spPr>
              <a:xfrm>
                <a:off x="813843" y="2464091"/>
                <a:ext cx="1891928" cy="618311"/>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lim>
                          </m:limLow>
                        </m:fName>
                        <m:e>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ln</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func>
                            </m:num>
                            <m:den>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𝛼</m:t>
                                  </m:r>
                                </m:sup>
                              </m:sSup>
                            </m:den>
                          </m:f>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𝛼</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&gt;0</m:t>
                          </m:r>
                        </m:e>
                      </m:d>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813843" y="2464091"/>
                <a:ext cx="1891928" cy="618311"/>
              </a:xfrm>
              <a:prstGeom prst="rect">
                <a:avLst/>
              </a:prstGeom>
              <a:blipFill rotWithShape="1">
                <a:blip r:embed="rId4"/>
                <a:stretch>
                  <a:fillRect l="-257" t="-869" r="-233" b="-701"/>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855640" y="2436071"/>
                <a:ext cx="8935010"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When </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both </a:t>
                </a:r>
                <a14:m>
                  <m:oMath xmlns:m="http://schemas.openxmlformats.org/officeDocument/2006/math">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ln</m:t>
                        </m:r>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func>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and </a:t>
                </a:r>
                <a14:m>
                  <m:oMath xmlns:m="http://schemas.openxmlformats.org/officeDocument/2006/math">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𝛼</m:t>
                        </m:r>
                      </m:sup>
                    </m:s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Hence, this is an indeterminate form of type </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Hence, </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L’Hospital’s</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Rule applies.</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2855640" y="2436071"/>
                <a:ext cx="8935010" cy="646331"/>
              </a:xfrm>
              <a:prstGeom prst="rect">
                <a:avLst/>
              </a:prstGeom>
              <a:blipFill rotWithShape="1">
                <a:blip r:embed="rId5"/>
                <a:stretch>
                  <a:fillRect l="-1" t="-33" r="7" b="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65896" y="3429000"/>
                <a:ext cx="4389984" cy="67685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lim>
                          </m:limLow>
                        </m:fName>
                        <m:e>
                          <m:f>
                            <m:f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func>
                                <m:func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ln</m:t>
                                  </m:r>
                                </m:fName>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func>
                            </m:num>
                            <m:den>
                              <m:sSup>
                                <m:s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𝛼</m:t>
                                  </m:r>
                                </m:sup>
                              </m:sSup>
                            </m:den>
                          </m:f>
                        </m:e>
                      </m:func>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lim>
                          </m:limLow>
                        </m:fName>
                        <m:e>
                          <m:f>
                            <m:f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num>
                            <m:den>
                              <m:sSup>
                                <m:s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zh-CN" altLang="en-US" sz="20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𝛼</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𝛼</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sup>
                              </m:sSup>
                            </m:den>
                          </m:f>
                        </m:e>
                      </m:func>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20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lim>
                          </m:limLow>
                        </m:fName>
                        <m:e>
                          <m:f>
                            <m:f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num>
                            <m:den>
                              <m:sSup>
                                <m:s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𝛼</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zh-CN" altLang="en-US" sz="20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𝛼</m:t>
                                  </m:r>
                                </m:sup>
                              </m:sSup>
                            </m:den>
                          </m:f>
                        </m:e>
                      </m:func>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oMath>
                  </m:oMathPara>
                </a14:m>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6" name="矩形 5"/>
              <p:cNvSpPr>
                <a:spLocks noRot="1" noChangeAspect="1" noMove="1" noResize="1" noEditPoints="1" noAdjustHandles="1" noChangeArrowheads="1" noChangeShapeType="1" noTextEdit="1"/>
              </p:cNvSpPr>
              <p:nvPr/>
            </p:nvSpPr>
            <p:spPr>
              <a:xfrm>
                <a:off x="765896" y="3429000"/>
                <a:ext cx="4389984" cy="676852"/>
              </a:xfrm>
              <a:prstGeom prst="rect">
                <a:avLst/>
              </a:prstGeom>
              <a:blipFill rotWithShape="1">
                <a:blip r:embed="rId6"/>
                <a:stretch>
                  <a:fillRect l="-2" r="7" b="85"/>
                </a:stretch>
              </a:blipFill>
            </p:spPr>
            <p:txBody>
              <a:bodyPr/>
              <a:lstStyle/>
              <a:p>
                <a:r>
                  <a:rPr lang="zh-CN" altLang="en-US">
                    <a:noFill/>
                  </a:rPr>
                  <a:t> </a:t>
                </a:r>
              </a:p>
            </p:txBody>
          </p:sp>
        </mc:Fallback>
      </mc:AlternateContent>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580877"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洛必达法则</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6" name="矩形 5"/>
              <p:cNvSpPr/>
              <p:nvPr/>
            </p:nvSpPr>
            <p:spPr>
              <a:xfrm>
                <a:off x="778819" y="1628800"/>
                <a:ext cx="1369286"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zh-CN" altLang="en-US"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型</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极限</a:t>
                </a:r>
              </a:p>
            </p:txBody>
          </p:sp>
        </mc:Choice>
        <mc:Fallback xmlns="">
          <p:sp>
            <p:nvSpPr>
              <p:cNvPr id="6" name="矩形 5"/>
              <p:cNvSpPr>
                <a:spLocks noRot="1" noChangeAspect="1" noMove="1" noResize="1" noEditPoints="1" noAdjustHandles="1" noChangeArrowheads="1" noChangeShapeType="1" noTextEdit="1"/>
              </p:cNvSpPr>
              <p:nvPr/>
            </p:nvSpPr>
            <p:spPr>
              <a:xfrm>
                <a:off x="778819" y="1628800"/>
                <a:ext cx="1369286" cy="369332"/>
              </a:xfrm>
              <a:prstGeom prst="rect">
                <a:avLst/>
              </a:prstGeom>
              <a:blipFill rotWithShape="1">
                <a:blip r:embed="rId2"/>
                <a:stretch>
                  <a:fillRect l="-394" t="-1382" r="-332" b="-1261"/>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351584" y="1434384"/>
                <a:ext cx="1382110" cy="646331"/>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化为</a:t>
                </a:r>
                <a14:m>
                  <m:oMath xmlns:m="http://schemas.openxmlformats.org/officeDocument/2006/math">
                    <m: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1800" b="0"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型</a:t>
                </a:r>
              </a:p>
            </p:txBody>
          </p:sp>
        </mc:Choice>
        <mc:Fallback xmlns="">
          <p:sp>
            <p:nvSpPr>
              <p:cNvPr id="7" name="矩形 6"/>
              <p:cNvSpPr>
                <a:spLocks noRot="1" noChangeAspect="1" noMove="1" noResize="1" noEditPoints="1" noAdjustHandles="1" noChangeArrowheads="1" noChangeShapeType="1" noTextEdit="1"/>
              </p:cNvSpPr>
              <p:nvPr/>
            </p:nvSpPr>
            <p:spPr>
              <a:xfrm>
                <a:off x="2351584" y="1434384"/>
                <a:ext cx="1382110" cy="646331"/>
              </a:xfrm>
              <a:prstGeom prst="rect">
                <a:avLst/>
              </a:prstGeom>
              <a:blipFill rotWithShape="1">
                <a:blip r:embed="rId3"/>
                <a:stretch>
                  <a:fillRect l="-13" t="-86" r="-697" b="70"/>
                </a:stretch>
              </a:blipFill>
            </p:spPr>
            <p:txBody>
              <a:bodyPr/>
              <a:lstStyle/>
              <a:p>
                <a:r>
                  <a:rPr lang="zh-CN" altLang="en-US">
                    <a:noFill/>
                  </a:rPr>
                  <a:t> </a:t>
                </a:r>
              </a:p>
            </p:txBody>
          </p:sp>
        </mc:Fallback>
      </mc:AlternateContent>
      <p:grpSp>
        <p:nvGrpSpPr>
          <p:cNvPr id="11" name="组合 10"/>
          <p:cNvGrpSpPr/>
          <p:nvPr/>
        </p:nvGrpSpPr>
        <p:grpSpPr>
          <a:xfrm>
            <a:off x="778819" y="2295324"/>
            <a:ext cx="1284733" cy="461665"/>
            <a:chOff x="775379" y="3144539"/>
            <a:chExt cx="1716781" cy="461665"/>
          </a:xfrm>
        </p:grpSpPr>
        <p:sp>
          <p:nvSpPr>
            <p:cNvPr id="12" name="Rectangle 5"/>
            <p:cNvSpPr>
              <a:spLocks noChangeArrowheads="1"/>
            </p:cNvSpPr>
            <p:nvPr/>
          </p:nvSpPr>
          <p:spPr bwMode="auto">
            <a:xfrm>
              <a:off x="775380" y="3161704"/>
              <a:ext cx="1643160"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TextBox 28"/>
            <p:cNvSpPr txBox="1"/>
            <p:nvPr/>
          </p:nvSpPr>
          <p:spPr>
            <a:xfrm>
              <a:off x="775379" y="3144539"/>
              <a:ext cx="171678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4" name="矩形 13"/>
              <p:cNvSpPr/>
              <p:nvPr/>
            </p:nvSpPr>
            <p:spPr>
              <a:xfrm>
                <a:off x="773737" y="3027655"/>
                <a:ext cx="2195473" cy="460575"/>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lim>
                          </m:limLow>
                        </m:fName>
                        <m:e>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𝛼</m:t>
                              </m:r>
                            </m:sup>
                          </m:sSup>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ln</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func>
                        </m:e>
                      </m:func>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𝛼</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&gt;0</m:t>
                          </m:r>
                        </m:e>
                      </m:d>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4" name="矩形 13"/>
              <p:cNvSpPr>
                <a:spLocks noRot="1" noChangeAspect="1" noMove="1" noResize="1" noEditPoints="1" noAdjustHandles="1" noChangeArrowheads="1" noChangeShapeType="1" noTextEdit="1"/>
              </p:cNvSpPr>
              <p:nvPr/>
            </p:nvSpPr>
            <p:spPr>
              <a:xfrm>
                <a:off x="773737" y="3027655"/>
                <a:ext cx="2195473" cy="460575"/>
              </a:xfrm>
              <a:prstGeom prst="rect">
                <a:avLst/>
              </a:prstGeom>
              <a:blipFill rotWithShape="1">
                <a:blip r:embed="rId4"/>
                <a:stretch>
                  <a:fillRect l="-245" t="-1098" r="-205" b="-927"/>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295096" y="3711938"/>
                <a:ext cx="9160969"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When </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both </a:t>
                </a:r>
                <a14:m>
                  <m:oMath xmlns:m="http://schemas.openxmlformats.org/officeDocument/2006/math">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ln</m:t>
                        </m:r>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func>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and</a:t>
                </a:r>
                <a14:m>
                  <m:oMath xmlns:m="http://schemas.openxmlformats.org/officeDocument/2006/math">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𝛼</m:t>
                        </m:r>
                      </m:sup>
                    </m:s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Hence, this is an indeterminate form of type </a:t>
                </a:r>
                <a14:m>
                  <m:oMath xmlns:m="http://schemas.openxmlformats.org/officeDocument/2006/math">
                    <m: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 </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Cambria Math" panose="02040503050406030204" pitchFamily="18" charset="0"/>
                    <a:cs typeface="+mn-cs"/>
                  </a:rPr>
                  <a:t> </a:t>
                </a:r>
                <a14:m>
                  <m:oMath xmlns:m="http://schemas.openxmlformats.org/officeDocument/2006/math">
                    <m: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Hence, </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L’Hospital’s</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Rule applies.</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3295096" y="3711938"/>
                <a:ext cx="9160969" cy="646331"/>
              </a:xfrm>
              <a:prstGeom prst="rect">
                <a:avLst/>
              </a:prstGeom>
              <a:blipFill rotWithShape="1">
                <a:blip r:embed="rId5"/>
                <a:stretch>
                  <a:fillRect l="-1" t="-56" r="6" b="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701267" y="3711938"/>
                <a:ext cx="2569421" cy="61831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lim>
                          </m:limLow>
                        </m:fName>
                        <m:e>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𝛼</m:t>
                              </m:r>
                            </m:sup>
                          </m:sSup>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ln</m:t>
                              </m:r>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func>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lim>
                          </m:limLow>
                        </m:fName>
                        <m:e>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ln</m:t>
                                  </m:r>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func>
                            </m:num>
                            <m:den>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𝛼</m:t>
                                  </m:r>
                                </m:sup>
                              </m:sSup>
                            </m:den>
                          </m:f>
                        </m:e>
                      </m:func>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6" name="矩形 15"/>
              <p:cNvSpPr>
                <a:spLocks noRot="1" noChangeAspect="1" noMove="1" noResize="1" noEditPoints="1" noAdjustHandles="1" noChangeArrowheads="1" noChangeShapeType="1" noTextEdit="1"/>
              </p:cNvSpPr>
              <p:nvPr/>
            </p:nvSpPr>
            <p:spPr>
              <a:xfrm>
                <a:off x="701267" y="3711938"/>
                <a:ext cx="2569421" cy="618311"/>
              </a:xfrm>
              <a:prstGeom prst="rect">
                <a:avLst/>
              </a:prstGeom>
              <a:blipFill rotWithShape="1">
                <a:blip r:embed="rId6"/>
                <a:stretch>
                  <a:fillRect l="-9" t="-59" r="17" b="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79908" y="4720556"/>
                <a:ext cx="4704878" cy="61831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lim>
                          </m:limLow>
                        </m:fName>
                        <m:e>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ln</m:t>
                                  </m:r>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func>
                            </m:num>
                            <m:den>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𝛼</m:t>
                                  </m:r>
                                </m:sup>
                              </m:sSup>
                            </m:den>
                          </m:f>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lim>
                          </m:limLow>
                        </m:fName>
                        <m:e>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num>
                            <m:den>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𝛼</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𝛼</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sup>
                              </m:sSup>
                            </m:den>
                          </m:f>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lim>
                          </m:limLow>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num>
                            <m:den>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𝛼</m:t>
                              </m:r>
                            </m:den>
                          </m:f>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𝛼</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e>
                      </m:func>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679908" y="4720556"/>
                <a:ext cx="4704878" cy="618311"/>
              </a:xfrm>
              <a:prstGeom prst="rect">
                <a:avLst/>
              </a:prstGeom>
              <a:blipFill rotWithShape="1">
                <a:blip r:embed="rId7"/>
                <a:stretch>
                  <a:fillRect l="-10" t="-97" r="13" b="68"/>
                </a:stretch>
              </a:blipFill>
            </p:spPr>
            <p:txBody>
              <a:bodyPr/>
              <a:lstStyle/>
              <a:p>
                <a:r>
                  <a:rPr lang="zh-CN" altLang="en-US">
                    <a:noFill/>
                  </a:rPr>
                  <a:t> </a:t>
                </a:r>
              </a:p>
            </p:txBody>
          </p:sp>
        </mc:Fallback>
      </mc:AlternateContent>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580877"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洛必达法则</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6" name="矩形 5"/>
              <p:cNvSpPr/>
              <p:nvPr/>
            </p:nvSpPr>
            <p:spPr>
              <a:xfrm>
                <a:off x="778819" y="1628800"/>
                <a:ext cx="1859612" cy="37555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sSup>
                      <m:sSupPr>
                        <m:ctrlP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e>
                      <m:sup>
                        <m: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p>
                    </m:sSup>
                    <m: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e>
                      <m:sup>
                        <m: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sup>
                    </m:sSup>
                    <m: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e>
                      <m:sup>
                        <m:r>
                          <a:rPr kumimoji="0" lang="en-US" altLang="zh-CN" sz="1800" b="0" i="0"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r>
                      <a:rPr kumimoji="0" lang="zh-CN" altLang="en-US" sz="1800" b="0" i="0" u="none" strike="noStrike" kern="120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型</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极限</a:t>
                </a:r>
              </a:p>
            </p:txBody>
          </p:sp>
        </mc:Choice>
        <mc:Fallback xmlns="">
          <p:sp>
            <p:nvSpPr>
              <p:cNvPr id="6" name="矩形 5"/>
              <p:cNvSpPr>
                <a:spLocks noRot="1" noChangeAspect="1" noMove="1" noResize="1" noEditPoints="1" noAdjustHandles="1" noChangeArrowheads="1" noChangeShapeType="1" noTextEdit="1"/>
              </p:cNvSpPr>
              <p:nvPr/>
            </p:nvSpPr>
            <p:spPr>
              <a:xfrm>
                <a:off x="778819" y="1628800"/>
                <a:ext cx="1859612" cy="375552"/>
              </a:xfrm>
              <a:prstGeom prst="rect">
                <a:avLst/>
              </a:prstGeom>
              <a:blipFill rotWithShape="1">
                <a:blip r:embed="rId2"/>
                <a:stretch>
                  <a:fillRect l="-290" t="-1359" r="-1058" b="-1106"/>
                </a:stretch>
              </a:blipFill>
              <a:ln>
                <a:solidFill>
                  <a:schemeClr val="tx1"/>
                </a:solidFill>
              </a:ln>
            </p:spPr>
            <p:txBody>
              <a:bodyPr/>
              <a:lstStyle/>
              <a:p>
                <a:r>
                  <a:rPr lang="zh-CN" altLang="en-US">
                    <a:noFill/>
                  </a:rPr>
                  <a:t> </a:t>
                </a:r>
              </a:p>
            </p:txBody>
          </p:sp>
        </mc:Fallback>
      </mc:AlternateContent>
      <p:sp>
        <p:nvSpPr>
          <p:cNvPr id="7" name="矩形 6"/>
          <p:cNvSpPr/>
          <p:nvPr/>
        </p:nvSpPr>
        <p:spPr>
          <a:xfrm>
            <a:off x="2783632" y="1485680"/>
            <a:ext cx="2262158" cy="646331"/>
          </a:xfrm>
          <a:prstGeom prst="rect">
            <a:avLst/>
          </a:prstGeom>
        </p:spPr>
        <p:txBody>
          <a:bodyPr wrap="none">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取对数转化为乘积型</a:t>
            </a:r>
          </a:p>
        </p:txBody>
      </p:sp>
      <p:grpSp>
        <p:nvGrpSpPr>
          <p:cNvPr id="11" name="组合 10"/>
          <p:cNvGrpSpPr/>
          <p:nvPr/>
        </p:nvGrpSpPr>
        <p:grpSpPr>
          <a:xfrm>
            <a:off x="778819" y="2295324"/>
            <a:ext cx="1356741" cy="461665"/>
            <a:chOff x="775379" y="3144539"/>
            <a:chExt cx="1716781" cy="461665"/>
          </a:xfrm>
        </p:grpSpPr>
        <p:sp>
          <p:nvSpPr>
            <p:cNvPr id="12" name="Rectangle 5"/>
            <p:cNvSpPr>
              <a:spLocks noChangeArrowheads="1"/>
            </p:cNvSpPr>
            <p:nvPr/>
          </p:nvSpPr>
          <p:spPr bwMode="auto">
            <a:xfrm>
              <a:off x="775380" y="3161704"/>
              <a:ext cx="1643160"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TextBox 28"/>
            <p:cNvSpPr txBox="1"/>
            <p:nvPr/>
          </p:nvSpPr>
          <p:spPr>
            <a:xfrm>
              <a:off x="775379" y="3144539"/>
              <a:ext cx="171678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4" name="矩形 13"/>
              <p:cNvSpPr/>
              <p:nvPr/>
            </p:nvSpPr>
            <p:spPr>
              <a:xfrm>
                <a:off x="773737" y="3027655"/>
                <a:ext cx="1259960" cy="475836"/>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lim>
                          </m:limLow>
                        </m:fName>
                        <m:e>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sin</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func>
                            </m:sup>
                          </m:sSup>
                        </m:e>
                      </m:func>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4" name="矩形 13"/>
              <p:cNvSpPr>
                <a:spLocks noRot="1" noChangeAspect="1" noMove="1" noResize="1" noEditPoints="1" noAdjustHandles="1" noChangeArrowheads="1" noChangeShapeType="1" noTextEdit="1"/>
              </p:cNvSpPr>
              <p:nvPr/>
            </p:nvSpPr>
            <p:spPr>
              <a:xfrm>
                <a:off x="773737" y="3027655"/>
                <a:ext cx="1259960" cy="475836"/>
              </a:xfrm>
              <a:prstGeom prst="rect">
                <a:avLst/>
              </a:prstGeom>
              <a:blipFill rotWithShape="1">
                <a:blip r:embed="rId3"/>
                <a:stretch>
                  <a:fillRect l="-428" t="-1062" r="-369" b="-893"/>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73737" y="4464575"/>
                <a:ext cx="953023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When </a:t>
                </a:r>
                <a14:m>
                  <m:oMath xmlns:m="http://schemas.openxmlformats.org/officeDocument/2006/math">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both </a:t>
                </a:r>
                <a14:m>
                  <m:oMath xmlns:m="http://schemas.openxmlformats.org/officeDocument/2006/math">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ln</m:t>
                        </m:r>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func>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and</a:t>
                </a:r>
                <a14:m>
                  <m:oMath xmlns:m="http://schemas.openxmlformats.org/officeDocument/2006/math">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Hence, this is an indeterminate form of type </a:t>
                </a:r>
                <a14:m>
                  <m:oMath xmlns:m="http://schemas.openxmlformats.org/officeDocument/2006/math">
                    <m: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 </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Cambria Math" panose="02040503050406030204" pitchFamily="18" charset="0"/>
                    <a:cs typeface="+mn-cs"/>
                  </a:rPr>
                  <a:t> </a:t>
                </a:r>
                <a14:m>
                  <m:oMath xmlns:m="http://schemas.openxmlformats.org/officeDocument/2006/math">
                    <m:r>
                      <a:rPr kumimoji="0" lang="en-US" altLang="zh-CN" sz="1800" b="0"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Hence, </a:t>
                </a:r>
                <a:r>
                  <a:rPr kumimoji="0" lang="en-US" altLang="zh-CN" sz="1800" b="0" i="0" u="none" strike="noStrike" kern="1200" cap="none" spc="0" normalizeH="0" baseline="0" noProof="0" dirty="0" err="1">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L’Hospital’s</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Rule applies.</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773737" y="4464575"/>
                <a:ext cx="9530238" cy="646331"/>
              </a:xfrm>
              <a:prstGeom prst="rect">
                <a:avLst/>
              </a:prstGeom>
              <a:blipFill rotWithShape="1">
                <a:blip r:embed="rId4"/>
                <a:stretch>
                  <a:fillRect l="-3" t="-81" r="5" b="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701267" y="3711938"/>
                <a:ext cx="5442644" cy="66499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lim>
                          </m:limLow>
                        </m:fName>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ln</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y</m:t>
                          </m:r>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lim>
                          </m:limLow>
                        </m:fName>
                        <m:e>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sin</m:t>
                              </m:r>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func>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ln</m:t>
                              </m:r>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func>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lim>
                          </m:limLow>
                        </m:fName>
                        <m:e>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ln</m:t>
                                  </m:r>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func>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sin</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func>
                            </m:den>
                          </m:f>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lim>
                          </m:limLow>
                        </m:fName>
                        <m:e>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ln</m:t>
                                  </m:r>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func>
                            </m:num>
                            <m:den>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den>
                          </m:f>
                        </m:e>
                      </m:func>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6" name="矩形 15"/>
              <p:cNvSpPr>
                <a:spLocks noRot="1" noChangeAspect="1" noMove="1" noResize="1" noEditPoints="1" noAdjustHandles="1" noChangeArrowheads="1" noChangeShapeType="1" noTextEdit="1"/>
              </p:cNvSpPr>
              <p:nvPr/>
            </p:nvSpPr>
            <p:spPr>
              <a:xfrm>
                <a:off x="701267" y="3711938"/>
                <a:ext cx="5442644" cy="664990"/>
              </a:xfrm>
              <a:prstGeom prst="rect">
                <a:avLst/>
              </a:prstGeom>
              <a:blipFill rotWithShape="1">
                <a:blip r:embed="rId5"/>
                <a:stretch>
                  <a:fillRect l="-4" t="-55" r="5" b="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466534" y="3081151"/>
                <a:ext cx="4960589" cy="37824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设</a:t>
                </a:r>
                <a14:m>
                  <m:oMath xmlns:m="http://schemas.openxmlformats.org/officeDocument/2006/math">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y</m:t>
                    </m:r>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sin</m:t>
                            </m:r>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func>
                      </m:sup>
                    </m:sSup>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oMath>
                </a14:m>
                <a:r>
                  <a:rPr kumimoji="0" lang="zh-CN" altLang="en-US" sz="1800" b="0"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等式两边取对数，</a:t>
                </a:r>
                <a14:m>
                  <m:oMath xmlns:m="http://schemas.openxmlformats.org/officeDocument/2006/math">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ln</m:t>
                    </m:r>
                    <m: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y</m:t>
                    </m:r>
                    <m: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sin</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func>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ln</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func>
                  </m:oMath>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2466534" y="3081151"/>
                <a:ext cx="4960589" cy="378245"/>
              </a:xfrm>
              <a:prstGeom prst="rect">
                <a:avLst/>
              </a:prstGeom>
              <a:blipFill rotWithShape="1">
                <a:blip r:embed="rId6"/>
                <a:stretch>
                  <a:fillRect l="-4" t="-35" r="3" b="1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01267" y="5255818"/>
                <a:ext cx="4081630" cy="66499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lim>
                          </m:limLow>
                        </m:fName>
                        <m:e>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ln</m:t>
                                  </m:r>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func>
                            </m:num>
                            <m:den>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den>
                          </m:f>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lim>
                          </m:limLow>
                        </m:fName>
                        <m:e>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sup>
                              </m:sSup>
                            </m:den>
                          </m:f>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limLow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lim</m:t>
                              </m:r>
                            </m:e>
                            <m:li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lim>
                          </m:limLow>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=0</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9" name="矩形 8"/>
              <p:cNvSpPr>
                <a:spLocks noRot="1" noChangeAspect="1" noMove="1" noResize="1" noEditPoints="1" noAdjustHandles="1" noChangeArrowheads="1" noChangeShapeType="1" noTextEdit="1"/>
              </p:cNvSpPr>
              <p:nvPr/>
            </p:nvSpPr>
            <p:spPr>
              <a:xfrm>
                <a:off x="701267" y="5255818"/>
                <a:ext cx="4081630" cy="664990"/>
              </a:xfrm>
              <a:prstGeom prst="rect">
                <a:avLst/>
              </a:prstGeom>
              <a:blipFill rotWithShape="1">
                <a:blip r:embed="rId7"/>
                <a:stretch>
                  <a:fillRect l="-6" t="-84" r="2" b="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701267" y="6063016"/>
                <a:ext cx="4171014" cy="5573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unc>
                        <m:funcPr>
                          <m:ctrlP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limLowPr>
                            <m:e>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𝒍𝒊𝒎</m:t>
                              </m:r>
                            </m:e>
                            <m:lim>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𝟎</m:t>
                                  </m:r>
                                </m:e>
                                <m:sup>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sup>
                              </m:sSup>
                            </m:lim>
                          </m:limLow>
                        </m:fName>
                        <m:e>
                          <m:r>
                            <a:rPr kumimoji="0" lang="en-US" altLang="zh-CN" sz="1800" b="1" i="0"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𝐲</m:t>
                          </m:r>
                        </m:e>
                      </m:func>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func>
                        <m:func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limLowPr>
                            <m:e>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𝒍𝒊𝒎</m:t>
                              </m:r>
                            </m:e>
                            <m:lim>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𝟎</m:t>
                                  </m:r>
                                </m:e>
                                <m:sup>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sup>
                              </m:sSup>
                            </m:lim>
                          </m:limLow>
                        </m:fName>
                        <m:e>
                          <m:sSup>
                            <m:sSupPr>
                              <m:ctrlP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1" i="0"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𝐞</m:t>
                              </m:r>
                            </m:e>
                            <m:sup>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𝒍𝒏𝒚</m:t>
                              </m:r>
                            </m:sup>
                          </m:sSup>
                        </m:e>
                      </m:func>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𝒆</m:t>
                          </m:r>
                        </m:e>
                        <m:sup>
                          <m:func>
                            <m:func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funcPr>
                            <m:fName>
                              <m:limLow>
                                <m:limLow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limLowPr>
                                <m:e>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𝒍𝒊𝒎</m:t>
                                  </m:r>
                                </m:e>
                                <m:lim>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𝟎</m:t>
                                      </m:r>
                                    </m:e>
                                    <m:sup>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sup>
                                  </m:sSup>
                                </m:lim>
                              </m:limLow>
                            </m:fName>
                            <m:e>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𝐥𝐧</m:t>
                              </m:r>
                              <m:r>
                                <a:rPr kumimoji="0" lang="en-US" altLang="zh-CN" sz="1800" b="1" i="0"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 </m:t>
                              </m:r>
                              <m:r>
                                <a:rPr kumimoji="0" lang="en-US" altLang="zh-CN" sz="1800" b="1" i="1" u="none" strike="noStrike" kern="120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𝒚</m:t>
                              </m:r>
                            </m:e>
                          </m:func>
                        </m:sup>
                      </m:sSup>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𝟎</m:t>
                          </m:r>
                        </m:sup>
                      </m:sSup>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1" i="1" u="none" strike="noStrike" kern="120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𝟏</m:t>
                      </m:r>
                    </m:oMath>
                  </m:oMathPara>
                </a14:m>
                <a:endParaRPr kumimoji="0" lang="zh-CN" altLang="en-US" sz="18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mc:Choice>
        <mc:Fallback xmlns="">
          <p:sp>
            <p:nvSpPr>
              <p:cNvPr id="17" name="矩形 16"/>
              <p:cNvSpPr>
                <a:spLocks noRot="1" noChangeAspect="1" noMove="1" noResize="1" noEditPoints="1" noAdjustHandles="1" noChangeArrowheads="1" noChangeShapeType="1" noTextEdit="1"/>
              </p:cNvSpPr>
              <p:nvPr/>
            </p:nvSpPr>
            <p:spPr>
              <a:xfrm>
                <a:off x="701267" y="6063016"/>
                <a:ext cx="4171014" cy="557397"/>
              </a:xfrm>
              <a:prstGeom prst="rect">
                <a:avLst/>
              </a:prstGeom>
              <a:blipFill rotWithShape="1">
                <a:blip r:embed="rId8"/>
                <a:stretch>
                  <a:fillRect l="-5" t="-6" r="13" b="97"/>
                </a:stretch>
              </a:blipFill>
            </p:spPr>
            <p:txBody>
              <a:bodyPr/>
              <a:lstStyle/>
              <a:p>
                <a:r>
                  <a:rPr lang="zh-CN" altLang="en-US">
                    <a:noFill/>
                  </a:rPr>
                  <a:t> </a:t>
                </a:r>
              </a:p>
            </p:txBody>
          </p:sp>
        </mc:Fallback>
      </mc:AlternateContent>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微分</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7</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4" name="矩形 3"/>
              <p:cNvSpPr/>
              <p:nvPr/>
            </p:nvSpPr>
            <p:spPr>
              <a:xfrm>
                <a:off x="778820" y="1556792"/>
                <a:ext cx="1993944" cy="91076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e>
                        <m:sup>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d>
                        <m:dPr>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
                        <m:fPr>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𝒚</m:t>
                          </m:r>
                        </m:num>
                        <m:den>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den>
                      </m:f>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778820" y="1556792"/>
                <a:ext cx="1993944" cy="910762"/>
              </a:xfrm>
              <a:prstGeom prst="rect">
                <a:avLst/>
              </a:prstGeom>
              <a:blipFill rotWithShape="1">
                <a:blip r:embed="rId2"/>
                <a:stretch>
                  <a:fillRect l="-270" t="-533" r="-1797" b="-494"/>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3359696" y="1750563"/>
                <a:ext cx="2431563" cy="523220"/>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800" b="1" i="1" u="none" strike="noStrike" kern="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𝒅𝒚</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e>
                        <m:sup>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d>
                        <m:d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r>
                        <a:rPr kumimoji="0" lang="en-US" altLang="zh-CN" sz="2800" b="1" i="1" u="none" strike="noStrike" kern="0" cap="none" spc="0" normalizeH="0" baseline="0" noProof="0" smtClean="0">
                          <a:ln>
                            <a:noFill/>
                          </a:ln>
                          <a:solidFill>
                            <a:srgbClr val="0070C0"/>
                          </a:solidFill>
                          <a:effectLst/>
                          <a:uLnTx/>
                          <a:uFillTx/>
                          <a:latin typeface="Cambria Math" panose="02040503050406030204" pitchFamily="18" charset="0"/>
                          <a:ea typeface="方正北魏楷书简体" panose="03000509000000000000" pitchFamily="65" charset="-122"/>
                          <a:cs typeface="+mn-cs"/>
                        </a:rPr>
                        <m:t>𝒅𝒙</m:t>
                      </m:r>
                    </m:oMath>
                  </m:oMathPara>
                </a14:m>
                <a:endParaRPr kumimoji="0" lang="zh-CN" altLang="en-US" sz="2800" b="1" i="0" u="none" strike="noStrike" kern="1200" cap="none" spc="0" normalizeH="0" baseline="0" noProof="0" dirty="0">
                  <a:ln>
                    <a:noFill/>
                  </a:ln>
                  <a:solidFill>
                    <a:srgbClr val="0070C0"/>
                  </a:solidFill>
                  <a:effectLst/>
                  <a:uLnTx/>
                  <a:uFillTx/>
                  <a:latin typeface="等线" panose="02010600030101010101" charset="-122"/>
                  <a:ea typeface="等线" panose="02010600030101010101" charset="-122"/>
                  <a:cs typeface="+mn-cs"/>
                </a:endParaRPr>
              </a:p>
            </p:txBody>
          </p:sp>
        </mc:Choice>
        <mc:Fallback xmlns="">
          <p:sp>
            <p:nvSpPr>
              <p:cNvPr id="17" name="矩形 16"/>
              <p:cNvSpPr>
                <a:spLocks noRot="1" noChangeAspect="1" noMove="1" noResize="1" noEditPoints="1" noAdjustHandles="1" noChangeArrowheads="1" noChangeShapeType="1" noTextEdit="1"/>
              </p:cNvSpPr>
              <p:nvPr/>
            </p:nvSpPr>
            <p:spPr>
              <a:xfrm>
                <a:off x="3359696" y="1750563"/>
                <a:ext cx="2431563" cy="523220"/>
              </a:xfrm>
              <a:prstGeom prst="rect">
                <a:avLst/>
              </a:prstGeom>
              <a:blipFill rotWithShape="1">
                <a:blip r:embed="rId3"/>
                <a:stretch>
                  <a:fillRect l="-205" t="-946" r="-1382" b="-879"/>
                </a:stretch>
              </a:blipFill>
              <a:ln>
                <a:solidFill>
                  <a:schemeClr val="tx1"/>
                </a:solidFill>
              </a:ln>
            </p:spPr>
            <p:txBody>
              <a:bodyPr/>
              <a:lstStyle/>
              <a:p>
                <a:r>
                  <a:rPr lang="zh-CN" altLang="en-US">
                    <a:noFill/>
                  </a:rPr>
                  <a:t> </a:t>
                </a:r>
              </a:p>
            </p:txBody>
          </p:sp>
        </mc:Fallback>
      </mc:AlternateContent>
      <p:sp>
        <p:nvSpPr>
          <p:cNvPr id="19" name="矩形 18"/>
          <p:cNvSpPr/>
          <p:nvPr/>
        </p:nvSpPr>
        <p:spPr>
          <a:xfrm>
            <a:off x="4211981" y="2467554"/>
            <a:ext cx="1579278"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70C0"/>
                </a:solidFill>
                <a:effectLst/>
                <a:uLnTx/>
                <a:uFillTx/>
                <a:latin typeface="方正北魏楷书简体" panose="03000509000000000000" pitchFamily="65" charset="-122"/>
                <a:ea typeface="方正北魏楷书简体" panose="03000509000000000000" pitchFamily="65" charset="-122"/>
                <a:cs typeface="+mn-cs"/>
              </a:rPr>
              <a:t>自变量的微分</a:t>
            </a:r>
          </a:p>
        </p:txBody>
      </p:sp>
      <p:sp>
        <p:nvSpPr>
          <p:cNvPr id="20" name="矩形 19"/>
          <p:cNvSpPr/>
          <p:nvPr/>
        </p:nvSpPr>
        <p:spPr>
          <a:xfrm>
            <a:off x="3349824" y="1220852"/>
            <a:ext cx="1346844"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函数的微分</a:t>
            </a:r>
          </a:p>
        </p:txBody>
      </p:sp>
      <p:sp>
        <p:nvSpPr>
          <p:cNvPr id="15" name="矩形 14"/>
          <p:cNvSpPr/>
          <p:nvPr/>
        </p:nvSpPr>
        <p:spPr>
          <a:xfrm>
            <a:off x="6365991" y="1827507"/>
            <a:ext cx="52629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对一元函数来说，可导和可微的条件是完全等价的</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1" name="矩形 20"/>
          <p:cNvSpPr/>
          <p:nvPr/>
        </p:nvSpPr>
        <p:spPr>
          <a:xfrm>
            <a:off x="754100" y="3212976"/>
            <a:ext cx="337784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导数公式转换成微分公式</a:t>
            </a:r>
            <a:r>
              <a:rPr kumimoji="0" lang="en-US" altLang="zh-CN"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a:t>
            </a:r>
            <a:r>
              <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部分</a:t>
            </a:r>
            <a:r>
              <a:rPr kumimoji="0" lang="en-US" altLang="zh-CN"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23" name="矩形 22"/>
              <p:cNvSpPr/>
              <p:nvPr/>
            </p:nvSpPr>
            <p:spPr>
              <a:xfrm>
                <a:off x="608744" y="3886782"/>
                <a:ext cx="1674496" cy="37555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sSup>
                                <m:sSup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sup>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𝒏</m:t>
                                  </m:r>
                                </m:sup>
                              </m:sSup>
                            </m:e>
                          </m:d>
                        </m:e>
                        <m:sup>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up>
                      </m:sSup>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𝒏</m:t>
                      </m:r>
                      <m:sSup>
                        <m:sSup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sup>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𝒏</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𝟏</m:t>
                          </m:r>
                        </m:sup>
                      </m:sSup>
                    </m:oMath>
                  </m:oMathPara>
                </a14:m>
                <a:endParaRPr kumimoji="0" lang="zh-CN" altLang="en-US" sz="1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3" name="矩形 22"/>
              <p:cNvSpPr>
                <a:spLocks noRot="1" noChangeAspect="1" noMove="1" noResize="1" noEditPoints="1" noAdjustHandles="1" noChangeArrowheads="1" noChangeShapeType="1" noTextEdit="1"/>
              </p:cNvSpPr>
              <p:nvPr/>
            </p:nvSpPr>
            <p:spPr>
              <a:xfrm>
                <a:off x="608744" y="3886782"/>
                <a:ext cx="1674496" cy="375552"/>
              </a:xfrm>
              <a:prstGeom prst="rect">
                <a:avLst/>
              </a:prstGeom>
              <a:blipFill rotWithShape="1">
                <a:blip r:embed="rId4"/>
                <a:stretch>
                  <a:fillRect l="-25" t="-155" r="25" b="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2950368" y="3874503"/>
                <a:ext cx="200837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func>
                                <m:func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𝐬𝐢𝐧</m:t>
                                  </m:r>
                                </m:fName>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e>
                          </m:d>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func>
                        <m:func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𝐜𝐨𝐬</m:t>
                          </m:r>
                        </m:fName>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oMath>
                  </m:oMathPara>
                </a14:m>
                <a:endParaRPr kumimoji="0" lang="zh-CN" altLang="en-US" sz="16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4" name="矩形 23"/>
              <p:cNvSpPr>
                <a:spLocks noRot="1" noChangeAspect="1" noMove="1" noResize="1" noEditPoints="1" noAdjustHandles="1" noChangeArrowheads="1" noChangeShapeType="1" noTextEdit="1"/>
              </p:cNvSpPr>
              <p:nvPr/>
            </p:nvSpPr>
            <p:spPr>
              <a:xfrm>
                <a:off x="2950368" y="3874503"/>
                <a:ext cx="2008370" cy="400110"/>
              </a:xfrm>
              <a:prstGeom prst="rect">
                <a:avLst/>
              </a:prstGeom>
              <a:blipFill rotWithShape="1">
                <a:blip r:embed="rId5"/>
                <a:stretch>
                  <a:fillRect l="-8" t="-92" r="1" b="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625168" y="3874503"/>
                <a:ext cx="201959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func>
                                <m:func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a:cs typeface="+mn-cs"/>
                                      <a:sym typeface="方正北魏楷书简体"/>
                                    </a:rPr>
                                    <m:t>𝒄𝒐𝒔</m:t>
                                  </m:r>
                                </m:fName>
                                <m:e>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e>
                          </m:d>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func>
                        <m:func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𝐬𝐢𝐧</m:t>
                          </m:r>
                        </m:fName>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oMath>
                  </m:oMathPara>
                </a14:m>
                <a:endParaRPr kumimoji="0" lang="zh-CN" altLang="en-US" sz="16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5" name="矩形 24"/>
              <p:cNvSpPr>
                <a:spLocks noRot="1" noChangeAspect="1" noMove="1" noResize="1" noEditPoints="1" noAdjustHandles="1" noChangeArrowheads="1" noChangeShapeType="1" noTextEdit="1"/>
              </p:cNvSpPr>
              <p:nvPr/>
            </p:nvSpPr>
            <p:spPr>
              <a:xfrm>
                <a:off x="5625168" y="3874503"/>
                <a:ext cx="2019591" cy="400110"/>
              </a:xfrm>
              <a:prstGeom prst="rect">
                <a:avLst/>
              </a:prstGeom>
              <a:blipFill rotWithShape="1">
                <a:blip r:embed="rId6"/>
                <a:stretch>
                  <a:fillRect l="-17" t="-92" r="31" b="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8311189" y="3866607"/>
                <a:ext cx="2163669" cy="4070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func>
                                <m:func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𝐭𝐚𝐧</m:t>
                                  </m:r>
                                </m:fName>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e>
                          </m:d>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func>
                        <m:func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𝐬𝐞𝐜</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𝟐</m:t>
                              </m:r>
                            </m:sup>
                          </m:sSup>
                        </m:fName>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oMath>
                  </m:oMathPara>
                </a14:m>
                <a:endParaRPr kumimoji="0" lang="zh-CN" altLang="en-US" sz="16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6" name="矩形 25"/>
              <p:cNvSpPr>
                <a:spLocks noRot="1" noChangeAspect="1" noMove="1" noResize="1" noEditPoints="1" noAdjustHandles="1" noChangeArrowheads="1" noChangeShapeType="1" noTextEdit="1"/>
              </p:cNvSpPr>
              <p:nvPr/>
            </p:nvSpPr>
            <p:spPr>
              <a:xfrm>
                <a:off x="8311189" y="3866607"/>
                <a:ext cx="2163669" cy="407099"/>
              </a:xfrm>
              <a:prstGeom prst="rect">
                <a:avLst/>
              </a:prstGeom>
              <a:blipFill rotWithShape="1">
                <a:blip r:embed="rId7"/>
                <a:stretch>
                  <a:fillRect l="-14" t="-23" r="25" b="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565755" y="5416024"/>
                <a:ext cx="184153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𝒂</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sup>
                              </m:sSup>
                            </m:e>
                          </m:d>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𝒂</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𝒍𝒏𝒂</m:t>
                      </m:r>
                    </m:oMath>
                  </m:oMathPara>
                </a14:m>
                <a:endParaRPr kumimoji="0" lang="zh-CN" altLang="en-US" sz="16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0" name="矩形 29"/>
              <p:cNvSpPr>
                <a:spLocks noRot="1" noChangeAspect="1" noMove="1" noResize="1" noEditPoints="1" noAdjustHandles="1" noChangeArrowheads="1" noChangeShapeType="1" noTextEdit="1"/>
              </p:cNvSpPr>
              <p:nvPr/>
            </p:nvSpPr>
            <p:spPr>
              <a:xfrm>
                <a:off x="565755" y="5416024"/>
                <a:ext cx="1841530" cy="400110"/>
              </a:xfrm>
              <a:prstGeom prst="rect">
                <a:avLst/>
              </a:prstGeom>
              <a:blipFill rotWithShape="1">
                <a:blip r:embed="rId8"/>
                <a:stretch>
                  <a:fillRect l="-33" t="-27" b="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3224636" y="5412230"/>
                <a:ext cx="138627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𝒆</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sup>
                              </m:sSup>
                            </m:e>
                          </m:d>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𝒆</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sup>
                      </m:sSup>
                    </m:oMath>
                  </m:oMathPara>
                </a14:m>
                <a:endParaRPr kumimoji="0" lang="zh-CN" altLang="en-US" sz="16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1" name="矩形 30"/>
              <p:cNvSpPr>
                <a:spLocks noRot="1" noChangeAspect="1" noMove="1" noResize="1" noEditPoints="1" noAdjustHandles="1" noChangeArrowheads="1" noChangeShapeType="1" noTextEdit="1"/>
              </p:cNvSpPr>
              <p:nvPr/>
            </p:nvSpPr>
            <p:spPr>
              <a:xfrm>
                <a:off x="3224636" y="5412230"/>
                <a:ext cx="1386277" cy="400110"/>
              </a:xfrm>
              <a:prstGeom prst="rect">
                <a:avLst/>
              </a:prstGeom>
              <a:blipFill rotWithShape="1">
                <a:blip r:embed="rId9"/>
                <a:stretch>
                  <a:fillRect l="-8" t="-31" r="13" b="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5591384" y="5135965"/>
                <a:ext cx="2125838" cy="67050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𝒍𝒐</m:t>
                              </m:r>
                              <m:sSub>
                                <m:sSub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b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𝒈</m:t>
                                  </m:r>
                                </m:e>
                                <m:sub>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𝒂</m:t>
                                  </m:r>
                                </m:sub>
                              </m:sSub>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d>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f>
                        <m:f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Pr>
                        <m:num>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𝟏</m:t>
                          </m:r>
                        </m:num>
                        <m:den>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𝒙𝒍𝒏𝒂</m:t>
                          </m:r>
                        </m:den>
                      </m:f>
                    </m:oMath>
                  </m:oMathPara>
                </a14:m>
                <a:endParaRPr kumimoji="0" lang="zh-CN" altLang="en-US" sz="16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2" name="矩形 31"/>
              <p:cNvSpPr>
                <a:spLocks noRot="1" noChangeAspect="1" noMove="1" noResize="1" noEditPoints="1" noAdjustHandles="1" noChangeArrowheads="1" noChangeShapeType="1" noTextEdit="1"/>
              </p:cNvSpPr>
              <p:nvPr/>
            </p:nvSpPr>
            <p:spPr>
              <a:xfrm>
                <a:off x="5591384" y="5135965"/>
                <a:ext cx="2125838" cy="670505"/>
              </a:xfrm>
              <a:prstGeom prst="rect">
                <a:avLst/>
              </a:prstGeom>
              <a:blipFill rotWithShape="1">
                <a:blip r:embed="rId10"/>
                <a:stretch>
                  <a:fillRect l="-10" t="-13" r="3" b="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8192181" y="5147249"/>
                <a:ext cx="2709140" cy="72808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func>
                                <m:func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𝐚𝐫𝐜𝐬𝐢𝐧</m:t>
                                  </m:r>
                                </m:fName>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e>
                          </m:d>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f>
                        <m:f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Pr>
                        <m:num>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𝟏</m:t>
                          </m:r>
                        </m:num>
                        <m:den>
                          <m:rad>
                            <m:radPr>
                              <m:degHide m:val="on"/>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radPr>
                            <m:deg/>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𝟏</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𝟐</m:t>
                                  </m:r>
                                </m:sup>
                              </m:sSup>
                            </m:e>
                          </m:rad>
                        </m:den>
                      </m:f>
                    </m:oMath>
                  </m:oMathPara>
                </a14:m>
                <a:endParaRPr kumimoji="0" lang="zh-CN" altLang="en-US" sz="16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5" name="矩形 34"/>
              <p:cNvSpPr>
                <a:spLocks noRot="1" noChangeAspect="1" noMove="1" noResize="1" noEditPoints="1" noAdjustHandles="1" noChangeArrowheads="1" noChangeShapeType="1" noTextEdit="1"/>
              </p:cNvSpPr>
              <p:nvPr/>
            </p:nvSpPr>
            <p:spPr>
              <a:xfrm>
                <a:off x="8192181" y="5147249"/>
                <a:ext cx="2709140" cy="728084"/>
              </a:xfrm>
              <a:prstGeom prst="rect">
                <a:avLst/>
              </a:prstGeom>
              <a:blipFill rotWithShape="1">
                <a:blip r:embed="rId11"/>
                <a:stretch>
                  <a:fillRect l="-2" t="-79" r="10" b="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494688" y="4369972"/>
                <a:ext cx="2083263" cy="37555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𝒅</m:t>
                          </m:r>
                          <m:d>
                            <m:d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sSup>
                                <m:sSup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sup>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𝒏</m:t>
                                  </m:r>
                                </m:sup>
                              </m:sSup>
                            </m:e>
                          </m:d>
                        </m:e>
                        <m:sup>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 </m:t>
                          </m:r>
                        </m:sup>
                      </m:sSup>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𝒏</m:t>
                      </m:r>
                      <m:sSup>
                        <m:sSup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sup>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𝒏</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𝟏</m:t>
                          </m:r>
                        </m:sup>
                      </m:sSup>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𝒅𝒙</m:t>
                      </m:r>
                    </m:oMath>
                  </m:oMathPara>
                </a14:m>
                <a:endParaRPr kumimoji="0" lang="zh-CN" altLang="en-US" sz="1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9" name="矩形 38"/>
              <p:cNvSpPr>
                <a:spLocks noRot="1" noChangeAspect="1" noMove="1" noResize="1" noEditPoints="1" noAdjustHandles="1" noChangeArrowheads="1" noChangeShapeType="1" noTextEdit="1"/>
              </p:cNvSpPr>
              <p:nvPr/>
            </p:nvSpPr>
            <p:spPr>
              <a:xfrm>
                <a:off x="494688" y="4369972"/>
                <a:ext cx="2083263" cy="375552"/>
              </a:xfrm>
              <a:prstGeom prst="rect">
                <a:avLst/>
              </a:prstGeom>
              <a:blipFill rotWithShape="1">
                <a:blip r:embed="rId12"/>
                <a:stretch>
                  <a:fillRect l="-1" t="-143" r="23" b="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2800726" y="4357693"/>
                <a:ext cx="250318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𝒅</m:t>
                          </m:r>
                          <m:d>
                            <m:d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func>
                                <m:func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𝐬𝐢𝐧</m:t>
                                  </m:r>
                                </m:fName>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e>
                          </m:d>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 </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func>
                        <m:func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𝐜𝐨𝐬</m:t>
                          </m:r>
                        </m:fName>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𝒅𝒙</m:t>
                      </m:r>
                    </m:oMath>
                  </m:oMathPara>
                </a14:m>
                <a:endParaRPr kumimoji="0" lang="zh-CN" altLang="en-US" sz="16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0" name="矩形 39"/>
              <p:cNvSpPr>
                <a:spLocks noRot="1" noChangeAspect="1" noMove="1" noResize="1" noEditPoints="1" noAdjustHandles="1" noChangeArrowheads="1" noChangeShapeType="1" noTextEdit="1"/>
              </p:cNvSpPr>
              <p:nvPr/>
            </p:nvSpPr>
            <p:spPr>
              <a:xfrm>
                <a:off x="2800726" y="4357693"/>
                <a:ext cx="2503186" cy="400110"/>
              </a:xfrm>
              <a:prstGeom prst="rect">
                <a:avLst/>
              </a:prstGeom>
              <a:blipFill rotWithShape="1">
                <a:blip r:embed="rId13"/>
                <a:stretch>
                  <a:fillRect l="-15" t="-81" r="16" b="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5486758" y="4365275"/>
                <a:ext cx="251440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𝒅</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func>
                                <m:func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a:cs typeface="+mn-cs"/>
                                      <a:sym typeface="方正北魏楷书简体"/>
                                    </a:rPr>
                                    <m:t>𝒄𝒐𝒔</m:t>
                                  </m:r>
                                </m:fName>
                                <m:e>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e>
                          </m:d>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 </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func>
                        <m:func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𝐬𝐢𝐧</m:t>
                          </m:r>
                        </m:fName>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𝒅𝒙</m:t>
                      </m:r>
                    </m:oMath>
                  </m:oMathPara>
                </a14:m>
                <a:endParaRPr kumimoji="0" lang="zh-CN" altLang="en-US" sz="16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1" name="矩形 40"/>
              <p:cNvSpPr>
                <a:spLocks noRot="1" noChangeAspect="1" noMove="1" noResize="1" noEditPoints="1" noAdjustHandles="1" noChangeArrowheads="1" noChangeShapeType="1" noTextEdit="1"/>
              </p:cNvSpPr>
              <p:nvPr/>
            </p:nvSpPr>
            <p:spPr>
              <a:xfrm>
                <a:off x="5486758" y="4365275"/>
                <a:ext cx="2514406" cy="400110"/>
              </a:xfrm>
              <a:prstGeom prst="rect">
                <a:avLst/>
              </a:prstGeom>
              <a:blipFill rotWithShape="1">
                <a:blip r:embed="rId14"/>
                <a:stretch>
                  <a:fillRect l="-14" t="-71" r="7" b="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8311189" y="4343501"/>
                <a:ext cx="2658485" cy="4070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𝒅</m:t>
                          </m:r>
                          <m:d>
                            <m:d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func>
                                <m:func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𝐭𝐚𝐧</m:t>
                                  </m:r>
                                </m:fName>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e>
                          </m:d>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 </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func>
                        <m:func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𝐬𝐞𝐜</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𝟐</m:t>
                              </m:r>
                            </m:sup>
                          </m:sSup>
                        </m:fName>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𝒅𝒙</m:t>
                      </m:r>
                    </m:oMath>
                  </m:oMathPara>
                </a14:m>
                <a:endParaRPr kumimoji="0" lang="zh-CN" altLang="en-US" sz="16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2" name="矩形 41"/>
              <p:cNvSpPr>
                <a:spLocks noRot="1" noChangeAspect="1" noMove="1" noResize="1" noEditPoints="1" noAdjustHandles="1" noChangeArrowheads="1" noChangeShapeType="1" noTextEdit="1"/>
              </p:cNvSpPr>
              <p:nvPr/>
            </p:nvSpPr>
            <p:spPr>
              <a:xfrm>
                <a:off x="8311189" y="4343501"/>
                <a:ext cx="2658485" cy="407099"/>
              </a:xfrm>
              <a:prstGeom prst="rect">
                <a:avLst/>
              </a:prstGeom>
              <a:blipFill rotWithShape="1">
                <a:blip r:embed="rId15"/>
                <a:stretch>
                  <a:fillRect l="-12" t="-25" r="2" b="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422362" y="5843674"/>
                <a:ext cx="229357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𝒅</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𝒂</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sup>
                              </m:sSup>
                            </m:e>
                          </m:d>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 </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𝒂</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𝒍𝒏𝒂𝒅𝒙</m:t>
                      </m:r>
                    </m:oMath>
                  </m:oMathPara>
                </a14:m>
                <a:endParaRPr kumimoji="0" lang="zh-CN" altLang="en-US" sz="16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3" name="矩形 42"/>
              <p:cNvSpPr>
                <a:spLocks noRot="1" noChangeAspect="1" noMove="1" noResize="1" noEditPoints="1" noAdjustHandles="1" noChangeArrowheads="1" noChangeShapeType="1" noTextEdit="1"/>
              </p:cNvSpPr>
              <p:nvPr/>
            </p:nvSpPr>
            <p:spPr>
              <a:xfrm>
                <a:off x="422362" y="5843674"/>
                <a:ext cx="2293577" cy="400110"/>
              </a:xfrm>
              <a:prstGeom prst="rect">
                <a:avLst/>
              </a:prstGeom>
              <a:blipFill rotWithShape="1">
                <a:blip r:embed="rId16"/>
                <a:stretch>
                  <a:fillRect l="-4" t="-101" r="2" b="1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3067112" y="5843674"/>
                <a:ext cx="183832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𝒅</m:t>
                          </m:r>
                          <m:d>
                            <m:d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𝒆</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sup>
                              </m:sSup>
                            </m:e>
                          </m:d>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 </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𝒆</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𝒅𝒙</m:t>
                      </m:r>
                    </m:oMath>
                  </m:oMathPara>
                </a14:m>
                <a:endParaRPr kumimoji="0" lang="zh-CN" altLang="en-US" sz="16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4" name="矩形 43"/>
              <p:cNvSpPr>
                <a:spLocks noRot="1" noChangeAspect="1" noMove="1" noResize="1" noEditPoints="1" noAdjustHandles="1" noChangeArrowheads="1" noChangeShapeType="1" noTextEdit="1"/>
              </p:cNvSpPr>
              <p:nvPr/>
            </p:nvSpPr>
            <p:spPr>
              <a:xfrm>
                <a:off x="3067112" y="5843674"/>
                <a:ext cx="1838324" cy="400110"/>
              </a:xfrm>
              <a:prstGeom prst="rect">
                <a:avLst/>
              </a:prstGeom>
              <a:blipFill rotWithShape="1">
                <a:blip r:embed="rId17"/>
                <a:stretch>
                  <a:fillRect l="-3" t="-101" r="3" b="1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5441845" y="5875333"/>
                <a:ext cx="2620654" cy="67050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𝒅</m:t>
                          </m:r>
                          <m:d>
                            <m:d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𝒍𝒐</m:t>
                              </m:r>
                              <m:sSub>
                                <m:sSub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b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𝒈</m:t>
                                  </m:r>
                                </m:e>
                                <m:sub>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𝒂</m:t>
                                  </m:r>
                                </m:sub>
                              </m:sSub>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d>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 </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f>
                        <m:f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Pr>
                        <m:num>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𝟏</m:t>
                          </m:r>
                        </m:num>
                        <m:den>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𝒙𝒍𝒏𝒂</m:t>
                          </m:r>
                        </m:den>
                      </m:f>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𝒅𝒙</m:t>
                      </m:r>
                    </m:oMath>
                  </m:oMathPara>
                </a14:m>
                <a:endParaRPr kumimoji="0" lang="zh-CN" altLang="en-US" sz="16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5" name="矩形 44"/>
              <p:cNvSpPr>
                <a:spLocks noRot="1" noChangeAspect="1" noMove="1" noResize="1" noEditPoints="1" noAdjustHandles="1" noChangeArrowheads="1" noChangeShapeType="1" noTextEdit="1"/>
              </p:cNvSpPr>
              <p:nvPr/>
            </p:nvSpPr>
            <p:spPr>
              <a:xfrm>
                <a:off x="5441845" y="5875333"/>
                <a:ext cx="2620654" cy="670505"/>
              </a:xfrm>
              <a:prstGeom prst="rect">
                <a:avLst/>
              </a:prstGeom>
              <a:blipFill rotWithShape="1">
                <a:blip r:embed="rId18"/>
                <a:stretch>
                  <a:fillRect l="-20" t="-47" r="21" b="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8169137" y="5907940"/>
                <a:ext cx="3203954" cy="72808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𝒅</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func>
                                <m:func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𝐚𝐫𝐜𝐬𝐢𝐧</m:t>
                                  </m:r>
                                </m:fName>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e>
                          </m:d>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 </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f>
                        <m:f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Pr>
                        <m:num>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𝟏</m:t>
                          </m:r>
                        </m:num>
                        <m:den>
                          <m:rad>
                            <m:radPr>
                              <m:degHide m:val="on"/>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radPr>
                            <m:deg/>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𝟏</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𝟐</m:t>
                                  </m:r>
                                </m:sup>
                              </m:sSup>
                            </m:e>
                          </m:rad>
                        </m:den>
                      </m:f>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𝒅𝒙</m:t>
                      </m:r>
                    </m:oMath>
                  </m:oMathPara>
                </a14:m>
                <a:endParaRPr kumimoji="0" lang="zh-CN" altLang="en-US" sz="16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6" name="矩形 45"/>
              <p:cNvSpPr>
                <a:spLocks noRot="1" noChangeAspect="1" noMove="1" noResize="1" noEditPoints="1" noAdjustHandles="1" noChangeArrowheads="1" noChangeShapeType="1" noTextEdit="1"/>
              </p:cNvSpPr>
              <p:nvPr/>
            </p:nvSpPr>
            <p:spPr>
              <a:xfrm>
                <a:off x="8169137" y="5907940"/>
                <a:ext cx="3203954" cy="728084"/>
              </a:xfrm>
              <a:prstGeom prst="rect">
                <a:avLst/>
              </a:prstGeom>
              <a:blipFill rotWithShape="1">
                <a:blip r:embed="rId19"/>
                <a:stretch>
                  <a:fillRect l="-16" t="-73" r="8" b="38"/>
                </a:stretch>
              </a:blipFill>
            </p:spPr>
            <p:txBody>
              <a:bodyPr/>
              <a:lstStyle/>
              <a:p>
                <a:r>
                  <a:rPr lang="zh-CN" altLang="en-US">
                    <a:noFill/>
                  </a:rPr>
                  <a:t> </a:t>
                </a:r>
              </a:p>
            </p:txBody>
          </p:sp>
        </mc:Fallback>
      </mc:AlternateContent>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微分</a:t>
            </a:r>
            <a:endPar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7</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4" name="矩形 3"/>
              <p:cNvSpPr/>
              <p:nvPr/>
            </p:nvSpPr>
            <p:spPr>
              <a:xfrm>
                <a:off x="778820" y="1556792"/>
                <a:ext cx="1993944" cy="91076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e>
                        <m:sup>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d>
                        <m:dPr>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
                        <m:fPr>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𝒚</m:t>
                          </m:r>
                        </m:num>
                        <m:den>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den>
                      </m:f>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778820" y="1556792"/>
                <a:ext cx="1993944" cy="910762"/>
              </a:xfrm>
              <a:prstGeom prst="rect">
                <a:avLst/>
              </a:prstGeom>
              <a:blipFill rotWithShape="1">
                <a:blip r:embed="rId2"/>
                <a:stretch>
                  <a:fillRect l="-270" t="-533" r="-1797" b="-494"/>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3359696" y="1750563"/>
                <a:ext cx="2431563" cy="523220"/>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800" b="1" i="1" u="none" strike="noStrike" kern="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𝒅𝒚</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e>
                        <m:sup>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d>
                        <m:d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r>
                        <a:rPr kumimoji="0" lang="en-US" altLang="zh-CN" sz="2800" b="1" i="1" u="none" strike="noStrike" kern="0" cap="none" spc="0" normalizeH="0" baseline="0" noProof="0" smtClean="0">
                          <a:ln>
                            <a:noFill/>
                          </a:ln>
                          <a:solidFill>
                            <a:srgbClr val="0070C0"/>
                          </a:solidFill>
                          <a:effectLst/>
                          <a:uLnTx/>
                          <a:uFillTx/>
                          <a:latin typeface="Cambria Math" panose="02040503050406030204" pitchFamily="18" charset="0"/>
                          <a:ea typeface="方正北魏楷书简体" panose="03000509000000000000" pitchFamily="65" charset="-122"/>
                          <a:cs typeface="+mn-cs"/>
                        </a:rPr>
                        <m:t>𝒅𝒙</m:t>
                      </m:r>
                    </m:oMath>
                  </m:oMathPara>
                </a14:m>
                <a:endParaRPr kumimoji="0" lang="zh-CN" altLang="en-US" sz="2800" b="1" i="0" u="none" strike="noStrike" kern="1200" cap="none" spc="0" normalizeH="0" baseline="0" noProof="0" dirty="0">
                  <a:ln>
                    <a:noFill/>
                  </a:ln>
                  <a:solidFill>
                    <a:srgbClr val="0070C0"/>
                  </a:solidFill>
                  <a:effectLst/>
                  <a:uLnTx/>
                  <a:uFillTx/>
                  <a:latin typeface="等线" panose="02010600030101010101" charset="-122"/>
                  <a:ea typeface="等线" panose="02010600030101010101" charset="-122"/>
                  <a:cs typeface="+mn-cs"/>
                </a:endParaRPr>
              </a:p>
            </p:txBody>
          </p:sp>
        </mc:Choice>
        <mc:Fallback xmlns="">
          <p:sp>
            <p:nvSpPr>
              <p:cNvPr id="17" name="矩形 16"/>
              <p:cNvSpPr>
                <a:spLocks noRot="1" noChangeAspect="1" noMove="1" noResize="1" noEditPoints="1" noAdjustHandles="1" noChangeArrowheads="1" noChangeShapeType="1" noTextEdit="1"/>
              </p:cNvSpPr>
              <p:nvPr/>
            </p:nvSpPr>
            <p:spPr>
              <a:xfrm>
                <a:off x="3359696" y="1750563"/>
                <a:ext cx="2431563" cy="523220"/>
              </a:xfrm>
              <a:prstGeom prst="rect">
                <a:avLst/>
              </a:prstGeom>
              <a:blipFill rotWithShape="1">
                <a:blip r:embed="rId3"/>
                <a:stretch>
                  <a:fillRect l="-205" t="-946" r="-1382" b="-879"/>
                </a:stretch>
              </a:blipFill>
              <a:ln>
                <a:solidFill>
                  <a:schemeClr val="tx1"/>
                </a:solidFill>
              </a:ln>
            </p:spPr>
            <p:txBody>
              <a:bodyPr/>
              <a:lstStyle/>
              <a:p>
                <a:r>
                  <a:rPr lang="zh-CN" altLang="en-US">
                    <a:noFill/>
                  </a:rPr>
                  <a:t> </a:t>
                </a:r>
              </a:p>
            </p:txBody>
          </p:sp>
        </mc:Fallback>
      </mc:AlternateContent>
      <p:sp>
        <p:nvSpPr>
          <p:cNvPr id="19" name="矩形 18"/>
          <p:cNvSpPr/>
          <p:nvPr/>
        </p:nvSpPr>
        <p:spPr>
          <a:xfrm>
            <a:off x="4211981" y="2467554"/>
            <a:ext cx="1579278"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0070C0"/>
                </a:solidFill>
                <a:effectLst/>
                <a:uLnTx/>
                <a:uFillTx/>
                <a:latin typeface="方正北魏楷书简体" panose="03000509000000000000" pitchFamily="65" charset="-122"/>
                <a:ea typeface="方正北魏楷书简体" panose="03000509000000000000" pitchFamily="65" charset="-122"/>
                <a:cs typeface="+mn-cs"/>
              </a:rPr>
              <a:t>自变量的微分</a:t>
            </a:r>
          </a:p>
        </p:txBody>
      </p:sp>
      <p:sp>
        <p:nvSpPr>
          <p:cNvPr id="20" name="矩形 19"/>
          <p:cNvSpPr/>
          <p:nvPr/>
        </p:nvSpPr>
        <p:spPr>
          <a:xfrm>
            <a:off x="3349824" y="1220852"/>
            <a:ext cx="1346844"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函数的微分</a:t>
            </a:r>
          </a:p>
        </p:txBody>
      </p:sp>
      <p:sp>
        <p:nvSpPr>
          <p:cNvPr id="15" name="矩形 14"/>
          <p:cNvSpPr/>
          <p:nvPr/>
        </p:nvSpPr>
        <p:spPr>
          <a:xfrm>
            <a:off x="6365991" y="1827507"/>
            <a:ext cx="52629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对一元函数来说，可导和可微的条件是完全等价的</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7" name="矩形 26"/>
          <p:cNvSpPr/>
          <p:nvPr/>
        </p:nvSpPr>
        <p:spPr>
          <a:xfrm>
            <a:off x="754100" y="3212976"/>
            <a:ext cx="24929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函数和差积商微分法则</a:t>
            </a:r>
          </a:p>
        </p:txBody>
      </p:sp>
      <mc:AlternateContent xmlns:mc="http://schemas.openxmlformats.org/markup-compatibility/2006" xmlns:a14="http://schemas.microsoft.com/office/drawing/2010/main">
        <mc:Choice Requires="a14">
          <p:sp>
            <p:nvSpPr>
              <p:cNvPr id="6" name="矩形 5"/>
              <p:cNvSpPr/>
              <p:nvPr/>
            </p:nvSpPr>
            <p:spPr>
              <a:xfrm>
                <a:off x="754100" y="3717032"/>
                <a:ext cx="222971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𝑢</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𝑣</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𝑑𝑢</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𝑑𝑣</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6" name="矩形 5"/>
              <p:cNvSpPr>
                <a:spLocks noRot="1" noChangeAspect="1" noMove="1" noResize="1" noEditPoints="1" noAdjustHandles="1" noChangeArrowheads="1" noChangeShapeType="1" noTextEdit="1"/>
              </p:cNvSpPr>
              <p:nvPr/>
            </p:nvSpPr>
            <p:spPr>
              <a:xfrm>
                <a:off x="754100" y="3717032"/>
                <a:ext cx="2229713" cy="369332"/>
              </a:xfrm>
              <a:prstGeom prst="rect">
                <a:avLst/>
              </a:prstGeom>
              <a:blipFill rotWithShape="1">
                <a:blip r:embed="rId4"/>
                <a:stretch>
                  <a:fillRect l="-16" t="-102" r="26" b="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1004791" y="4230216"/>
                <a:ext cx="155741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𝐶𝑢</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𝐶𝑑𝑢</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9" name="矩形 28"/>
              <p:cNvSpPr>
                <a:spLocks noRot="1" noChangeAspect="1" noMove="1" noResize="1" noEditPoints="1" noAdjustHandles="1" noChangeArrowheads="1" noChangeShapeType="1" noTextEdit="1"/>
              </p:cNvSpPr>
              <p:nvPr/>
            </p:nvSpPr>
            <p:spPr>
              <a:xfrm>
                <a:off x="1004791" y="4230216"/>
                <a:ext cx="1557413" cy="369332"/>
              </a:xfrm>
              <a:prstGeom prst="rect">
                <a:avLst/>
              </a:prstGeom>
              <a:blipFill rotWithShape="1">
                <a:blip r:embed="rId5"/>
                <a:stretch>
                  <a:fillRect l="-14" t="-130" r="39" b="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1004791" y="4730427"/>
                <a:ext cx="220624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𝑢𝑣</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𝑢𝑑𝑣</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𝑣𝑑𝑢</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3" name="矩形 32"/>
              <p:cNvSpPr>
                <a:spLocks noRot="1" noChangeAspect="1" noMove="1" noResize="1" noEditPoints="1" noAdjustHandles="1" noChangeArrowheads="1" noChangeShapeType="1" noTextEdit="1"/>
              </p:cNvSpPr>
              <p:nvPr/>
            </p:nvSpPr>
            <p:spPr>
              <a:xfrm>
                <a:off x="1004791" y="4730427"/>
                <a:ext cx="2206245" cy="369332"/>
              </a:xfrm>
              <a:prstGeom prst="rect">
                <a:avLst/>
              </a:prstGeom>
              <a:blipFill rotWithShape="1">
                <a:blip r:embed="rId6"/>
                <a:stretch>
                  <a:fillRect l="-10" t="-84" r="22" b="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1057498" y="5230638"/>
                <a:ext cx="2153538" cy="61837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𝑢</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𝑣</m:t>
                              </m:r>
                            </m:den>
                          </m:f>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𝑣𝑑𝑢</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𝑢𝑑𝑣</m:t>
                          </m:r>
                        </m:num>
                        <m:den>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𝑣</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den>
                      </m:f>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4" name="矩形 33"/>
              <p:cNvSpPr>
                <a:spLocks noRot="1" noChangeAspect="1" noMove="1" noResize="1" noEditPoints="1" noAdjustHandles="1" noChangeArrowheads="1" noChangeShapeType="1" noTextEdit="1"/>
              </p:cNvSpPr>
              <p:nvPr/>
            </p:nvSpPr>
            <p:spPr>
              <a:xfrm>
                <a:off x="1057498" y="5230638"/>
                <a:ext cx="2153538" cy="618374"/>
              </a:xfrm>
              <a:prstGeom prst="rect">
                <a:avLst/>
              </a:prstGeom>
              <a:blipFill rotWithShape="1">
                <a:blip r:embed="rId7"/>
                <a:stretch>
                  <a:fillRect l="-10" t="-23" r="22" b="4"/>
                </a:stretch>
              </a:blipFill>
            </p:spPr>
            <p:txBody>
              <a:bodyPr/>
              <a:lstStyle/>
              <a:p>
                <a:r>
                  <a:rPr lang="zh-CN" altLang="en-US">
                    <a:noFill/>
                  </a:rPr>
                  <a:t> </a:t>
                </a:r>
              </a:p>
            </p:txBody>
          </p:sp>
        </mc:Fallback>
      </mc:AlternateContent>
      <p:grpSp>
        <p:nvGrpSpPr>
          <p:cNvPr id="36" name="组合 35"/>
          <p:cNvGrpSpPr/>
          <p:nvPr/>
        </p:nvGrpSpPr>
        <p:grpSpPr>
          <a:xfrm>
            <a:off x="4023246" y="3351475"/>
            <a:ext cx="1398514" cy="461665"/>
            <a:chOff x="775380" y="3144539"/>
            <a:chExt cx="1629024" cy="461665"/>
          </a:xfrm>
        </p:grpSpPr>
        <p:sp>
          <p:nvSpPr>
            <p:cNvPr id="37" name="Rectangle 5"/>
            <p:cNvSpPr>
              <a:spLocks noChangeArrowheads="1"/>
            </p:cNvSpPr>
            <p:nvPr/>
          </p:nvSpPr>
          <p:spPr bwMode="auto">
            <a:xfrm>
              <a:off x="775380" y="3161704"/>
              <a:ext cx="1504196"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8" name="TextBox 28"/>
            <p:cNvSpPr txBox="1"/>
            <p:nvPr/>
          </p:nvSpPr>
          <p:spPr>
            <a:xfrm>
              <a:off x="775380" y="3144539"/>
              <a:ext cx="1629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7" name="矩形 6"/>
              <p:cNvSpPr/>
              <p:nvPr/>
            </p:nvSpPr>
            <p:spPr>
              <a:xfrm>
                <a:off x="5685037" y="3443808"/>
                <a:ext cx="241983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𝑦</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kumimoji="0" lang="en-US" altLang="zh-CN" sz="1800" b="0" i="0"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sin</m:t>
                          </m:r>
                        </m:fName>
                        <m:e>
                          <m:d>
                            <m:d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e>
                          </m:d>
                        </m:e>
                      </m:func>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zh-CN" altLang="en-US"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求</m:t>
                      </m:r>
                      <m:r>
                        <m:rPr>
                          <m:sty m:val="p"/>
                        </m:rPr>
                        <a:rPr kumimoji="0" lang="en-US" altLang="zh-CN" sz="1800" b="0" i="0"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dy</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7" name="矩形 6"/>
              <p:cNvSpPr>
                <a:spLocks noRot="1" noChangeAspect="1" noMove="1" noResize="1" noEditPoints="1" noAdjustHandles="1" noChangeArrowheads="1" noChangeShapeType="1" noTextEdit="1"/>
              </p:cNvSpPr>
              <p:nvPr/>
            </p:nvSpPr>
            <p:spPr>
              <a:xfrm>
                <a:off x="5685037" y="3443808"/>
                <a:ext cx="2419830" cy="369332"/>
              </a:xfrm>
              <a:prstGeom prst="rect">
                <a:avLst/>
              </a:prstGeom>
              <a:blipFill rotWithShape="1">
                <a:blip r:embed="rId8"/>
                <a:stretch>
                  <a:fillRect l="-21" t="-55" r="15" b="1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5685037" y="4083855"/>
                <a:ext cx="24366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𝑦</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𝑒</m:t>
                          </m:r>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1−3</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sup>
                      </m:sSup>
                      <m:func>
                        <m:func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kumimoji="0" lang="en-US" altLang="zh-CN" sz="1800" b="0" i="0"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cos</m:t>
                          </m:r>
                        </m:fName>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func>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zh-CN" altLang="en-US"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求</m:t>
                      </m:r>
                      <m:r>
                        <m:rPr>
                          <m:sty m:val="p"/>
                        </m:rPr>
                        <a:rPr kumimoji="0" lang="en-US" altLang="zh-CN" sz="1800" b="0" i="0"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dy</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7" name="矩形 46"/>
              <p:cNvSpPr>
                <a:spLocks noRot="1" noChangeAspect="1" noMove="1" noResize="1" noEditPoints="1" noAdjustHandles="1" noChangeArrowheads="1" noChangeShapeType="1" noTextEdit="1"/>
              </p:cNvSpPr>
              <p:nvPr/>
            </p:nvSpPr>
            <p:spPr>
              <a:xfrm>
                <a:off x="5685037" y="4083855"/>
                <a:ext cx="2436693" cy="369332"/>
              </a:xfrm>
              <a:prstGeom prst="rect">
                <a:avLst/>
              </a:prstGeom>
              <a:blipFill rotWithShape="1">
                <a:blip r:embed="rId9"/>
                <a:stretch>
                  <a:fillRect l="-21" t="-46" r="3" b="154"/>
                </a:stretch>
              </a:blipFill>
            </p:spPr>
            <p:txBody>
              <a:bodyPr/>
              <a:lstStyle/>
              <a:p>
                <a:r>
                  <a:rPr lang="zh-CN" altLang="en-US">
                    <a:noFill/>
                  </a:rPr>
                  <a:t> </a:t>
                </a:r>
              </a:p>
            </p:txBody>
          </p:sp>
        </mc:Fallback>
      </mc:AlternateContent>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204993"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微分</a:t>
            </a:r>
            <a:r>
              <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a:t>
            </a: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反导数</a:t>
            </a:r>
            <a:r>
              <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a:t>
            </a: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7</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36" name="组合 35"/>
          <p:cNvGrpSpPr/>
          <p:nvPr/>
        </p:nvGrpSpPr>
        <p:grpSpPr>
          <a:xfrm>
            <a:off x="760513" y="1608475"/>
            <a:ext cx="1437945" cy="461665"/>
            <a:chOff x="775380" y="3144539"/>
            <a:chExt cx="1629024" cy="461665"/>
          </a:xfrm>
        </p:grpSpPr>
        <p:sp>
          <p:nvSpPr>
            <p:cNvPr id="37" name="Rectangle 5"/>
            <p:cNvSpPr>
              <a:spLocks noChangeArrowheads="1"/>
            </p:cNvSpPr>
            <p:nvPr/>
          </p:nvSpPr>
          <p:spPr bwMode="auto">
            <a:xfrm>
              <a:off x="775380" y="3161704"/>
              <a:ext cx="1504196"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8" name="TextBox 28"/>
            <p:cNvSpPr txBox="1"/>
            <p:nvPr/>
          </p:nvSpPr>
          <p:spPr>
            <a:xfrm>
              <a:off x="775380" y="3144539"/>
              <a:ext cx="1629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7" name="矩形 6"/>
              <p:cNvSpPr/>
              <p:nvPr/>
            </p:nvSpPr>
            <p:spPr>
              <a:xfrm>
                <a:off x="2425008" y="1700808"/>
                <a:ext cx="156716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m:t>
                      </m:r>
                      <m:d>
                        <m:d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d>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𝑥𝑑𝑥</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7" name="矩形 6"/>
              <p:cNvSpPr>
                <a:spLocks noRot="1" noChangeAspect="1" noMove="1" noResize="1" noEditPoints="1" noAdjustHandles="1" noChangeArrowheads="1" noChangeShapeType="1" noTextEdit="1"/>
              </p:cNvSpPr>
              <p:nvPr/>
            </p:nvSpPr>
            <p:spPr>
              <a:xfrm>
                <a:off x="2425008" y="1700808"/>
                <a:ext cx="1567160" cy="369332"/>
              </a:xfrm>
              <a:prstGeom prst="rect">
                <a:avLst/>
              </a:prstGeom>
              <a:blipFill rotWithShape="1">
                <a:blip r:embed="rId2"/>
                <a:stretch>
                  <a:fillRect l="-37" t="-75" r="36" b="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2437237" y="2311963"/>
                <a:ext cx="200503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m:t>
                      </m:r>
                      <m:d>
                        <m:d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d>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𝑐𝑜𝑠</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𝜔</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𝑡𝑑𝑡</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1" name="矩形 20"/>
              <p:cNvSpPr>
                <a:spLocks noRot="1" noChangeAspect="1" noMove="1" noResize="1" noEditPoints="1" noAdjustHandles="1" noChangeArrowheads="1" noChangeShapeType="1" noTextEdit="1"/>
              </p:cNvSpPr>
              <p:nvPr/>
            </p:nvSpPr>
            <p:spPr>
              <a:xfrm>
                <a:off x="2437237" y="2311963"/>
                <a:ext cx="2005036" cy="369332"/>
              </a:xfrm>
              <a:prstGeom prst="rect">
                <a:avLst/>
              </a:prstGeom>
              <a:blipFill rotWithShape="1">
                <a:blip r:embed="rId3"/>
                <a:stretch>
                  <a:fillRect l="-5" t="-152" r="22" b="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29119" y="3212976"/>
                <a:ext cx="2083263" cy="37555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𝒅</m:t>
                          </m:r>
                          <m:d>
                            <m:d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sSup>
                                <m:sSup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sup>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𝒏</m:t>
                                  </m:r>
                                </m:sup>
                              </m:sSup>
                            </m:e>
                          </m:d>
                        </m:e>
                        <m:sup>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 </m:t>
                          </m:r>
                        </m:sup>
                      </m:sSup>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𝒏</m:t>
                      </m:r>
                      <m:sSup>
                        <m:sSup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sup>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𝒏</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𝟏</m:t>
                          </m:r>
                        </m:sup>
                      </m:sSup>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𝒅𝒙</m:t>
                      </m:r>
                    </m:oMath>
                  </m:oMathPara>
                </a14:m>
                <a:endParaRPr kumimoji="0" lang="zh-CN" altLang="en-US" sz="1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2" name="矩形 21"/>
              <p:cNvSpPr>
                <a:spLocks noRot="1" noChangeAspect="1" noMove="1" noResize="1" noEditPoints="1" noAdjustHandles="1" noChangeArrowheads="1" noChangeShapeType="1" noTextEdit="1"/>
              </p:cNvSpPr>
              <p:nvPr/>
            </p:nvSpPr>
            <p:spPr>
              <a:xfrm>
                <a:off x="329119" y="3212976"/>
                <a:ext cx="2083263" cy="375552"/>
              </a:xfrm>
              <a:prstGeom prst="rect">
                <a:avLst/>
              </a:prstGeom>
              <a:blipFill rotWithShape="1">
                <a:blip r:embed="rId4"/>
                <a:stretch>
                  <a:fillRect l="-9" t="-136" r="1" b="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567608" y="3200697"/>
                <a:ext cx="250318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𝒅</m:t>
                          </m:r>
                          <m:d>
                            <m:d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func>
                                <m:func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𝐬𝐢𝐧</m:t>
                                  </m:r>
                                </m:fName>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e>
                          </m:d>
                        </m:e>
                        <m: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 </m:t>
                          </m:r>
                        </m:sup>
                      </m:sSup>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func>
                        <m:func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0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𝐜𝐨𝐬</m:t>
                          </m:r>
                        </m:fName>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𝒅𝒙</m:t>
                      </m:r>
                    </m:oMath>
                  </m:oMathPara>
                </a14:m>
                <a:endParaRPr kumimoji="0" lang="zh-CN" altLang="en-US" sz="16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3" name="矩形 22"/>
              <p:cNvSpPr>
                <a:spLocks noRot="1" noChangeAspect="1" noMove="1" noResize="1" noEditPoints="1" noAdjustHandles="1" noChangeArrowheads="1" noChangeShapeType="1" noTextEdit="1"/>
              </p:cNvSpPr>
              <p:nvPr/>
            </p:nvSpPr>
            <p:spPr>
              <a:xfrm>
                <a:off x="2567608" y="3200697"/>
                <a:ext cx="2503186" cy="400110"/>
              </a:xfrm>
              <a:prstGeom prst="rect">
                <a:avLst/>
              </a:prstGeom>
              <a:blipFill rotWithShape="1">
                <a:blip r:embed="rId5"/>
                <a:stretch>
                  <a:fillRect l="-12" t="-74" r="13" b="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52458" y="3894355"/>
                <a:ext cx="2036583" cy="7203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m:t>
                      </m:r>
                      <m:d>
                        <m:dPr>
                          <m:ctrlP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f>
                            <m:f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sup>
                              </m:sSup>
                            </m:num>
                            <m:den>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den>
                          </m:f>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𝐶</m:t>
                          </m:r>
                        </m:e>
                      </m:d>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𝑥𝑑𝑥</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352458" y="3894355"/>
                <a:ext cx="2036583" cy="720325"/>
              </a:xfrm>
              <a:prstGeom prst="rect">
                <a:avLst/>
              </a:prstGeom>
              <a:blipFill rotWithShape="1">
                <a:blip r:embed="rId6"/>
                <a:stretch>
                  <a:fillRect l="-2" t="-74" r="8" b="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52458" y="4824763"/>
                <a:ext cx="3117007" cy="71468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m:t>
                      </m:r>
                      <m:d>
                        <m:d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f>
                            <m:f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num>
                            <m:den>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𝜔</m:t>
                              </m:r>
                            </m:den>
                          </m:f>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𝑠𝑖𝑛</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𝜔</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𝑡</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𝐶</m:t>
                          </m:r>
                        </m:e>
                      </m:d>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𝑐𝑜𝑠</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𝜔</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𝑡𝑑𝑡</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4" name="矩形 23"/>
              <p:cNvSpPr>
                <a:spLocks noRot="1" noChangeAspect="1" noMove="1" noResize="1" noEditPoints="1" noAdjustHandles="1" noChangeArrowheads="1" noChangeShapeType="1" noTextEdit="1"/>
              </p:cNvSpPr>
              <p:nvPr/>
            </p:nvSpPr>
            <p:spPr>
              <a:xfrm>
                <a:off x="352458" y="4824763"/>
                <a:ext cx="3117007" cy="714683"/>
              </a:xfrm>
              <a:prstGeom prst="rect">
                <a:avLst/>
              </a:prstGeom>
              <a:blipFill rotWithShape="1">
                <a:blip r:embed="rId7"/>
                <a:stretch>
                  <a:fillRect l="-1" t="-5" r="15" b="48"/>
                </a:stretch>
              </a:blipFill>
            </p:spPr>
            <p:txBody>
              <a:bodyPr/>
              <a:lstStyle/>
              <a:p>
                <a:r>
                  <a:rPr lang="zh-CN" altLang="en-US">
                    <a:noFill/>
                  </a:rPr>
                  <a:t> </a:t>
                </a:r>
              </a:p>
            </p:txBody>
          </p:sp>
        </mc:Fallback>
      </mc:AlternateContent>
      <p:sp>
        <p:nvSpPr>
          <p:cNvPr id="9" name="矩形 8"/>
          <p:cNvSpPr/>
          <p:nvPr/>
        </p:nvSpPr>
        <p:spPr>
          <a:xfrm>
            <a:off x="5653426" y="1527503"/>
            <a:ext cx="369332" cy="3990836"/>
          </a:xfrm>
          <a:prstGeom prst="rect">
            <a:avLst/>
          </a:prstGeom>
        </p:spPr>
        <p:txBody>
          <a:bodyPr vert="eaVert"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endParaRPr kumimoji="0" lang="zh-CN" altLang="en-US" sz="1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0" name="矩形 9"/>
              <p:cNvSpPr/>
              <p:nvPr/>
            </p:nvSpPr>
            <p:spPr>
              <a:xfrm>
                <a:off x="6249308" y="1220852"/>
                <a:ext cx="5253361"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反导数</a:t>
                </a:r>
                <a:endParaRPr kumimoji="0" lang="en-US" altLang="zh-CN" sz="1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若在区间</a:t>
                </a:r>
                <a:r>
                  <a:rPr kumimoji="0" lang="en-US" altLang="zh-CN"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I</a:t>
                </a:r>
                <a:r>
                  <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上，对</a:t>
                </a:r>
                <a14:m>
                  <m:oMath xmlns:m="http://schemas.openxmlformats.org/officeDocument/2006/math">
                    <m:r>
                      <a:rPr kumimoji="0" lang="zh-CN" altLang="en-US"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𝐼</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𝐹</m:t>
                    </m:r>
                    <m:d>
                      <m:dPr>
                        <m:ctrlP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zh-CN" altLang="en-US"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使得</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𝐹</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oMath>
                </a14:m>
                <a:endPar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则称</a:t>
                </a:r>
                <a:r>
                  <a:rPr kumimoji="0" lang="en-US" altLang="zh-CN"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F(x)</a:t>
                </a:r>
                <a:r>
                  <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为</a:t>
                </a:r>
                <a:r>
                  <a:rPr kumimoji="0" lang="en-US" altLang="zh-CN"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f(x)</a:t>
                </a:r>
                <a:r>
                  <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的反导数，并称</a:t>
                </a:r>
                <a:r>
                  <a:rPr kumimoji="0" lang="en-US" altLang="zh-CN"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F(x)</a:t>
                </a:r>
                <a:r>
                  <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为</a:t>
                </a:r>
                <a:r>
                  <a:rPr kumimoji="0" lang="en-US" altLang="zh-CN"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f(x)</a:t>
                </a:r>
                <a:r>
                  <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的原函数</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6249308" y="1220852"/>
                <a:ext cx="5253361" cy="1200329"/>
              </a:xfrm>
              <a:prstGeom prst="rect">
                <a:avLst/>
              </a:prstGeom>
              <a:blipFill rotWithShape="1">
                <a:blip r:embed="rId8"/>
                <a:stretch>
                  <a:fillRect l="-5" t="-32" r="5" b="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2451173" y="3894355"/>
                <a:ext cx="2036583" cy="72032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m:t>
                      </m:r>
                      <m:d>
                        <m:dPr>
                          <m:ctrlP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f>
                            <m:f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sup>
                              </m:sSup>
                            </m:num>
                            <m:den>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den>
                          </m:f>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e>
                      </m:d>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𝑥𝑑𝑥</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8" name="矩形 27"/>
              <p:cNvSpPr>
                <a:spLocks noRot="1" noChangeAspect="1" noMove="1" noResize="1" noEditPoints="1" noAdjustHandles="1" noChangeArrowheads="1" noChangeShapeType="1" noTextEdit="1"/>
              </p:cNvSpPr>
              <p:nvPr/>
            </p:nvSpPr>
            <p:spPr>
              <a:xfrm>
                <a:off x="2451173" y="3894355"/>
                <a:ext cx="2036583" cy="720325"/>
              </a:xfrm>
              <a:prstGeom prst="rect">
                <a:avLst/>
              </a:prstGeom>
              <a:blipFill rotWithShape="1">
                <a:blip r:embed="rId9"/>
                <a:stretch>
                  <a:fillRect l="-4" t="-74" r="10" b="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345419" y="5827740"/>
                <a:ext cx="3866700" cy="71468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𝑑</m:t>
                      </m:r>
                      <m:d>
                        <m:d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f>
                            <m:f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Pr>
                            <m:num>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num>
                            <m:den>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𝜔</m:t>
                              </m:r>
                            </m:den>
                          </m:f>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𝑠𝑖𝑛</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𝜔</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𝑡</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+2356765</m:t>
                          </m:r>
                        </m:e>
                      </m:d>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𝑐𝑜𝑠</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𝜔</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𝑡𝑑𝑡</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0" name="矩形 29"/>
              <p:cNvSpPr>
                <a:spLocks noRot="1" noChangeAspect="1" noMove="1" noResize="1" noEditPoints="1" noAdjustHandles="1" noChangeArrowheads="1" noChangeShapeType="1" noTextEdit="1"/>
              </p:cNvSpPr>
              <p:nvPr/>
            </p:nvSpPr>
            <p:spPr>
              <a:xfrm>
                <a:off x="345419" y="5827740"/>
                <a:ext cx="3866700" cy="714683"/>
              </a:xfrm>
              <a:prstGeom prst="rect">
                <a:avLst/>
              </a:prstGeom>
              <a:blipFill rotWithShape="1">
                <a:blip r:embed="rId10"/>
                <a:stretch>
                  <a:fillRect l="-16" t="-48" r="4" b="3"/>
                </a:stretch>
              </a:blipFill>
            </p:spPr>
            <p:txBody>
              <a:bodyPr/>
              <a:lstStyle/>
              <a:p>
                <a:r>
                  <a:rPr lang="zh-CN" altLang="en-US">
                    <a:noFill/>
                  </a:rPr>
                  <a:t> </a:t>
                </a:r>
              </a:p>
            </p:txBody>
          </p:sp>
        </mc:Fallback>
      </mc:AlternateContent>
      <p:sp>
        <p:nvSpPr>
          <p:cNvPr id="11" name="矩形 10"/>
          <p:cNvSpPr/>
          <p:nvPr/>
        </p:nvSpPr>
        <p:spPr>
          <a:xfrm>
            <a:off x="6249308" y="2795909"/>
            <a:ext cx="153599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但</a:t>
            </a:r>
            <a:r>
              <a:rPr kumimoji="0" lang="en-US" altLang="zh-CN"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F(x)</a:t>
            </a:r>
            <a:r>
              <a:rPr kumimoji="0" lang="zh-CN" altLang="en-US" sz="1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a:t>不唯一</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2" name="矩形 11"/>
              <p:cNvSpPr/>
              <p:nvPr/>
            </p:nvSpPr>
            <p:spPr>
              <a:xfrm>
                <a:off x="6767578" y="3600447"/>
                <a:ext cx="71045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𝐹</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2" name="矩形 11"/>
              <p:cNvSpPr>
                <a:spLocks noRot="1" noChangeAspect="1" noMove="1" noResize="1" noEditPoints="1" noAdjustHandles="1" noChangeArrowheads="1" noChangeShapeType="1" noTextEdit="1"/>
              </p:cNvSpPr>
              <p:nvPr/>
            </p:nvSpPr>
            <p:spPr>
              <a:xfrm>
                <a:off x="6767578" y="3600447"/>
                <a:ext cx="710451" cy="369332"/>
              </a:xfrm>
              <a:prstGeom prst="rect">
                <a:avLst/>
              </a:prstGeom>
              <a:blipFill rotWithShape="1">
                <a:blip r:embed="rId11"/>
                <a:stretch>
                  <a:fillRect l="-54" t="-171" r="38" b="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8529130" y="3600447"/>
                <a:ext cx="693716"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1" name="矩形 30"/>
              <p:cNvSpPr>
                <a:spLocks noRot="1" noChangeAspect="1" noMove="1" noResize="1" noEditPoints="1" noAdjustHandles="1" noChangeArrowheads="1" noChangeShapeType="1" noTextEdit="1"/>
              </p:cNvSpPr>
              <p:nvPr/>
            </p:nvSpPr>
            <p:spPr>
              <a:xfrm>
                <a:off x="8529130" y="3600447"/>
                <a:ext cx="693716" cy="369332"/>
              </a:xfrm>
              <a:prstGeom prst="rect">
                <a:avLst/>
              </a:prstGeom>
              <a:blipFill rotWithShape="1">
                <a:blip r:embed="rId12"/>
                <a:stretch>
                  <a:fillRect l="-705" t="-1375" r="-625" b="-1269"/>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10322030" y="3600447"/>
                <a:ext cx="7382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2" name="矩形 31"/>
              <p:cNvSpPr>
                <a:spLocks noRot="1" noChangeAspect="1" noMove="1" noResize="1" noEditPoints="1" noAdjustHandles="1" noChangeArrowheads="1" noChangeShapeType="1" noTextEdit="1"/>
              </p:cNvSpPr>
              <p:nvPr/>
            </p:nvSpPr>
            <p:spPr>
              <a:xfrm>
                <a:off x="10322030" y="3600447"/>
                <a:ext cx="738279" cy="369332"/>
              </a:xfrm>
              <a:prstGeom prst="rect">
                <a:avLst/>
              </a:prstGeom>
              <a:blipFill rotWithShape="1">
                <a:blip r:embed="rId13"/>
                <a:stretch>
                  <a:fillRect l="-14" t="-171" r="70" b="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8277777" y="4235309"/>
                <a:ext cx="1237711" cy="369332"/>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5" name="矩形 34"/>
              <p:cNvSpPr>
                <a:spLocks noRot="1" noChangeAspect="1" noMove="1" noResize="1" noEditPoints="1" noAdjustHandles="1" noChangeArrowheads="1" noChangeShapeType="1" noTextEdit="1"/>
              </p:cNvSpPr>
              <p:nvPr/>
            </p:nvSpPr>
            <p:spPr>
              <a:xfrm>
                <a:off x="8277777" y="4235309"/>
                <a:ext cx="1237711" cy="369332"/>
              </a:xfrm>
              <a:prstGeom prst="rect">
                <a:avLst/>
              </a:prstGeom>
              <a:blipFill rotWithShape="1">
                <a:blip r:embed="rId14"/>
                <a:stretch>
                  <a:fillRect l="-404" t="-1337" r="-358" b="-1134"/>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10128448" y="4235309"/>
                <a:ext cx="12529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9" name="矩形 38"/>
              <p:cNvSpPr>
                <a:spLocks noRot="1" noChangeAspect="1" noMove="1" noResize="1" noEditPoints="1" noAdjustHandles="1" noChangeArrowheads="1" noChangeShapeType="1" noTextEdit="1"/>
              </p:cNvSpPr>
              <p:nvPr/>
            </p:nvSpPr>
            <p:spPr>
              <a:xfrm>
                <a:off x="10128448" y="4235309"/>
                <a:ext cx="1252972" cy="369332"/>
              </a:xfrm>
              <a:prstGeom prst="rect">
                <a:avLst/>
              </a:prstGeom>
              <a:blipFill rotWithShape="1">
                <a:blip r:embed="rId15"/>
                <a:stretch>
                  <a:fillRect l="-16" t="-134" r="25" b="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6416050" y="4113609"/>
                <a:ext cx="1421158" cy="6127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den>
                      </m:f>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p>
                      </m:sSup>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0" name="矩形 39"/>
              <p:cNvSpPr>
                <a:spLocks noRot="1" noChangeAspect="1" noMove="1" noResize="1" noEditPoints="1" noAdjustHandles="1" noChangeArrowheads="1" noChangeShapeType="1" noTextEdit="1"/>
              </p:cNvSpPr>
              <p:nvPr/>
            </p:nvSpPr>
            <p:spPr>
              <a:xfrm>
                <a:off x="6416050" y="4113609"/>
                <a:ext cx="1421158" cy="612732"/>
              </a:xfrm>
              <a:prstGeom prst="rect">
                <a:avLst/>
              </a:prstGeom>
              <a:blipFill rotWithShape="1">
                <a:blip r:embed="rId16"/>
                <a:stretch>
                  <a:fillRect l="-1" t="-13" r="3" b="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6416049" y="4688745"/>
                <a:ext cx="1825115" cy="6127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den>
                      </m:f>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1" name="矩形 40"/>
              <p:cNvSpPr>
                <a:spLocks noRot="1" noChangeAspect="1" noMove="1" noResize="1" noEditPoints="1" noAdjustHandles="1" noChangeArrowheads="1" noChangeShapeType="1" noTextEdit="1"/>
              </p:cNvSpPr>
              <p:nvPr/>
            </p:nvSpPr>
            <p:spPr>
              <a:xfrm>
                <a:off x="6416049" y="4688745"/>
                <a:ext cx="1825115" cy="612732"/>
              </a:xfrm>
              <a:prstGeom prst="rect">
                <a:avLst/>
              </a:prstGeom>
              <a:blipFill rotWithShape="1">
                <a:blip r:embed="rId17"/>
                <a:stretch>
                  <a:fillRect t="-88" r="7" b="8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6403170" y="5243599"/>
                <a:ext cx="1825115" cy="6127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den>
                      </m:f>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2" name="矩形 41"/>
              <p:cNvSpPr>
                <a:spLocks noRot="1" noChangeAspect="1" noMove="1" noResize="1" noEditPoints="1" noAdjustHandles="1" noChangeArrowheads="1" noChangeShapeType="1" noTextEdit="1"/>
              </p:cNvSpPr>
              <p:nvPr/>
            </p:nvSpPr>
            <p:spPr>
              <a:xfrm>
                <a:off x="6403170" y="5243599"/>
                <a:ext cx="1825115" cy="612732"/>
              </a:xfrm>
              <a:prstGeom prst="rect">
                <a:avLst/>
              </a:prstGeom>
              <a:blipFill rotWithShape="1">
                <a:blip r:embed="rId18"/>
                <a:stretch>
                  <a:fillRect l="-25" t="-66" r="32" b="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6416049" y="5840480"/>
                <a:ext cx="1844864" cy="6127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𝐹</m:t>
                      </m:r>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den>
                      </m:f>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3" name="矩形 42"/>
              <p:cNvSpPr>
                <a:spLocks noRot="1" noChangeAspect="1" noMove="1" noResize="1" noEditPoints="1" noAdjustHandles="1" noChangeArrowheads="1" noChangeShapeType="1" noTextEdit="1"/>
              </p:cNvSpPr>
              <p:nvPr/>
            </p:nvSpPr>
            <p:spPr>
              <a:xfrm>
                <a:off x="6416049" y="5840480"/>
                <a:ext cx="1844864" cy="612732"/>
              </a:xfrm>
              <a:prstGeom prst="rect">
                <a:avLst/>
              </a:prstGeom>
              <a:blipFill rotWithShape="1">
                <a:blip r:embed="rId19"/>
                <a:stretch>
                  <a:fillRect t="-63" r="11" b="56"/>
                </a:stretch>
              </a:blipFill>
            </p:spPr>
            <p:txBody>
              <a:bodyPr/>
              <a:lstStyle/>
              <a:p>
                <a:r>
                  <a:rPr lang="zh-CN" altLang="en-US">
                    <a:noFill/>
                  </a:rPr>
                  <a:t> </a:t>
                </a:r>
              </a:p>
            </p:txBody>
          </p:sp>
        </mc:Fallback>
      </mc:AlternateContent>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2204993"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微分</a:t>
            </a:r>
            <a:r>
              <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a:t>
            </a:r>
            <a:r>
              <a:rPr kumimoji="0" lang="zh-CN" altLang="en-US"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反导数</a:t>
            </a:r>
            <a:r>
              <a:rPr kumimoji="0" lang="en-US" altLang="zh-CN" sz="2800" b="1" i="0" u="none" strike="noStrike" kern="120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cs typeface="+mn-cs"/>
              </a:rPr>
              <a:t>)</a:t>
            </a: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7</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36" name="组合 35"/>
          <p:cNvGrpSpPr/>
          <p:nvPr/>
        </p:nvGrpSpPr>
        <p:grpSpPr>
          <a:xfrm>
            <a:off x="760513" y="1608475"/>
            <a:ext cx="1303039" cy="461665"/>
            <a:chOff x="775380" y="3144539"/>
            <a:chExt cx="1629024" cy="461665"/>
          </a:xfrm>
        </p:grpSpPr>
        <p:sp>
          <p:nvSpPr>
            <p:cNvPr id="37" name="Rectangle 5"/>
            <p:cNvSpPr>
              <a:spLocks noChangeArrowheads="1"/>
            </p:cNvSpPr>
            <p:nvPr/>
          </p:nvSpPr>
          <p:spPr bwMode="auto">
            <a:xfrm>
              <a:off x="775380" y="3161704"/>
              <a:ext cx="1504196"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8" name="TextBox 28"/>
            <p:cNvSpPr txBox="1"/>
            <p:nvPr/>
          </p:nvSpPr>
          <p:spPr>
            <a:xfrm>
              <a:off x="775380" y="3144539"/>
              <a:ext cx="1629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7" name="矩形 6"/>
              <p:cNvSpPr/>
              <p:nvPr/>
            </p:nvSpPr>
            <p:spPr>
              <a:xfrm>
                <a:off x="2425008" y="1700808"/>
                <a:ext cx="588847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𝐹𝐼𝑁𝐷</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 </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d>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 </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𝑖𝑓</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 </m:t>
                      </m:r>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up>
                      </m:s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)=12</m:t>
                      </m:r>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sup>
                      </m:s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+6</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−4, </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0</m:t>
                          </m:r>
                        </m:e>
                      </m:d>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=4, </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e>
                      </m:d>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7" name="矩形 6"/>
              <p:cNvSpPr>
                <a:spLocks noRot="1" noChangeAspect="1" noMove="1" noResize="1" noEditPoints="1" noAdjustHandles="1" noChangeArrowheads="1" noChangeShapeType="1" noTextEdit="1"/>
              </p:cNvSpPr>
              <p:nvPr/>
            </p:nvSpPr>
            <p:spPr>
              <a:xfrm>
                <a:off x="2425008" y="1700808"/>
                <a:ext cx="5888471" cy="369332"/>
              </a:xfrm>
              <a:prstGeom prst="rect">
                <a:avLst/>
              </a:prstGeom>
              <a:blipFill rotWithShape="1">
                <a:blip r:embed="rId2"/>
                <a:stretch>
                  <a:fillRect l="-10" t="-75" r="1" b="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760513" y="2780928"/>
                <a:ext cx="2568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e>
                        <m:sup>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up>
                      </m:sSup>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)=12</m:t>
                      </m:r>
                      <m:sSup>
                        <m:sSupPr>
                          <m:ctrlP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sup>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sup>
                      </m:sSup>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+6</m:t>
                      </m:r>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−4</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760513" y="2780928"/>
                <a:ext cx="2568780" cy="369332"/>
              </a:xfrm>
              <a:prstGeom prst="rect">
                <a:avLst/>
              </a:prstGeom>
              <a:blipFill rotWithShape="1">
                <a:blip r:embed="rId3"/>
                <a:stretch>
                  <a:fillRect l="-16" t="-71" r="24" b="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786484" y="3576749"/>
                <a:ext cx="312592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e>
                        <m:sup>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up>
                      </m:sSup>
                      <m:d>
                        <m:dPr>
                          <m:ctrlP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d>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4</m:t>
                      </m:r>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3</m:t>
                          </m:r>
                        </m:sup>
                      </m:sSup>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3</m:t>
                      </m:r>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sup>
                      </m:sSup>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−4</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𝐶</m:t>
                          </m:r>
                        </m:e>
                        <m:sub>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sub>
                      </m:sSub>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9" name="矩形 28"/>
              <p:cNvSpPr>
                <a:spLocks noRot="1" noChangeAspect="1" noMove="1" noResize="1" noEditPoints="1" noAdjustHandles="1" noChangeArrowheads="1" noChangeShapeType="1" noTextEdit="1"/>
              </p:cNvSpPr>
              <p:nvPr/>
            </p:nvSpPr>
            <p:spPr>
              <a:xfrm>
                <a:off x="786484" y="3576749"/>
                <a:ext cx="3125920" cy="369332"/>
              </a:xfrm>
              <a:prstGeom prst="rect">
                <a:avLst/>
              </a:prstGeom>
              <a:blipFill rotWithShape="1">
                <a:blip r:embed="rId4"/>
                <a:stretch>
                  <a:fillRect l="-11" t="-116" r="5" b="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786484" y="4287537"/>
                <a:ext cx="359778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 </m:t>
                          </m:r>
                        </m:sup>
                      </m:sSup>
                      <m:d>
                        <m:dPr>
                          <m:ctrlP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d>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4</m:t>
                          </m:r>
                        </m:sup>
                      </m:sSup>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3</m:t>
                          </m:r>
                        </m:sup>
                      </m:sSup>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sup>
                      </m:s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𝐶</m:t>
                          </m:r>
                        </m:e>
                        <m:sub>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sub>
                      </m:sSub>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𝐶</m:t>
                          </m:r>
                        </m:e>
                        <m:sub>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sub>
                      </m:sSub>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3" name="矩形 32"/>
              <p:cNvSpPr>
                <a:spLocks noRot="1" noChangeAspect="1" noMove="1" noResize="1" noEditPoints="1" noAdjustHandles="1" noChangeArrowheads="1" noChangeShapeType="1" noTextEdit="1"/>
              </p:cNvSpPr>
              <p:nvPr/>
            </p:nvSpPr>
            <p:spPr>
              <a:xfrm>
                <a:off x="786484" y="4287537"/>
                <a:ext cx="3597780" cy="369332"/>
              </a:xfrm>
              <a:prstGeom prst="rect">
                <a:avLst/>
              </a:prstGeom>
              <a:blipFill rotWithShape="1">
                <a:blip r:embed="rId5"/>
                <a:stretch>
                  <a:fillRect l="-10" t="-5" r="6" b="1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78819" y="5078707"/>
                <a:ext cx="208973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0</m:t>
                          </m:r>
                        </m:e>
                      </m:d>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=4, </m:t>
                      </m:r>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e>
                      </m:d>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6" name="矩形 5"/>
              <p:cNvSpPr>
                <a:spLocks noRot="1" noChangeAspect="1" noMove="1" noResize="1" noEditPoints="1" noAdjustHandles="1" noChangeArrowheads="1" noChangeShapeType="1" noTextEdit="1"/>
              </p:cNvSpPr>
              <p:nvPr/>
            </p:nvSpPr>
            <p:spPr>
              <a:xfrm>
                <a:off x="778819" y="5078707"/>
                <a:ext cx="2089738" cy="369332"/>
              </a:xfrm>
              <a:prstGeom prst="rect">
                <a:avLst/>
              </a:prstGeom>
              <a:blipFill rotWithShape="1">
                <a:blip r:embed="rId6"/>
                <a:stretch>
                  <a:fillRect l="-15" t="-166" r="13" b="1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6096000" y="2943096"/>
                <a:ext cx="170713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 </m:t>
                          </m:r>
                        </m:sup>
                      </m:sSup>
                      <m:d>
                        <m:dPr>
                          <m:ctrlP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0</m:t>
                          </m:r>
                        </m:e>
                      </m:d>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𝐶</m:t>
                          </m:r>
                        </m:e>
                        <m:sub>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sub>
                      </m:sSub>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=4</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4" name="矩形 33"/>
              <p:cNvSpPr>
                <a:spLocks noRot="1" noChangeAspect="1" noMove="1" noResize="1" noEditPoints="1" noAdjustHandles="1" noChangeArrowheads="1" noChangeShapeType="1" noTextEdit="1"/>
              </p:cNvSpPr>
              <p:nvPr/>
            </p:nvSpPr>
            <p:spPr>
              <a:xfrm>
                <a:off x="6096000" y="2943096"/>
                <a:ext cx="1707134" cy="369332"/>
              </a:xfrm>
              <a:prstGeom prst="rect">
                <a:avLst/>
              </a:prstGeom>
              <a:blipFill rotWithShape="1">
                <a:blip r:embed="rId7"/>
                <a:stretch>
                  <a:fillRect t="-137" r="15" b="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6096000" y="3501008"/>
                <a:ext cx="342106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 </m:t>
                          </m:r>
                        </m:sup>
                      </m:sSup>
                      <m:d>
                        <m:dPr>
                          <m:ctrlP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e>
                      </m:d>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sSub>
                        <m:sSub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𝐶</m:t>
                          </m:r>
                        </m:e>
                        <m:sub>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sub>
                      </m:sSub>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𝐶</m:t>
                          </m:r>
                        </m:e>
                        <m:sub>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sub>
                      </m:sSub>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4" name="矩形 43"/>
              <p:cNvSpPr>
                <a:spLocks noRot="1" noChangeAspect="1" noMove="1" noResize="1" noEditPoints="1" noAdjustHandles="1" noChangeArrowheads="1" noChangeShapeType="1" noTextEdit="1"/>
              </p:cNvSpPr>
              <p:nvPr/>
            </p:nvSpPr>
            <p:spPr>
              <a:xfrm>
                <a:off x="6096000" y="3501008"/>
                <a:ext cx="3421065" cy="369332"/>
              </a:xfrm>
              <a:prstGeom prst="rect">
                <a:avLst/>
              </a:prstGeom>
              <a:blipFill rotWithShape="1">
                <a:blip r:embed="rId8"/>
                <a:stretch>
                  <a:fillRect t="-69" r="9" b="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108576" y="4467552"/>
                <a:ext cx="181447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sSub>
                            <m:sSubPr>
                              <m:ctrlP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bPr>
                            <m:e>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𝐶</m:t>
                              </m:r>
                            </m:e>
                            <m:sub>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1</m:t>
                              </m:r>
                            </m:sub>
                          </m:sSub>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−3,</m:t>
                          </m:r>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𝐶</m:t>
                          </m:r>
                        </m:e>
                        <m:sub>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sub>
                      </m:sSub>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=4</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3" name="矩形 12"/>
              <p:cNvSpPr>
                <a:spLocks noRot="1" noChangeAspect="1" noMove="1" noResize="1" noEditPoints="1" noAdjustHandles="1" noChangeArrowheads="1" noChangeShapeType="1" noTextEdit="1"/>
              </p:cNvSpPr>
              <p:nvPr/>
            </p:nvSpPr>
            <p:spPr>
              <a:xfrm>
                <a:off x="6108576" y="4467552"/>
                <a:ext cx="1814471" cy="369332"/>
              </a:xfrm>
              <a:prstGeom prst="rect">
                <a:avLst/>
              </a:prstGeom>
              <a:blipFill rotWithShape="1">
                <a:blip r:embed="rId9"/>
                <a:stretch>
                  <a:fillRect l="-28" t="-89" r="8" b="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6074321" y="4931876"/>
                <a:ext cx="349967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𝑓</m:t>
                          </m:r>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 </m:t>
                          </m:r>
                        </m:sup>
                      </m:sSup>
                      <m:d>
                        <m:dPr>
                          <m:ctrlP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d>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4</m:t>
                          </m:r>
                        </m:sup>
                      </m:sSup>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3</m:t>
                          </m:r>
                        </m:sup>
                      </m:sSup>
                      <m:r>
                        <a:rPr kumimoji="0" lang="en-US" altLang="zh-CN" sz="1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2</m:t>
                          </m:r>
                        </m:sup>
                      </m:s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−3</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+4</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5" name="矩形 44"/>
              <p:cNvSpPr>
                <a:spLocks noRot="1" noChangeAspect="1" noMove="1" noResize="1" noEditPoints="1" noAdjustHandles="1" noChangeArrowheads="1" noChangeShapeType="1" noTextEdit="1"/>
              </p:cNvSpPr>
              <p:nvPr/>
            </p:nvSpPr>
            <p:spPr>
              <a:xfrm>
                <a:off x="6074321" y="4931876"/>
                <a:ext cx="3499676" cy="369332"/>
              </a:xfrm>
              <a:prstGeom prst="rect">
                <a:avLst/>
              </a:prstGeom>
              <a:blipFill rotWithShape="1">
                <a:blip r:embed="rId10"/>
                <a:stretch>
                  <a:fillRect l="-16" t="-126" r="3" b="62"/>
                </a:stretch>
              </a:blipFill>
            </p:spPr>
            <p:txBody>
              <a:bodyPr/>
              <a:lstStyle/>
              <a:p>
                <a:r>
                  <a:rPr lang="zh-CN" altLang="en-US">
                    <a:noFill/>
                  </a:rPr>
                  <a:t> </a:t>
                </a:r>
              </a:p>
            </p:txBody>
          </p:sp>
        </mc:Fallback>
      </mc:AlternateContent>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rotWithShape="1">
          <a:blip r:embed="rId2" cstate="screen">
            <a:extLst>
              <a:ext uri="{28A0092B-C50C-407E-A947-70E740481C1C}">
                <a14:useLocalDpi xmlns:a14="http://schemas.microsoft.com/office/drawing/2010/main" val="0"/>
              </a:ext>
            </a:extLst>
          </a:blip>
          <a:srcRect/>
          <a:stretch>
            <a:fillRect/>
          </a:stretch>
        </p:blipFill>
        <p:spPr>
          <a:xfrm>
            <a:off x="0" y="0"/>
            <a:ext cx="12192000" cy="6885384"/>
          </a:xfrm>
          <a:prstGeom prst="rect">
            <a:avLst/>
          </a:prstGeom>
          <a:noFill/>
          <a:ln>
            <a:noFill/>
          </a:ln>
        </p:spPr>
      </p:pic>
      <p:sp>
        <p:nvSpPr>
          <p:cNvPr id="2" name="文本框 6"/>
          <p:cNvSpPr>
            <a:spLocks noChangeArrowheads="1"/>
          </p:cNvSpPr>
          <p:nvPr/>
        </p:nvSpPr>
        <p:spPr bwMode="auto">
          <a:xfrm>
            <a:off x="836210" y="2977930"/>
            <a:ext cx="4432624"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rPr>
              <a:t>微积分</a:t>
            </a:r>
            <a:r>
              <a:rPr kumimoji="0" lang="en-US" altLang="zh-CN"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rPr>
              <a:t>·</a:t>
            </a:r>
            <a:r>
              <a:rPr kumimoji="0" lang="zh-CN" altLang="en-US"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rPr>
              <a:t>五</a:t>
            </a:r>
            <a:endParaRPr kumimoji="0" lang="en-US" altLang="zh-CN"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endParaRPr>
          </a:p>
        </p:txBody>
      </p:sp>
      <p:sp>
        <p:nvSpPr>
          <p:cNvPr id="7" name="文本框 6"/>
          <p:cNvSpPr txBox="1"/>
          <p:nvPr/>
        </p:nvSpPr>
        <p:spPr>
          <a:xfrm>
            <a:off x="621214" y="3984914"/>
            <a:ext cx="58272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white">
                    <a:lumMod val="75000"/>
                  </a:prstClr>
                </a:solidFill>
                <a:effectLst/>
                <a:uLnTx/>
                <a:uFillTx/>
                <a:latin typeface="等线" panose="02010600030101010101" charset="-122"/>
                <a:ea typeface="等线" panose="02010600030101010101" charset="-122"/>
                <a:cs typeface="+mn-cs"/>
              </a:rPr>
              <a:t>----------------------------------------</a:t>
            </a:r>
            <a:endParaRPr kumimoji="0" lang="zh-CN" altLang="en-US" sz="3600" b="0" i="0" u="none" strike="noStrike" kern="1200" cap="none" spc="0" normalizeH="0" baseline="0" noProof="0" dirty="0">
              <a:ln>
                <a:noFill/>
              </a:ln>
              <a:solidFill>
                <a:prstClr val="white">
                  <a:lumMod val="75000"/>
                </a:prstClr>
              </a:solidFill>
              <a:effectLst/>
              <a:uLnTx/>
              <a:uFillTx/>
              <a:latin typeface="等线" panose="02010600030101010101" charset="-122"/>
              <a:ea typeface="等线" panose="02010600030101010101" charset="-122"/>
              <a:cs typeface="+mn-cs"/>
            </a:endParaRPr>
          </a:p>
        </p:txBody>
      </p:sp>
      <p:sp>
        <p:nvSpPr>
          <p:cNvPr id="4" name="矩形 3"/>
          <p:cNvSpPr/>
          <p:nvPr/>
        </p:nvSpPr>
        <p:spPr>
          <a:xfrm>
            <a:off x="1639120" y="4437112"/>
            <a:ext cx="379142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sym typeface="微软雅黑" panose="020B0503020204020204" pitchFamily="34" charset="-122"/>
              </a:rPr>
              <a:t>不定积分的概念和计算</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rotWithShape="1">
          <a:blip r:embed="rId2" cstate="screen">
            <a:extLst>
              <a:ext uri="{28A0092B-C50C-407E-A947-70E740481C1C}">
                <a14:useLocalDpi xmlns:a14="http://schemas.microsoft.com/office/drawing/2010/main" val="0"/>
              </a:ext>
            </a:extLst>
          </a:blip>
          <a:srcRect/>
          <a:stretch>
            <a:fillRect/>
          </a:stretch>
        </p:blipFill>
        <p:spPr>
          <a:xfrm>
            <a:off x="0" y="0"/>
            <a:ext cx="12192000" cy="6885384"/>
          </a:xfrm>
          <a:prstGeom prst="rect">
            <a:avLst/>
          </a:prstGeom>
          <a:noFill/>
          <a:ln>
            <a:noFill/>
          </a:ln>
        </p:spPr>
      </p:pic>
      <p:sp>
        <p:nvSpPr>
          <p:cNvPr id="2" name="文本框 6"/>
          <p:cNvSpPr>
            <a:spLocks noChangeArrowheads="1"/>
          </p:cNvSpPr>
          <p:nvPr/>
        </p:nvSpPr>
        <p:spPr bwMode="auto">
          <a:xfrm>
            <a:off x="479376" y="260648"/>
            <a:ext cx="1883850" cy="12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rPr>
              <a:t>目录</a:t>
            </a:r>
            <a:endParaRPr kumimoji="0" lang="en-US" altLang="zh-CN"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endParaRPr>
          </a:p>
        </p:txBody>
      </p:sp>
      <p:sp>
        <p:nvSpPr>
          <p:cNvPr id="7" name="文本框 6"/>
          <p:cNvSpPr txBox="1"/>
          <p:nvPr/>
        </p:nvSpPr>
        <p:spPr>
          <a:xfrm>
            <a:off x="563773" y="1275692"/>
            <a:ext cx="45576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white">
                    <a:lumMod val="95000"/>
                  </a:prstClr>
                </a:solidFill>
                <a:effectLst/>
                <a:uLnTx/>
                <a:uFillTx/>
                <a:latin typeface="等线" panose="02010600030101010101" charset="-122"/>
                <a:ea typeface="等线" panose="02010600030101010101" charset="-122"/>
                <a:cs typeface="+mn-cs"/>
              </a:rPr>
              <a:t>-------------------------------</a:t>
            </a:r>
            <a:endParaRPr kumimoji="0" lang="zh-CN" altLang="en-US" sz="3600" b="0" i="0" u="none" strike="noStrike" kern="1200" cap="none" spc="0" normalizeH="0" baseline="0" noProof="0" dirty="0">
              <a:ln>
                <a:noFill/>
              </a:ln>
              <a:solidFill>
                <a:prstClr val="white">
                  <a:lumMod val="95000"/>
                </a:prstClr>
              </a:solidFill>
              <a:effectLst/>
              <a:uLnTx/>
              <a:uFillTx/>
              <a:latin typeface="等线" panose="02010600030101010101" charset="-122"/>
              <a:ea typeface="等线" panose="02010600030101010101" charset="-122"/>
              <a:cs typeface="+mn-cs"/>
            </a:endParaRPr>
          </a:p>
        </p:txBody>
      </p:sp>
      <p:sp>
        <p:nvSpPr>
          <p:cNvPr id="4" name="矩形 3"/>
          <p:cNvSpPr/>
          <p:nvPr/>
        </p:nvSpPr>
        <p:spPr>
          <a:xfrm>
            <a:off x="563773" y="1922023"/>
            <a:ext cx="4253087" cy="1384995"/>
          </a:xfrm>
          <a:prstGeom prst="rect">
            <a:avLst/>
          </a:prstGeom>
        </p:spPr>
        <p:txBody>
          <a:bodyPr wrap="non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sym typeface="微软雅黑" panose="020B0503020204020204" pitchFamily="34" charset="-122"/>
              </a:rPr>
              <a:t>不定积分的概念与性质</a:t>
            </a:r>
            <a:endParaRPr kumimoji="0" lang="en-US" altLang="zh-CN"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sym typeface="微软雅黑" panose="020B0503020204020204" pitchFamily="34" charset="-122"/>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rPr>
              <a:t>不定积分的计算方法</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85424" y="935783"/>
            <a:ext cx="2095445" cy="369332"/>
          </a:xfrm>
          <a:prstGeom prst="rect">
            <a:avLst/>
          </a:prstGeom>
        </p:spPr>
        <p:txBody>
          <a:bodyPr wrap="none">
            <a:spAutoFit/>
          </a:bodyPr>
          <a:lstStyle/>
          <a:p>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指数函数</a:t>
            </a:r>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对数函数</a:t>
            </a:r>
            <a:endParaRPr lang="zh-CN" altLang="en-US" dirty="0"/>
          </a:p>
        </p:txBody>
      </p:sp>
      <p:sp>
        <p:nvSpPr>
          <p:cNvPr id="5" name="Rectangle 6"/>
          <p:cNvSpPr>
            <a:spLocks noChangeArrowheads="1"/>
          </p:cNvSpPr>
          <p:nvPr/>
        </p:nvSpPr>
        <p:spPr bwMode="auto">
          <a:xfrm>
            <a:off x="788486" y="2112095"/>
            <a:ext cx="213995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6" name="Freeform 10"/>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nvGrpSpPr>
          <p:cNvPr id="10" name="组合 9"/>
          <p:cNvGrpSpPr/>
          <p:nvPr/>
        </p:nvGrpSpPr>
        <p:grpSpPr>
          <a:xfrm>
            <a:off x="800258" y="1490973"/>
            <a:ext cx="4813499" cy="639763"/>
            <a:chOff x="619471" y="1916832"/>
            <a:chExt cx="4813499" cy="639763"/>
          </a:xfrm>
        </p:grpSpPr>
        <p:sp>
          <p:nvSpPr>
            <p:cNvPr id="11" name="Rectangle 5"/>
            <p:cNvSpPr>
              <a:spLocks noChangeArrowheads="1"/>
            </p:cNvSpPr>
            <p:nvPr/>
          </p:nvSpPr>
          <p:spPr bwMode="auto">
            <a:xfrm>
              <a:off x="619471" y="2112095"/>
              <a:ext cx="2308973"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2" name="Rectangle 7"/>
            <p:cNvSpPr>
              <a:spLocks noChangeArrowheads="1"/>
            </p:cNvSpPr>
            <p:nvPr/>
          </p:nvSpPr>
          <p:spPr bwMode="auto">
            <a:xfrm>
              <a:off x="2466516" y="1916832"/>
              <a:ext cx="2966454" cy="473075"/>
            </a:xfrm>
            <a:prstGeom prst="rect">
              <a:avLst/>
            </a:prstGeom>
            <a:solidFill>
              <a:srgbClr val="FC6F3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3" name="Freeform 9"/>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5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4" name="TextBox 28"/>
            <p:cNvSpPr txBox="1"/>
            <p:nvPr/>
          </p:nvSpPr>
          <p:spPr>
            <a:xfrm>
              <a:off x="814511" y="2109472"/>
              <a:ext cx="2771414" cy="400110"/>
            </a:xfrm>
            <a:prstGeom prst="rect">
              <a:avLst/>
            </a:prstGeom>
            <a:noFill/>
          </p:spPr>
          <p:txBody>
            <a:bodyPr wrap="square" rtlCol="0">
              <a:spAutoFit/>
            </a:bodyPr>
            <a:lstStyle/>
            <a:p>
              <a:pPr lvl="0">
                <a:defRPr/>
              </a:pPr>
              <a:r>
                <a:rPr lang="en-US" altLang="zh-CN" sz="2000" kern="0" dirty="0">
                  <a:latin typeface="Times New Roman" panose="02020603050405020304" pitchFamily="18" charset="0"/>
                  <a:ea typeface="方正北魏楷书简体" panose="03000509000000000000" pitchFamily="65" charset="-122"/>
                  <a:cs typeface="Times New Roman" panose="02020603050405020304" pitchFamily="18" charset="0"/>
                </a:rPr>
                <a:t>Exponential ~</a:t>
              </a:r>
              <a:endParaRPr kumimoji="0" lang="zh-CN" altLang="en-US" sz="20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2490220" y="1973071"/>
                  <a:ext cx="2747710" cy="369332"/>
                </a:xfrm>
                <a:prstGeom prst="rect">
                  <a:avLst/>
                </a:prstGeom>
              </p:spPr>
              <p:txBody>
                <a:bodyPr wrap="square">
                  <a:spAutoFit/>
                </a:bodyPr>
                <a:lstStyle/>
                <a:p>
                  <a:pPr lvl="0">
                    <a:defRPr/>
                  </a:pPr>
                  <a14:m>
                    <m:oMath xmlns:m="http://schemas.openxmlformats.org/officeDocument/2006/math">
                      <m:r>
                        <a:rPr lang="en-US" altLang="zh-CN" i="1" kern="0" smtClean="0">
                          <a:latin typeface="Cambria Math" panose="02040503050406030204" pitchFamily="18" charset="0"/>
                          <a:ea typeface="方正北魏楷书简体" panose="03000509000000000000" pitchFamily="65" charset="-122"/>
                          <a:cs typeface="Times New Roman" panose="02020603050405020304" pitchFamily="18" charset="0"/>
                        </a:rPr>
                        <m:t>𝑦</m:t>
                      </m:r>
                      <m:r>
                        <a:rPr lang="zh-CN" altLang="en-US" i="1" kern="0">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𝑎</m:t>
                          </m:r>
                        </m:e>
                        <m:sup>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𝑥</m:t>
                          </m:r>
                        </m:sup>
                      </m:sSup>
                      <m:d>
                        <m:dPr>
                          <m:ctrlP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𝑎</m:t>
                          </m:r>
                          <m:r>
                            <a:rPr lang="zh-CN" altLang="en-US"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0 </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𝑎𝑛𝑑</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 </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𝑎</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≠1</m:t>
                          </m:r>
                        </m:e>
                      </m:d>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 </m:t>
                      </m:r>
                    </m:oMath>
                  </a14:m>
                  <a:r>
                    <a:rPr kumimoji="0" lang="zh-CN" altLang="en-US" b="0" i="0" u="none" strike="noStrike" kern="0" cap="none" spc="0" normalizeH="0" baseline="0" noProof="0" dirty="0">
                      <a:ln>
                        <a:noFill/>
                      </a:ln>
                      <a:solidFill>
                        <a:schemeClr val="tx1"/>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a:t>
                  </a:r>
                </a:p>
              </p:txBody>
            </p:sp>
          </mc:Choice>
          <mc:Fallback xmlns="">
            <p:sp>
              <p:nvSpPr>
                <p:cNvPr id="15" name="矩形 14"/>
                <p:cNvSpPr>
                  <a:spLocks noRot="1" noChangeAspect="1" noMove="1" noResize="1" noEditPoints="1" noAdjustHandles="1" noChangeArrowheads="1" noChangeShapeType="1" noTextEdit="1"/>
                </p:cNvSpPr>
                <p:nvPr/>
              </p:nvSpPr>
              <p:spPr>
                <a:xfrm>
                  <a:off x="2490220" y="1973071"/>
                  <a:ext cx="2747710" cy="369332"/>
                </a:xfrm>
                <a:prstGeom prst="rect">
                  <a:avLst/>
                </a:prstGeom>
                <a:blipFill rotWithShape="1">
                  <a:blip r:embed="rId2"/>
                </a:blipFill>
              </p:spPr>
              <p:txBody>
                <a:bodyPr/>
                <a:lstStyle/>
                <a:p>
                  <a:r>
                    <a:rPr lang="zh-CN" altLang="en-US">
                      <a:noFill/>
                    </a:rPr>
                    <a:t> </a:t>
                  </a:r>
                </a:p>
              </p:txBody>
            </p:sp>
          </mc:Fallback>
        </mc:AlternateContent>
      </p:grpSp>
      <p:graphicFrame>
        <p:nvGraphicFramePr>
          <p:cNvPr id="9" name="表格 8"/>
          <p:cNvGraphicFramePr>
            <a:graphicFrameLocks noGrp="1"/>
          </p:cNvGraphicFramePr>
          <p:nvPr/>
        </p:nvGraphicFramePr>
        <p:xfrm>
          <a:off x="800258" y="2325820"/>
          <a:ext cx="4813499" cy="3871400"/>
        </p:xfrm>
        <a:graphic>
          <a:graphicData uri="http://schemas.openxmlformats.org/drawingml/2006/table">
            <a:tbl>
              <a:tblPr firstRow="1" firstCol="1" lastRow="1" lastCol="1" bandRow="1" bandCol="1"/>
              <a:tblGrid>
                <a:gridCol w="1191286">
                  <a:extLst>
                    <a:ext uri="{9D8B030D-6E8A-4147-A177-3AD203B41FA5}">
                      <a16:colId xmlns:a16="http://schemas.microsoft.com/office/drawing/2014/main" val="20000"/>
                    </a:ext>
                  </a:extLst>
                </a:gridCol>
                <a:gridCol w="1512168">
                  <a:extLst>
                    <a:ext uri="{9D8B030D-6E8A-4147-A177-3AD203B41FA5}">
                      <a16:colId xmlns:a16="http://schemas.microsoft.com/office/drawing/2014/main" val="20001"/>
                    </a:ext>
                  </a:extLst>
                </a:gridCol>
                <a:gridCol w="2110045">
                  <a:extLst>
                    <a:ext uri="{9D8B030D-6E8A-4147-A177-3AD203B41FA5}">
                      <a16:colId xmlns:a16="http://schemas.microsoft.com/office/drawing/2014/main" val="20002"/>
                    </a:ext>
                  </a:extLst>
                </a:gridCol>
              </a:tblGrid>
              <a:tr h="362005">
                <a:tc>
                  <a:txBody>
                    <a:bodyPr/>
                    <a:lstStyle/>
                    <a:p>
                      <a:pPr algn="ctr">
                        <a:spcAft>
                          <a:spcPts val="0"/>
                        </a:spcAft>
                      </a:pP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Function</a:t>
                      </a:r>
                      <a:endPar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y</a:t>
                      </a:r>
                      <a:r>
                        <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en-US" sz="1600" i="1"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a:t>
                      </a:r>
                      <a:r>
                        <a:rPr lang="en-US" sz="1600" i="1" kern="100" baseline="30000" dirty="0">
                          <a:effectLst/>
                          <a:latin typeface="Times New Roman" panose="02020603050405020304" pitchFamily="18" charset="0"/>
                          <a:ea typeface="方正北魏楷书简体" panose="03000509000000000000" pitchFamily="65" charset="-122"/>
                          <a:cs typeface="Times New Roman" panose="02020603050405020304" pitchFamily="18" charset="0"/>
                        </a:rPr>
                        <a:t>x</a:t>
                      </a: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en-US" sz="1600" i="1"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a:t>
                      </a:r>
                      <a:r>
                        <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1)</a:t>
                      </a:r>
                      <a:endPar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rowSpan="5">
                  <a:txBody>
                    <a:bodyPr/>
                    <a:lstStyle/>
                    <a:p>
                      <a:pPr algn="ctr">
                        <a:spcAft>
                          <a:spcPts val="0"/>
                        </a:spcAft>
                      </a:pPr>
                      <a:endPar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0"/>
                  </a:ext>
                </a:extLst>
              </a:tr>
              <a:tr h="362005">
                <a:tc>
                  <a:txBody>
                    <a:bodyPr/>
                    <a:lstStyle/>
                    <a:p>
                      <a:pPr algn="ctr">
                        <a:spcAft>
                          <a:spcPts val="0"/>
                        </a:spcAft>
                      </a:pP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Domain</a:t>
                      </a:r>
                      <a:endPar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endPar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1"/>
                  </a:ext>
                </a:extLst>
              </a:tr>
              <a:tr h="362005">
                <a:tc>
                  <a:txBody>
                    <a:bodyPr/>
                    <a:lstStyle/>
                    <a:p>
                      <a:pPr algn="ctr">
                        <a:spcAft>
                          <a:spcPts val="0"/>
                        </a:spcAft>
                      </a:pP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Range</a:t>
                      </a:r>
                      <a:endPar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(0</a:t>
                      </a:r>
                      <a:r>
                        <a:rPr lang="en-US" alt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endPar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2"/>
                  </a:ext>
                </a:extLst>
              </a:tr>
              <a:tr h="362005">
                <a:tc>
                  <a:txBody>
                    <a:bodyPr/>
                    <a:lstStyle/>
                    <a:p>
                      <a:pPr algn="ctr">
                        <a:spcAft>
                          <a:spcPts val="0"/>
                        </a:spcAft>
                      </a:pP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Fixed point</a:t>
                      </a:r>
                      <a:endPar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(0</a:t>
                      </a:r>
                      <a:r>
                        <a:rPr lang="en-US" alt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1)</a:t>
                      </a:r>
                      <a:endPar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3"/>
                  </a:ext>
                </a:extLst>
              </a:tr>
              <a:tr h="362005">
                <a:tc>
                  <a:txBody>
                    <a:bodyPr/>
                    <a:lstStyle/>
                    <a:p>
                      <a:pPr algn="ctr">
                        <a:spcAft>
                          <a:spcPts val="0"/>
                        </a:spcAft>
                      </a:pP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Monotone</a:t>
                      </a:r>
                      <a:endPar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x</a:t>
                      </a:r>
                      <a:r>
                        <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en-US" sz="1600" i="1"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R</a:t>
                      </a: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 increasing interval</a:t>
                      </a:r>
                      <a:endPar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4"/>
                  </a:ext>
                </a:extLst>
              </a:tr>
              <a:tr h="362005">
                <a:tc>
                  <a:txBody>
                    <a:bodyPr/>
                    <a:lstStyle/>
                    <a:p>
                      <a:pPr algn="ctr">
                        <a:spcAft>
                          <a:spcPts val="0"/>
                        </a:spcAft>
                      </a:pP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Function</a:t>
                      </a:r>
                      <a:endPar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i="1" kern="100">
                          <a:effectLst/>
                          <a:latin typeface="Times New Roman" panose="02020603050405020304" pitchFamily="18" charset="0"/>
                          <a:ea typeface="方正北魏楷书简体" panose="03000509000000000000" pitchFamily="65" charset="-122"/>
                          <a:cs typeface="Times New Roman" panose="02020603050405020304" pitchFamily="18" charset="0"/>
                        </a:rPr>
                        <a:t>y</a:t>
                      </a:r>
                      <a:r>
                        <a:rPr lang="zh-CN" sz="1600" kern="10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en-US" sz="1600" i="1" kern="100">
                          <a:effectLst/>
                          <a:latin typeface="Times New Roman" panose="02020603050405020304" pitchFamily="18" charset="0"/>
                          <a:ea typeface="方正北魏楷书简体" panose="03000509000000000000" pitchFamily="65" charset="-122"/>
                          <a:cs typeface="Times New Roman" panose="02020603050405020304" pitchFamily="18" charset="0"/>
                        </a:rPr>
                        <a:t>a</a:t>
                      </a:r>
                      <a:r>
                        <a:rPr lang="en-US" sz="1600" i="1" kern="100" baseline="30000">
                          <a:effectLst/>
                          <a:latin typeface="Times New Roman" panose="02020603050405020304" pitchFamily="18" charset="0"/>
                          <a:ea typeface="方正北魏楷书简体" panose="03000509000000000000" pitchFamily="65" charset="-122"/>
                          <a:cs typeface="Times New Roman" panose="02020603050405020304" pitchFamily="18" charset="0"/>
                        </a:rPr>
                        <a:t>x</a:t>
                      </a:r>
                      <a:r>
                        <a:rPr lang="en-US" sz="1600" kern="100">
                          <a:effectLst/>
                          <a:latin typeface="Times New Roman" panose="02020603050405020304" pitchFamily="18" charset="0"/>
                          <a:ea typeface="方正北魏楷书简体" panose="03000509000000000000" pitchFamily="65" charset="-122"/>
                          <a:cs typeface="Times New Roman" panose="02020603050405020304" pitchFamily="18" charset="0"/>
                        </a:rPr>
                        <a:t>(0</a:t>
                      </a:r>
                      <a:r>
                        <a:rPr lang="zh-CN" sz="1600" kern="10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en-US" sz="1600" i="1" kern="100">
                          <a:effectLst/>
                          <a:latin typeface="Times New Roman" panose="02020603050405020304" pitchFamily="18" charset="0"/>
                          <a:ea typeface="方正北魏楷书简体" panose="03000509000000000000" pitchFamily="65" charset="-122"/>
                          <a:cs typeface="Times New Roman" panose="02020603050405020304" pitchFamily="18" charset="0"/>
                        </a:rPr>
                        <a:t>a</a:t>
                      </a:r>
                      <a:r>
                        <a:rPr lang="zh-CN" sz="1600" kern="10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en-US" sz="1600" kern="100">
                          <a:effectLst/>
                          <a:latin typeface="Times New Roman" panose="02020603050405020304" pitchFamily="18" charset="0"/>
                          <a:ea typeface="方正北魏楷书简体" panose="03000509000000000000" pitchFamily="65" charset="-122"/>
                          <a:cs typeface="Times New Roman" panose="02020603050405020304" pitchFamily="18" charset="0"/>
                        </a:rPr>
                        <a:t>1)</a:t>
                      </a:r>
                      <a:endParaRPr lang="zh-CN" sz="1600" kern="100">
                        <a:effectLst/>
                        <a:latin typeface="Times New Roman" panose="02020603050405020304" pitchFamily="18" charset="0"/>
                        <a:ea typeface="方正北魏楷书简体" panose="03000509000000000000" pitchFamily="65"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rowSpan="5">
                  <a:txBody>
                    <a:bodyPr/>
                    <a:lstStyle/>
                    <a:p>
                      <a:pPr algn="ctr">
                        <a:spcAft>
                          <a:spcPts val="0"/>
                        </a:spcAft>
                      </a:pPr>
                      <a:endPar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362005">
                <a:tc>
                  <a:txBody>
                    <a:bodyPr/>
                    <a:lstStyle/>
                    <a:p>
                      <a:pPr algn="ctr">
                        <a:spcAft>
                          <a:spcPts val="0"/>
                        </a:spcAft>
                      </a:pP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Domain</a:t>
                      </a:r>
                      <a:endPar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en-US" alt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endPar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06"/>
                  </a:ext>
                </a:extLst>
              </a:tr>
              <a:tr h="362005">
                <a:tc>
                  <a:txBody>
                    <a:bodyPr/>
                    <a:lstStyle/>
                    <a:p>
                      <a:pPr algn="ctr">
                        <a:spcAft>
                          <a:spcPts val="0"/>
                        </a:spcAft>
                      </a:pP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Range</a:t>
                      </a:r>
                      <a:endPar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(0</a:t>
                      </a:r>
                      <a:r>
                        <a:rPr lang="en-US" alt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endPar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07"/>
                  </a:ext>
                </a:extLst>
              </a:tr>
              <a:tr h="362005">
                <a:tc>
                  <a:txBody>
                    <a:bodyPr/>
                    <a:lstStyle/>
                    <a:p>
                      <a:pPr algn="ctr">
                        <a:spcAft>
                          <a:spcPts val="0"/>
                        </a:spcAft>
                      </a:pP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Fixed point</a:t>
                      </a:r>
                      <a:endPar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(0</a:t>
                      </a:r>
                      <a:r>
                        <a:rPr lang="en-US" alt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1)</a:t>
                      </a:r>
                      <a:endPar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08"/>
                  </a:ext>
                </a:extLst>
              </a:tr>
              <a:tr h="362005">
                <a:tc>
                  <a:txBody>
                    <a:bodyPr/>
                    <a:lstStyle/>
                    <a:p>
                      <a:pPr algn="ctr">
                        <a:spcAft>
                          <a:spcPts val="0"/>
                        </a:spcAft>
                      </a:pP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Monotone</a:t>
                      </a:r>
                      <a:endPar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x</a:t>
                      </a:r>
                      <a:r>
                        <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a:t>
                      </a:r>
                      <a:r>
                        <a:rPr lang="en-US" sz="1600" i="1"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R</a:t>
                      </a:r>
                      <a:r>
                        <a:rPr lang="en-US"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rPr>
                        <a:t> decreasing interval</a:t>
                      </a:r>
                      <a:endParaRPr lang="zh-CN" sz="1600" kern="100" dirty="0">
                        <a:effectLst/>
                        <a:latin typeface="Times New Roman" panose="02020603050405020304" pitchFamily="18" charset="0"/>
                        <a:ea typeface="方正北魏楷书简体" panose="03000509000000000000" pitchFamily="65"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09"/>
                  </a:ext>
                </a:extLst>
              </a:tr>
            </a:tbl>
          </a:graphicData>
        </a:graphic>
      </p:graphicFrame>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720" y="2385304"/>
            <a:ext cx="1987616" cy="1835784"/>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5300" y="4305698"/>
            <a:ext cx="1987616" cy="180817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 name="表格 18"/>
          <p:cNvGraphicFramePr>
            <a:graphicFrameLocks noGrp="1"/>
          </p:cNvGraphicFramePr>
          <p:nvPr/>
        </p:nvGraphicFramePr>
        <p:xfrm>
          <a:off x="6029942" y="2345769"/>
          <a:ext cx="4813499" cy="3856904"/>
        </p:xfrm>
        <a:graphic>
          <a:graphicData uri="http://schemas.openxmlformats.org/drawingml/2006/table">
            <a:tbl>
              <a:tblPr firstRow="1" firstCol="1" lastRow="1" lastCol="1" bandRow="1" bandCol="1"/>
              <a:tblGrid>
                <a:gridCol w="1074170">
                  <a:extLst>
                    <a:ext uri="{9D8B030D-6E8A-4147-A177-3AD203B41FA5}">
                      <a16:colId xmlns:a16="http://schemas.microsoft.com/office/drawing/2014/main" val="20000"/>
                    </a:ext>
                  </a:extLst>
                </a:gridCol>
                <a:gridCol w="1761767">
                  <a:extLst>
                    <a:ext uri="{9D8B030D-6E8A-4147-A177-3AD203B41FA5}">
                      <a16:colId xmlns:a16="http://schemas.microsoft.com/office/drawing/2014/main" val="20001"/>
                    </a:ext>
                  </a:extLst>
                </a:gridCol>
                <a:gridCol w="1977562">
                  <a:extLst>
                    <a:ext uri="{9D8B030D-6E8A-4147-A177-3AD203B41FA5}">
                      <a16:colId xmlns:a16="http://schemas.microsoft.com/office/drawing/2014/main" val="20002"/>
                    </a:ext>
                  </a:extLst>
                </a:gridCol>
              </a:tblGrid>
              <a:tr h="308897">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Function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y</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err="1">
                          <a:effectLst/>
                          <a:latin typeface="Times New Roman" panose="02020603050405020304" pitchFamily="18" charset="0"/>
                          <a:ea typeface="宋体" panose="02010600030101010101" pitchFamily="2" charset="-122"/>
                          <a:cs typeface="Times New Roman" panose="02020603050405020304" pitchFamily="18" charset="0"/>
                        </a:rPr>
                        <a:t>log</a:t>
                      </a:r>
                      <a:r>
                        <a:rPr lang="en-US" sz="1600" i="1" kern="100" baseline="-25000" dirty="0" err="1">
                          <a:effectLst/>
                          <a:latin typeface="Times New Roman" panose="02020603050405020304" pitchFamily="18" charset="0"/>
                          <a:ea typeface="宋体" panose="02010600030101010101" pitchFamily="2" charset="-122"/>
                          <a:cs typeface="Times New Roman" panose="02020603050405020304" pitchFamily="18" charset="0"/>
                        </a:rPr>
                        <a:t>a</a:t>
                      </a:r>
                      <a:r>
                        <a:rPr lang="en-US" sz="1600" i="1" kern="100" dirty="0" err="1">
                          <a:effectLst/>
                          <a:latin typeface="Times New Roman" panose="02020603050405020304" pitchFamily="18" charset="0"/>
                          <a:ea typeface="宋体" panose="02010600030101010101" pitchFamily="2" charset="-122"/>
                          <a:cs typeface="Times New Roman" panose="02020603050405020304" pitchFamily="18" charset="0"/>
                        </a:rPr>
                        <a:t>x</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rowSpan="5">
                  <a:txBody>
                    <a:bodyPr/>
                    <a:lstStyle/>
                    <a:p>
                      <a:pPr algn="ctr">
                        <a:spcAft>
                          <a:spcPts val="0"/>
                        </a:spcAft>
                      </a:pPr>
                      <a:endParaRPr lang="en-US"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8897">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Domain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(0</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1"/>
                  </a:ext>
                </a:extLst>
              </a:tr>
              <a:tr h="308897">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Range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2"/>
                  </a:ext>
                </a:extLst>
              </a:tr>
              <a:tr h="308897">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Fixed point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3"/>
                  </a:ext>
                </a:extLst>
              </a:tr>
              <a:tr h="482778">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Monotone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x</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(0</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 increasing interval</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4"/>
                  </a:ext>
                </a:extLst>
              </a:tr>
              <a:tr h="482778">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Function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y</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err="1">
                          <a:effectLst/>
                          <a:latin typeface="Times New Roman" panose="02020603050405020304" pitchFamily="18" charset="0"/>
                          <a:ea typeface="宋体" panose="02010600030101010101" pitchFamily="2" charset="-122"/>
                          <a:cs typeface="Times New Roman" panose="02020603050405020304" pitchFamily="18" charset="0"/>
                        </a:rPr>
                        <a:t>log</a:t>
                      </a:r>
                      <a:r>
                        <a:rPr lang="en-US" sz="1600" i="1" kern="100" baseline="-25000" dirty="0" err="1">
                          <a:effectLst/>
                          <a:latin typeface="Times New Roman" panose="02020603050405020304" pitchFamily="18" charset="0"/>
                          <a:ea typeface="宋体" panose="02010600030101010101" pitchFamily="2" charset="-122"/>
                          <a:cs typeface="Times New Roman" panose="02020603050405020304" pitchFamily="18" charset="0"/>
                        </a:rPr>
                        <a:t>a</a:t>
                      </a:r>
                      <a:r>
                        <a:rPr lang="en-US" sz="1600" i="1" kern="100" dirty="0" err="1">
                          <a:effectLst/>
                          <a:latin typeface="Times New Roman" panose="02020603050405020304" pitchFamily="18" charset="0"/>
                          <a:ea typeface="宋体" panose="02010600030101010101" pitchFamily="2" charset="-122"/>
                          <a:cs typeface="Times New Roman" panose="02020603050405020304" pitchFamily="18" charset="0"/>
                        </a:rPr>
                        <a:t>x</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(0</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a</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rowSpan="5">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 </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08897">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Domain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(0</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06"/>
                  </a:ext>
                </a:extLst>
              </a:tr>
              <a:tr h="308897">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Range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07"/>
                  </a:ext>
                </a:extLst>
              </a:tr>
              <a:tr h="308897">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Fixed point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08"/>
                  </a:ext>
                </a:extLst>
              </a:tr>
              <a:tr h="724167">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Monotone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x</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(0</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 decreasing interval</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09"/>
                  </a:ext>
                </a:extLst>
              </a:tr>
            </a:tbl>
          </a:graphicData>
        </a:graphic>
      </p:graphicFrame>
      <p:pic>
        <p:nvPicPr>
          <p:cNvPr id="308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4312" y="2473251"/>
            <a:ext cx="1904847" cy="1547688"/>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1589" y="4305698"/>
            <a:ext cx="1907570" cy="1565523"/>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组合 33"/>
          <p:cNvGrpSpPr/>
          <p:nvPr/>
        </p:nvGrpSpPr>
        <p:grpSpPr>
          <a:xfrm>
            <a:off x="6023992" y="1489553"/>
            <a:ext cx="5112568" cy="639763"/>
            <a:chOff x="788486" y="2696295"/>
            <a:chExt cx="5112568" cy="639763"/>
          </a:xfrm>
        </p:grpSpPr>
        <p:sp>
          <p:nvSpPr>
            <p:cNvPr id="35" name="Rectangle 11"/>
            <p:cNvSpPr>
              <a:spLocks noChangeArrowheads="1"/>
            </p:cNvSpPr>
            <p:nvPr/>
          </p:nvSpPr>
          <p:spPr bwMode="auto">
            <a:xfrm>
              <a:off x="788486" y="2862982"/>
              <a:ext cx="2139958" cy="473075"/>
            </a:xfrm>
            <a:prstGeom prst="rect">
              <a:avLst/>
            </a:prstGeom>
            <a:solidFill>
              <a:srgbClr val="1C2B3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6" name="Rectangle 13"/>
            <p:cNvSpPr>
              <a:spLocks noChangeArrowheads="1"/>
            </p:cNvSpPr>
            <p:nvPr/>
          </p:nvSpPr>
          <p:spPr bwMode="auto">
            <a:xfrm>
              <a:off x="2466515" y="2696295"/>
              <a:ext cx="3434539" cy="473075"/>
            </a:xfrm>
            <a:prstGeom prst="rect">
              <a:avLst/>
            </a:prstGeom>
            <a:solidFill>
              <a:srgbClr val="273B4D"/>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7" name="Freeform 15"/>
            <p:cNvSpPr/>
            <p:nvPr/>
          </p:nvSpPr>
          <p:spPr bwMode="auto">
            <a:xfrm>
              <a:off x="2466515" y="3169370"/>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ysClr val="windowText" lastClr="000000">
                <a:lumMod val="95000"/>
                <a:lumOff val="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mc:AlternateContent xmlns:mc="http://schemas.openxmlformats.org/markup-compatibility/2006" xmlns:a14="http://schemas.microsoft.com/office/drawing/2010/main">
          <mc:Choice Requires="a14">
            <p:sp>
              <p:nvSpPr>
                <p:cNvPr id="38" name="矩形 37"/>
                <p:cNvSpPr/>
                <p:nvPr/>
              </p:nvSpPr>
              <p:spPr>
                <a:xfrm>
                  <a:off x="2558651" y="2757622"/>
                  <a:ext cx="3158911" cy="369332"/>
                </a:xfrm>
                <a:prstGeom prst="rect">
                  <a:avLst/>
                </a:prstGeom>
              </p:spPr>
              <p:txBody>
                <a:bodyPr wrap="square">
                  <a:spAutoFit/>
                </a:bodyPr>
                <a:lstStyle/>
                <a:p>
                  <a:pPr lvl="0">
                    <a:defRPr/>
                  </a:pPr>
                  <a14:m>
                    <m:oMath xmlns:m="http://schemas.openxmlformats.org/officeDocument/2006/math">
                      <m:r>
                        <a:rPr lang="en-US" altLang="zh-CN" b="0" i="1" kern="0" dirty="0" smtClean="0">
                          <a:solidFill>
                            <a:prstClr val="white"/>
                          </a:solidFill>
                          <a:latin typeface="Cambria Math" panose="02040503050406030204" pitchFamily="18" charset="0"/>
                          <a:ea typeface="方正北魏楷书简体" panose="03000509000000000000" pitchFamily="65" charset="-122"/>
                        </a:rPr>
                        <m:t>𝑦</m:t>
                      </m:r>
                      <m:r>
                        <a:rPr lang="en-US" altLang="zh-CN" b="0" i="1" kern="0" dirty="0" smtClean="0">
                          <a:solidFill>
                            <a:prstClr val="white"/>
                          </a:solidFill>
                          <a:latin typeface="Cambria Math" panose="02040503050406030204" pitchFamily="18" charset="0"/>
                          <a:ea typeface="方正北魏楷书简体" panose="03000509000000000000" pitchFamily="65" charset="-122"/>
                        </a:rPr>
                        <m:t>=</m:t>
                      </m:r>
                      <m:func>
                        <m:funcPr>
                          <m:ctrlPr>
                            <a:rPr lang="en-US" altLang="zh-CN" b="0" i="1" kern="0" dirty="0" smtClean="0">
                              <a:solidFill>
                                <a:prstClr val="white"/>
                              </a:solidFill>
                              <a:latin typeface="Cambria Math" panose="02040503050406030204" pitchFamily="18" charset="0"/>
                              <a:ea typeface="方正北魏楷书简体" panose="03000509000000000000" pitchFamily="65" charset="-122"/>
                            </a:rPr>
                          </m:ctrlPr>
                        </m:funcPr>
                        <m:fName>
                          <m:sSub>
                            <m:sSubPr>
                              <m:ctrlPr>
                                <a:rPr lang="en-US" altLang="zh-CN" b="0" i="1" kern="0" dirty="0" smtClean="0">
                                  <a:solidFill>
                                    <a:prstClr val="white"/>
                                  </a:solidFill>
                                  <a:latin typeface="Cambria Math" panose="02040503050406030204" pitchFamily="18" charset="0"/>
                                  <a:ea typeface="方正北魏楷书简体" panose="03000509000000000000" pitchFamily="65" charset="-122"/>
                                </a:rPr>
                              </m:ctrlPr>
                            </m:sSubPr>
                            <m:e>
                              <m:r>
                                <m:rPr>
                                  <m:sty m:val="p"/>
                                </m:rPr>
                                <a:rPr lang="en-US" altLang="zh-CN" b="0" i="0" kern="0" dirty="0" smtClean="0">
                                  <a:solidFill>
                                    <a:prstClr val="white"/>
                                  </a:solidFill>
                                  <a:latin typeface="Cambria Math" panose="02040503050406030204" pitchFamily="18" charset="0"/>
                                  <a:ea typeface="方正北魏楷书简体" panose="03000509000000000000" pitchFamily="65" charset="-122"/>
                                </a:rPr>
                                <m:t>log</m:t>
                              </m:r>
                            </m:e>
                            <m:sub>
                              <m:r>
                                <a:rPr lang="en-US" altLang="zh-CN" b="0" i="1" kern="0" dirty="0" smtClean="0">
                                  <a:solidFill>
                                    <a:prstClr val="white"/>
                                  </a:solidFill>
                                  <a:latin typeface="Cambria Math" panose="02040503050406030204" pitchFamily="18" charset="0"/>
                                  <a:ea typeface="方正北魏楷书简体" panose="03000509000000000000" pitchFamily="65" charset="-122"/>
                                </a:rPr>
                                <m:t>𝑎</m:t>
                              </m:r>
                            </m:sub>
                          </m:sSub>
                        </m:fName>
                        <m:e>
                          <m:r>
                            <a:rPr lang="en-US" altLang="zh-CN" b="0" i="1" kern="0" dirty="0" smtClean="0">
                              <a:solidFill>
                                <a:prstClr val="white"/>
                              </a:solidFill>
                              <a:latin typeface="Cambria Math" panose="02040503050406030204" pitchFamily="18" charset="0"/>
                              <a:ea typeface="方正北魏楷书简体" panose="03000509000000000000" pitchFamily="65" charset="-122"/>
                            </a:rPr>
                            <m:t>𝑥</m:t>
                          </m:r>
                        </m:e>
                      </m:func>
                      <m:r>
                        <a:rPr lang="en-US" altLang="zh-CN" i="1" kern="0" dirty="0">
                          <a:solidFill>
                            <a:prstClr val="white"/>
                          </a:solidFill>
                          <a:latin typeface="Cambria Math" panose="02040503050406030204" pitchFamily="18" charset="0"/>
                          <a:ea typeface="方正北魏楷书简体" panose="03000509000000000000" pitchFamily="65" charset="-122"/>
                        </a:rPr>
                        <m:t>(</m:t>
                      </m:r>
                      <m:r>
                        <a:rPr lang="en-US" altLang="zh-CN" i="1" kern="0" dirty="0">
                          <a:solidFill>
                            <a:prstClr val="white"/>
                          </a:solidFill>
                          <a:latin typeface="Cambria Math" panose="02040503050406030204" pitchFamily="18" charset="0"/>
                          <a:ea typeface="方正北魏楷书简体" panose="03000509000000000000" pitchFamily="65" charset="-122"/>
                        </a:rPr>
                        <m:t>𝑎</m:t>
                      </m:r>
                      <m:r>
                        <a:rPr lang="zh-CN" altLang="en-US" i="1" kern="0" dirty="0">
                          <a:solidFill>
                            <a:prstClr val="white"/>
                          </a:solidFill>
                          <a:latin typeface="Cambria Math" panose="02040503050406030204" pitchFamily="18" charset="0"/>
                          <a:ea typeface="方正北魏楷书简体" panose="03000509000000000000" pitchFamily="65" charset="-122"/>
                        </a:rPr>
                        <m:t>＞</m:t>
                      </m:r>
                      <m:r>
                        <a:rPr lang="en-US" altLang="zh-CN" i="1" kern="0" dirty="0">
                          <a:solidFill>
                            <a:prstClr val="white"/>
                          </a:solidFill>
                          <a:latin typeface="Cambria Math" panose="02040503050406030204" pitchFamily="18" charset="0"/>
                          <a:ea typeface="方正北魏楷书简体" panose="03000509000000000000" pitchFamily="65" charset="-122"/>
                        </a:rPr>
                        <m:t>0 </m:t>
                      </m:r>
                      <m:r>
                        <a:rPr lang="en-US" altLang="zh-CN" i="1" kern="0" dirty="0">
                          <a:solidFill>
                            <a:prstClr val="white"/>
                          </a:solidFill>
                          <a:latin typeface="Cambria Math" panose="02040503050406030204" pitchFamily="18" charset="0"/>
                          <a:ea typeface="方正北魏楷书简体" panose="03000509000000000000" pitchFamily="65" charset="-122"/>
                        </a:rPr>
                        <m:t>𝑎𝑛𝑑</m:t>
                      </m:r>
                      <m:r>
                        <a:rPr lang="en-US" altLang="zh-CN" i="1" kern="0" dirty="0">
                          <a:solidFill>
                            <a:prstClr val="white"/>
                          </a:solidFill>
                          <a:latin typeface="Cambria Math" panose="02040503050406030204" pitchFamily="18" charset="0"/>
                          <a:ea typeface="方正北魏楷书简体" panose="03000509000000000000" pitchFamily="65" charset="-122"/>
                        </a:rPr>
                        <m:t> </m:t>
                      </m:r>
                      <m:r>
                        <a:rPr lang="en-US" altLang="zh-CN" i="1" kern="0" dirty="0">
                          <a:solidFill>
                            <a:prstClr val="white"/>
                          </a:solidFill>
                          <a:latin typeface="Cambria Math" panose="02040503050406030204" pitchFamily="18" charset="0"/>
                          <a:ea typeface="方正北魏楷书简体" panose="03000509000000000000" pitchFamily="65" charset="-122"/>
                        </a:rPr>
                        <m:t>𝑎</m:t>
                      </m:r>
                      <m:r>
                        <a:rPr lang="en-US" altLang="zh-CN" i="1" kern="0" dirty="0">
                          <a:solidFill>
                            <a:prstClr val="white"/>
                          </a:solidFill>
                          <a:latin typeface="Cambria Math" panose="02040503050406030204" pitchFamily="18" charset="0"/>
                          <a:ea typeface="方正北魏楷书简体" panose="03000509000000000000" pitchFamily="65" charset="-122"/>
                        </a:rPr>
                        <m:t>≠1)</m:t>
                      </m:r>
                    </m:oMath>
                  </a14:m>
                  <a:r>
                    <a:rPr kumimoji="0" lang="zh-CN" altLang="en-US" b="0" i="0" u="none" strike="noStrike" kern="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rPr>
                    <a:t> </a:t>
                  </a:r>
                </a:p>
              </p:txBody>
            </p:sp>
          </mc:Choice>
          <mc:Fallback xmlns="">
            <p:sp>
              <p:nvSpPr>
                <p:cNvPr id="38" name="矩形 37"/>
                <p:cNvSpPr>
                  <a:spLocks noRot="1" noChangeAspect="1" noMove="1" noResize="1" noEditPoints="1" noAdjustHandles="1" noChangeArrowheads="1" noChangeShapeType="1" noTextEdit="1"/>
                </p:cNvSpPr>
                <p:nvPr/>
              </p:nvSpPr>
              <p:spPr>
                <a:xfrm>
                  <a:off x="2558651" y="2757622"/>
                  <a:ext cx="3158911" cy="369332"/>
                </a:xfrm>
                <a:prstGeom prst="rect">
                  <a:avLst/>
                </a:prstGeom>
                <a:blipFill rotWithShape="1">
                  <a:blip r:embed="rId7"/>
                </a:blipFill>
              </p:spPr>
              <p:txBody>
                <a:bodyPr/>
                <a:lstStyle/>
                <a:p>
                  <a:r>
                    <a:rPr lang="zh-CN" altLang="en-US">
                      <a:noFill/>
                    </a:rPr>
                    <a:t> </a:t>
                  </a:r>
                </a:p>
              </p:txBody>
            </p:sp>
          </mc:Fallback>
        </mc:AlternateContent>
        <p:sp>
          <p:nvSpPr>
            <p:cNvPr id="40" name="TextBox 28"/>
            <p:cNvSpPr txBox="1"/>
            <p:nvPr/>
          </p:nvSpPr>
          <p:spPr>
            <a:xfrm>
              <a:off x="832869" y="2889504"/>
              <a:ext cx="2063373" cy="400110"/>
            </a:xfrm>
            <a:prstGeom prst="rect">
              <a:avLst/>
            </a:prstGeom>
            <a:noFill/>
          </p:spPr>
          <p:txBody>
            <a:bodyPr wrap="square" rtlCol="0">
              <a:spAutoFit/>
            </a:bodyPr>
            <a:lstStyle/>
            <a:p>
              <a:pPr lvl="0">
                <a:defRPr/>
              </a:pPr>
              <a:r>
                <a:rPr lang="en-US" altLang="zh-CN" sz="2000" kern="0" dirty="0">
                  <a:solidFill>
                    <a:prstClr val="white"/>
                  </a:solidFill>
                  <a:latin typeface="Times New Roman" panose="02020603050405020304" pitchFamily="18" charset="0"/>
                  <a:ea typeface="方正北魏楷书简体" panose="03000509000000000000" pitchFamily="65" charset="-122"/>
                  <a:cs typeface="Times New Roman" panose="02020603050405020304" pitchFamily="18" charset="0"/>
                </a:rPr>
                <a:t>Logarithmic ~</a:t>
              </a:r>
              <a:endParaRPr kumimoji="0" lang="zh-CN" altLang="en-US" sz="2000" b="0" i="0" u="none" strike="noStrike" kern="0" cap="none" spc="0" normalizeH="0" baseline="0" noProof="0" dirty="0">
                <a:ln>
                  <a:noFill/>
                </a:ln>
                <a:solidFill>
                  <a:prstClr val="white"/>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7" name="矩形 6"/>
              <p:cNvSpPr/>
              <p:nvPr/>
            </p:nvSpPr>
            <p:spPr>
              <a:xfrm>
                <a:off x="778820" y="6374326"/>
                <a:ext cx="8508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kern="0" smtClean="0">
                          <a:latin typeface="Cambria Math" panose="02040503050406030204" pitchFamily="18" charset="0"/>
                          <a:ea typeface="方正北魏楷书简体" panose="03000509000000000000" pitchFamily="65" charset="-122"/>
                          <a:cs typeface="Times New Roman" panose="02020603050405020304" pitchFamily="18" charset="0"/>
                        </a:rPr>
                        <m:t>𝑦</m:t>
                      </m:r>
                      <m:r>
                        <a:rPr lang="zh-CN" altLang="en-US" i="1" kern="0">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𝑒</m:t>
                          </m:r>
                        </m:e>
                        <m:sup>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𝑥</m:t>
                          </m:r>
                        </m:sup>
                      </m:sSup>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778820" y="6374326"/>
                <a:ext cx="850874" cy="369332"/>
              </a:xfrm>
              <a:prstGeom prst="rect">
                <a:avLst/>
              </a:prstGeom>
              <a:blipFill rotWithShape="1">
                <a:blip r:embed="rId8"/>
                <a:stretch>
                  <a:fillRect l="-36" t="-53" r="33" b="1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023992" y="6374326"/>
                <a:ext cx="236840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kern="0" dirty="0" smtClean="0">
                          <a:solidFill>
                            <a:schemeClr val="tx1"/>
                          </a:solidFill>
                          <a:latin typeface="Cambria Math" panose="02040503050406030204" pitchFamily="18" charset="0"/>
                          <a:ea typeface="方正北魏楷书简体" panose="03000509000000000000" pitchFamily="65" charset="-122"/>
                        </a:rPr>
                        <m:t>𝑦</m:t>
                      </m:r>
                      <m:r>
                        <a:rPr lang="en-US" altLang="zh-CN" i="1" kern="0" dirty="0" smtClean="0">
                          <a:solidFill>
                            <a:schemeClr val="tx1"/>
                          </a:solidFill>
                          <a:latin typeface="Cambria Math" panose="02040503050406030204" pitchFamily="18" charset="0"/>
                          <a:ea typeface="方正北魏楷书简体" panose="03000509000000000000" pitchFamily="65" charset="-122"/>
                        </a:rPr>
                        <m:t>=</m:t>
                      </m:r>
                      <m:func>
                        <m:funcPr>
                          <m:ctrlPr>
                            <a:rPr lang="en-US" altLang="zh-CN" i="1" kern="0" dirty="0">
                              <a:solidFill>
                                <a:schemeClr val="tx1"/>
                              </a:solidFill>
                              <a:latin typeface="Cambria Math" panose="02040503050406030204" pitchFamily="18" charset="0"/>
                              <a:ea typeface="方正北魏楷书简体" panose="03000509000000000000" pitchFamily="65" charset="-122"/>
                            </a:rPr>
                          </m:ctrlPr>
                        </m:funcPr>
                        <m:fName>
                          <m:sSub>
                            <m:sSubPr>
                              <m:ctrlPr>
                                <a:rPr lang="en-US" altLang="zh-CN" i="1" kern="0" dirty="0">
                                  <a:solidFill>
                                    <a:schemeClr val="tx1"/>
                                  </a:solidFill>
                                  <a:latin typeface="Cambria Math" panose="02040503050406030204" pitchFamily="18" charset="0"/>
                                  <a:ea typeface="方正北魏楷书简体" panose="03000509000000000000" pitchFamily="65" charset="-122"/>
                                </a:rPr>
                              </m:ctrlPr>
                            </m:sSubPr>
                            <m:e>
                              <m:r>
                                <m:rPr>
                                  <m:sty m:val="p"/>
                                </m:rPr>
                                <a:rPr lang="en-US" altLang="zh-CN" kern="0" dirty="0">
                                  <a:solidFill>
                                    <a:schemeClr val="tx1"/>
                                  </a:solidFill>
                                  <a:latin typeface="Cambria Math" panose="02040503050406030204" pitchFamily="18" charset="0"/>
                                  <a:ea typeface="方正北魏楷书简体" panose="03000509000000000000" pitchFamily="65" charset="-122"/>
                                </a:rPr>
                                <m:t>log</m:t>
                              </m:r>
                            </m:e>
                            <m:sub>
                              <m:r>
                                <m:rPr>
                                  <m:sty m:val="p"/>
                                </m:rPr>
                                <a:rPr lang="en-US" altLang="zh-CN" i="1" kern="0" dirty="0" smtClean="0">
                                  <a:latin typeface="Cambria Math" panose="02040503050406030204" pitchFamily="18" charset="0"/>
                                  <a:ea typeface="方正北魏楷书简体" panose="03000509000000000000" pitchFamily="65" charset="-122"/>
                                </a:rPr>
                                <m:t>e</m:t>
                              </m:r>
                            </m:sub>
                          </m:sSub>
                        </m:fName>
                        <m:e>
                          <m:r>
                            <a:rPr lang="en-US" altLang="zh-CN" i="1" kern="0" dirty="0">
                              <a:solidFill>
                                <a:schemeClr val="tx1"/>
                              </a:solidFill>
                              <a:latin typeface="Cambria Math" panose="02040503050406030204" pitchFamily="18" charset="0"/>
                              <a:ea typeface="方正北魏楷书简体" panose="03000509000000000000" pitchFamily="65" charset="-122"/>
                            </a:rPr>
                            <m:t>𝑥</m:t>
                          </m:r>
                        </m:e>
                      </m:func>
                      <m:r>
                        <a:rPr lang="en-US" altLang="zh-CN" b="0" i="1" kern="0" dirty="0" smtClean="0">
                          <a:solidFill>
                            <a:schemeClr val="tx1"/>
                          </a:solidFill>
                          <a:latin typeface="Cambria Math" panose="02040503050406030204" pitchFamily="18" charset="0"/>
                          <a:ea typeface="方正北魏楷书简体" panose="03000509000000000000" pitchFamily="65" charset="-122"/>
                        </a:rPr>
                        <m:t>→</m:t>
                      </m:r>
                      <m:r>
                        <a:rPr lang="en-US" altLang="zh-CN" i="1" kern="0" dirty="0" smtClean="0">
                          <a:solidFill>
                            <a:schemeClr val="tx1"/>
                          </a:solidFill>
                          <a:latin typeface="Cambria Math" panose="02040503050406030204" pitchFamily="18" charset="0"/>
                          <a:ea typeface="方正北魏楷书简体" panose="03000509000000000000" pitchFamily="65" charset="-122"/>
                        </a:rPr>
                        <m:t>𝑦</m:t>
                      </m:r>
                      <m:r>
                        <a:rPr lang="en-US" altLang="zh-CN" i="1" kern="0" dirty="0" smtClean="0">
                          <a:solidFill>
                            <a:schemeClr val="tx1"/>
                          </a:solidFill>
                          <a:latin typeface="Cambria Math" panose="02040503050406030204" pitchFamily="18" charset="0"/>
                          <a:ea typeface="方正北魏楷书简体" panose="03000509000000000000" pitchFamily="65" charset="-122"/>
                        </a:rPr>
                        <m:t>=</m:t>
                      </m:r>
                      <m:func>
                        <m:funcPr>
                          <m:ctrlPr>
                            <a:rPr lang="en-US" altLang="zh-CN" i="1" kern="0" dirty="0">
                              <a:solidFill>
                                <a:schemeClr val="tx1"/>
                              </a:solidFill>
                              <a:latin typeface="Cambria Math" panose="02040503050406030204" pitchFamily="18" charset="0"/>
                              <a:ea typeface="方正北魏楷书简体" panose="03000509000000000000" pitchFamily="65" charset="-122"/>
                            </a:rPr>
                          </m:ctrlPr>
                        </m:funcPr>
                        <m:fName>
                          <m:r>
                            <m:rPr>
                              <m:sty m:val="p"/>
                            </m:rPr>
                            <a:rPr lang="en-US" altLang="zh-CN" i="1" kern="0" dirty="0" smtClean="0">
                              <a:latin typeface="Cambria Math" panose="02040503050406030204" pitchFamily="18" charset="0"/>
                              <a:ea typeface="方正北魏楷书简体" panose="03000509000000000000" pitchFamily="65" charset="-122"/>
                            </a:rPr>
                            <m:t>ln</m:t>
                          </m:r>
                        </m:fName>
                        <m:e>
                          <m:r>
                            <a:rPr lang="en-US" altLang="zh-CN" i="1" kern="0" dirty="0">
                              <a:solidFill>
                                <a:schemeClr val="tx1"/>
                              </a:solidFill>
                              <a:latin typeface="Cambria Math" panose="02040503050406030204" pitchFamily="18" charset="0"/>
                              <a:ea typeface="方正北魏楷书简体" panose="03000509000000000000" pitchFamily="65" charset="-122"/>
                            </a:rPr>
                            <m:t>𝑥</m:t>
                          </m:r>
                        </m:e>
                      </m:func>
                    </m:oMath>
                  </m:oMathPara>
                </a14:m>
                <a:endParaRPr lang="zh-CN" altLang="en-US" dirty="0">
                  <a:solidFill>
                    <a:schemeClr val="tx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6023992" y="6374326"/>
                <a:ext cx="2368404" cy="369332"/>
              </a:xfrm>
              <a:prstGeom prst="rect">
                <a:avLst/>
              </a:prstGeom>
              <a:blipFill rotWithShape="1">
                <a:blip r:embed="rId9"/>
                <a:stretch>
                  <a:fillRect l="-16" t="-53" r="10" b="1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7838073" y="1105502"/>
                <a:ext cx="8408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x</m:t>
                      </m:r>
                      <m:r>
                        <a:rPr lang="zh-CN" altLang="en-US" i="1" kern="0">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𝑎</m:t>
                          </m:r>
                        </m:e>
                        <m:sup>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𝑦</m:t>
                          </m:r>
                        </m:sup>
                      </m:sSup>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7838073" y="1105502"/>
                <a:ext cx="840871" cy="369332"/>
              </a:xfrm>
              <a:prstGeom prst="rect">
                <a:avLst/>
              </a:prstGeom>
              <a:blipFill rotWithShape="1">
                <a:blip r:embed="rId10"/>
                <a:stretch>
                  <a:fillRect l="-32" t="-163" r="47" b="99"/>
                </a:stretch>
              </a:blipFill>
            </p:spPr>
            <p:txBody>
              <a:bodyPr/>
              <a:lstStyle/>
              <a:p>
                <a:r>
                  <a:rPr lang="zh-CN" altLang="en-US">
                    <a:noFill/>
                  </a:rPr>
                  <a:t> </a:t>
                </a:r>
              </a:p>
            </p:txBody>
          </p:sp>
        </mc:Fallback>
      </mc:AlternateContent>
      <p:sp>
        <p:nvSpPr>
          <p:cNvPr id="30" name="矩形 29"/>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矩形 30"/>
          <p:cNvSpPr/>
          <p:nvPr/>
        </p:nvSpPr>
        <p:spPr>
          <a:xfrm>
            <a:off x="778820" y="620688"/>
            <a:ext cx="278108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基本初等函数</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32" name="矩形 31"/>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3</a:t>
            </a:r>
            <a:endParaRPr lang="zh-CN" altLang="en-US" dirty="0"/>
          </a:p>
        </p:txBody>
      </p:sp>
      <mc:AlternateContent xmlns:mc="http://schemas.openxmlformats.org/markup-compatibility/2006" xmlns:a14="http://schemas.microsoft.com/office/drawing/2010/main">
        <mc:Choice Requires="a14">
          <p:sp>
            <p:nvSpPr>
              <p:cNvPr id="29" name="矩形 28"/>
              <p:cNvSpPr/>
              <p:nvPr/>
            </p:nvSpPr>
            <p:spPr>
              <a:xfrm>
                <a:off x="8951519" y="6374326"/>
                <a:ext cx="24656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kern="0" dirty="0" smtClean="0">
                          <a:solidFill>
                            <a:schemeClr val="tx1"/>
                          </a:solidFill>
                          <a:latin typeface="Cambria Math" panose="02040503050406030204" pitchFamily="18" charset="0"/>
                          <a:ea typeface="方正北魏楷书简体" panose="03000509000000000000" pitchFamily="65" charset="-122"/>
                        </a:rPr>
                        <m:t>𝑦</m:t>
                      </m:r>
                      <m:r>
                        <a:rPr lang="en-US" altLang="zh-CN" i="1" kern="0" dirty="0" smtClean="0">
                          <a:solidFill>
                            <a:schemeClr val="tx1"/>
                          </a:solidFill>
                          <a:latin typeface="Cambria Math" panose="02040503050406030204" pitchFamily="18" charset="0"/>
                          <a:ea typeface="方正北魏楷书简体" panose="03000509000000000000" pitchFamily="65" charset="-122"/>
                        </a:rPr>
                        <m:t>=</m:t>
                      </m:r>
                      <m:func>
                        <m:funcPr>
                          <m:ctrlPr>
                            <a:rPr lang="en-US" altLang="zh-CN" i="1" kern="0" dirty="0">
                              <a:solidFill>
                                <a:schemeClr val="tx1"/>
                              </a:solidFill>
                              <a:latin typeface="Cambria Math" panose="02040503050406030204" pitchFamily="18" charset="0"/>
                              <a:ea typeface="方正北魏楷书简体" panose="03000509000000000000" pitchFamily="65" charset="-122"/>
                            </a:rPr>
                          </m:ctrlPr>
                        </m:funcPr>
                        <m:fName>
                          <m:sSub>
                            <m:sSubPr>
                              <m:ctrlPr>
                                <a:rPr lang="en-US" altLang="zh-CN" i="1" kern="0" dirty="0">
                                  <a:solidFill>
                                    <a:schemeClr val="tx1"/>
                                  </a:solidFill>
                                  <a:latin typeface="Cambria Math" panose="02040503050406030204" pitchFamily="18" charset="0"/>
                                  <a:ea typeface="方正北魏楷书简体" panose="03000509000000000000" pitchFamily="65" charset="-122"/>
                                </a:rPr>
                              </m:ctrlPr>
                            </m:sSubPr>
                            <m:e>
                              <m:r>
                                <m:rPr>
                                  <m:sty m:val="p"/>
                                </m:rPr>
                                <a:rPr lang="en-US" altLang="zh-CN" kern="0" dirty="0">
                                  <a:solidFill>
                                    <a:schemeClr val="tx1"/>
                                  </a:solidFill>
                                  <a:latin typeface="Cambria Math" panose="02040503050406030204" pitchFamily="18" charset="0"/>
                                  <a:ea typeface="方正北魏楷书简体" panose="03000509000000000000" pitchFamily="65" charset="-122"/>
                                </a:rPr>
                                <m:t>log</m:t>
                              </m:r>
                            </m:e>
                            <m:sub>
                              <m:r>
                                <a:rPr lang="en-US" altLang="zh-CN" b="0" i="1" kern="0" dirty="0" smtClean="0">
                                  <a:latin typeface="Cambria Math" panose="02040503050406030204" pitchFamily="18" charset="0"/>
                                  <a:ea typeface="方正北魏楷书简体" panose="03000509000000000000" pitchFamily="65" charset="-122"/>
                                </a:rPr>
                                <m:t>10</m:t>
                              </m:r>
                            </m:sub>
                          </m:sSub>
                        </m:fName>
                        <m:e>
                          <m:r>
                            <a:rPr lang="en-US" altLang="zh-CN" i="1" kern="0" dirty="0">
                              <a:solidFill>
                                <a:schemeClr val="tx1"/>
                              </a:solidFill>
                              <a:latin typeface="Cambria Math" panose="02040503050406030204" pitchFamily="18" charset="0"/>
                              <a:ea typeface="方正北魏楷书简体" panose="03000509000000000000" pitchFamily="65" charset="-122"/>
                            </a:rPr>
                            <m:t>𝑥</m:t>
                          </m:r>
                        </m:e>
                      </m:func>
                      <m:r>
                        <a:rPr lang="en-US" altLang="zh-CN" b="0" i="1" kern="0" dirty="0" smtClean="0">
                          <a:solidFill>
                            <a:schemeClr val="tx1"/>
                          </a:solidFill>
                          <a:latin typeface="Cambria Math" panose="02040503050406030204" pitchFamily="18" charset="0"/>
                          <a:ea typeface="方正北魏楷书简体" panose="03000509000000000000" pitchFamily="65" charset="-122"/>
                        </a:rPr>
                        <m:t>→</m:t>
                      </m:r>
                      <m:r>
                        <a:rPr lang="en-US" altLang="zh-CN" i="1" kern="0" dirty="0" smtClean="0">
                          <a:solidFill>
                            <a:schemeClr val="tx1"/>
                          </a:solidFill>
                          <a:latin typeface="Cambria Math" panose="02040503050406030204" pitchFamily="18" charset="0"/>
                          <a:ea typeface="方正北魏楷书简体" panose="03000509000000000000" pitchFamily="65" charset="-122"/>
                        </a:rPr>
                        <m:t>𝑦</m:t>
                      </m:r>
                      <m:r>
                        <a:rPr lang="en-US" altLang="zh-CN" i="1" kern="0" dirty="0" smtClean="0">
                          <a:solidFill>
                            <a:schemeClr val="tx1"/>
                          </a:solidFill>
                          <a:latin typeface="Cambria Math" panose="02040503050406030204" pitchFamily="18" charset="0"/>
                          <a:ea typeface="方正北魏楷书简体" panose="03000509000000000000" pitchFamily="65" charset="-122"/>
                        </a:rPr>
                        <m:t>=</m:t>
                      </m:r>
                      <m:func>
                        <m:funcPr>
                          <m:ctrlPr>
                            <a:rPr lang="en-US" altLang="zh-CN" i="1" kern="0" dirty="0">
                              <a:solidFill>
                                <a:schemeClr val="tx1"/>
                              </a:solidFill>
                              <a:latin typeface="Cambria Math" panose="02040503050406030204" pitchFamily="18" charset="0"/>
                              <a:ea typeface="方正北魏楷书简体" panose="03000509000000000000" pitchFamily="65" charset="-122"/>
                            </a:rPr>
                          </m:ctrlPr>
                        </m:funcPr>
                        <m:fName>
                          <m:r>
                            <m:rPr>
                              <m:sty m:val="p"/>
                            </m:rPr>
                            <a:rPr lang="en-US" altLang="zh-CN" i="1" kern="0" dirty="0" smtClean="0">
                              <a:latin typeface="Cambria Math" panose="02040503050406030204" pitchFamily="18" charset="0"/>
                              <a:ea typeface="方正北魏楷书简体" panose="03000509000000000000" pitchFamily="65" charset="-122"/>
                            </a:rPr>
                            <m:t>l</m:t>
                          </m:r>
                          <m:r>
                            <m:rPr>
                              <m:sty m:val="p"/>
                            </m:rPr>
                            <a:rPr lang="en-US" altLang="zh-CN" i="0" kern="0" dirty="0">
                              <a:latin typeface="Cambria Math" panose="02040503050406030204" pitchFamily="18" charset="0"/>
                              <a:ea typeface="方正北魏楷书简体" panose="03000509000000000000" pitchFamily="65" charset="-122"/>
                            </a:rPr>
                            <m:t>g</m:t>
                          </m:r>
                        </m:fName>
                        <m:e>
                          <m:r>
                            <a:rPr lang="en-US" altLang="zh-CN" i="1" kern="0" dirty="0">
                              <a:solidFill>
                                <a:schemeClr val="tx1"/>
                              </a:solidFill>
                              <a:latin typeface="Cambria Math" panose="02040503050406030204" pitchFamily="18" charset="0"/>
                              <a:ea typeface="方正北魏楷书简体" panose="03000509000000000000" pitchFamily="65" charset="-122"/>
                            </a:rPr>
                            <m:t>𝑥</m:t>
                          </m:r>
                        </m:e>
                      </m:func>
                    </m:oMath>
                  </m:oMathPara>
                </a14:m>
                <a:endParaRPr lang="zh-CN" altLang="en-US" dirty="0">
                  <a:solidFill>
                    <a:schemeClr val="tx1"/>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8951519" y="6374326"/>
                <a:ext cx="2465675" cy="369332"/>
              </a:xfrm>
              <a:prstGeom prst="rect">
                <a:avLst/>
              </a:prstGeom>
              <a:blipFill rotWithShape="1">
                <a:blip r:embed="rId11"/>
                <a:stretch>
                  <a:fillRect l="-23" t="-53" r="21" b="1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2572001" y="6363138"/>
                <a:ext cx="189853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kern="0" smtClean="0">
                          <a:latin typeface="Cambria Math" panose="02040503050406030204" pitchFamily="18" charset="0"/>
                          <a:ea typeface="方正北魏楷书简体" panose="03000509000000000000" pitchFamily="65" charset="-122"/>
                          <a:cs typeface="Times New Roman" panose="02020603050405020304" pitchFamily="18" charset="0"/>
                        </a:rPr>
                        <m:t>𝑒</m:t>
                      </m:r>
                      <m:r>
                        <a:rPr lang="en-US" altLang="zh-CN" i="1" kern="0" smtClean="0">
                          <a:latin typeface="Cambria Math" panose="02040503050406030204" pitchFamily="18" charset="0"/>
                          <a:ea typeface="方正北魏楷书简体" panose="03000509000000000000" pitchFamily="65" charset="-122"/>
                          <a:cs typeface="Times New Roman" panose="02020603050405020304" pitchFamily="18" charset="0"/>
                        </a:rPr>
                        <m:t>=2.71828……</m:t>
                      </m:r>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2572001" y="6363138"/>
                <a:ext cx="1898533" cy="369332"/>
              </a:xfrm>
              <a:prstGeom prst="rect">
                <a:avLst/>
              </a:prstGeom>
              <a:blipFill rotWithShape="1">
                <a:blip r:embed="rId12"/>
                <a:stretch>
                  <a:fillRect l="-13" t="-119" r="7" b="54"/>
                </a:stretch>
              </a:blipFill>
            </p:spPr>
            <p:txBody>
              <a:bodyPr/>
              <a:lstStyle/>
              <a:p>
                <a:r>
                  <a:rPr lang="zh-CN" altLang="en-US">
                    <a:noFill/>
                  </a:rPr>
                  <a:t> </a:t>
                </a:r>
              </a:p>
            </p:txBody>
          </p:sp>
        </mc:Fallback>
      </mc:AlternateContent>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不定积分的概念</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 name="矩形 3"/>
          <p:cNvSpPr/>
          <p:nvPr/>
        </p:nvSpPr>
        <p:spPr>
          <a:xfrm>
            <a:off x="754108" y="1441770"/>
            <a:ext cx="11030524" cy="2677656"/>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积分学</a:t>
            </a:r>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分为</a:t>
            </a:r>
            <a:r>
              <a:rPr kumimoji="0" lang="zh-CN" altLang="en-US" sz="2800" b="1"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不定积分</a:t>
            </a:r>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与</a:t>
            </a:r>
            <a:r>
              <a:rPr kumimoji="0" lang="zh-CN" altLang="en-US" sz="2800" b="1"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定积分</a:t>
            </a:r>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两部分。</a:t>
            </a:r>
            <a:endParaRPr kumimoji="0" lang="en-US" altLang="zh-CN"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不定积分是作为</a:t>
            </a:r>
            <a:r>
              <a:rPr kumimoji="0" lang="zh-CN" altLang="en-US" sz="2800" b="1"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函数导数的反问题</a:t>
            </a:r>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提出的，而定积分是作为</a:t>
            </a:r>
            <a:r>
              <a:rPr kumimoji="0" lang="zh-CN" altLang="en-US" sz="2800" b="1"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微分的无限求和</a:t>
            </a:r>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引进的。</a:t>
            </a:r>
            <a:endParaRPr kumimoji="0" lang="en-US" altLang="zh-CN"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两者概念不相同，但在计算上却有着紧密的内在联系。</a:t>
            </a:r>
          </a:p>
        </p:txBody>
      </p:sp>
      <p:sp>
        <p:nvSpPr>
          <p:cNvPr id="6" name="矩形 5"/>
          <p:cNvSpPr/>
          <p:nvPr/>
        </p:nvSpPr>
        <p:spPr>
          <a:xfrm>
            <a:off x="3690691" y="904987"/>
            <a:ext cx="20313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微分和积分的关系</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9" name="Text Box 7"/>
          <p:cNvSpPr txBox="1">
            <a:spLocks noChangeArrowheads="1"/>
          </p:cNvSpPr>
          <p:nvPr/>
        </p:nvSpPr>
        <p:spPr bwMode="auto">
          <a:xfrm>
            <a:off x="791490" y="4630132"/>
            <a:ext cx="1322388"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zh-CN"/>
            </a:defPPr>
            <a:lvl1pPr algn="ctr" rtl="0" fontAlgn="base">
              <a:spcBef>
                <a:spcPct val="0"/>
              </a:spcBef>
              <a:spcAft>
                <a:spcPct val="0"/>
              </a:spcAft>
              <a:defRPr sz="3600" kern="1200">
                <a:solidFill>
                  <a:schemeClr val="tx1"/>
                </a:solidFill>
                <a:latin typeface="Times New Roman" panose="02020603050405020304" pitchFamily="18" charset="0"/>
                <a:ea typeface="楷体_GB2312" pitchFamily="49" charset="-122"/>
                <a:cs typeface="+mn-cs"/>
              </a:defRPr>
            </a:lvl1pPr>
            <a:lvl2pPr marL="457200" algn="ctr" rtl="0" fontAlgn="base">
              <a:spcBef>
                <a:spcPct val="0"/>
              </a:spcBef>
              <a:spcAft>
                <a:spcPct val="0"/>
              </a:spcAft>
              <a:defRPr sz="3600" kern="1200">
                <a:solidFill>
                  <a:schemeClr val="tx1"/>
                </a:solidFill>
                <a:latin typeface="Times New Roman" panose="02020603050405020304" pitchFamily="18" charset="0"/>
                <a:ea typeface="楷体_GB2312" pitchFamily="49" charset="-122"/>
                <a:cs typeface="+mn-cs"/>
              </a:defRPr>
            </a:lvl2pPr>
            <a:lvl3pPr marL="914400" algn="ctr" rtl="0" fontAlgn="base">
              <a:spcBef>
                <a:spcPct val="0"/>
              </a:spcBef>
              <a:spcAft>
                <a:spcPct val="0"/>
              </a:spcAft>
              <a:defRPr sz="3600" kern="1200">
                <a:solidFill>
                  <a:schemeClr val="tx1"/>
                </a:solidFill>
                <a:latin typeface="Times New Roman" panose="02020603050405020304" pitchFamily="18" charset="0"/>
                <a:ea typeface="楷体_GB2312" pitchFamily="49" charset="-122"/>
                <a:cs typeface="+mn-cs"/>
              </a:defRPr>
            </a:lvl3pPr>
            <a:lvl4pPr marL="1371600" algn="ctr" rtl="0" fontAlgn="base">
              <a:spcBef>
                <a:spcPct val="0"/>
              </a:spcBef>
              <a:spcAft>
                <a:spcPct val="0"/>
              </a:spcAft>
              <a:defRPr sz="3600" kern="1200">
                <a:solidFill>
                  <a:schemeClr val="tx1"/>
                </a:solidFill>
                <a:latin typeface="Times New Roman" panose="02020603050405020304" pitchFamily="18" charset="0"/>
                <a:ea typeface="楷体_GB2312" pitchFamily="49" charset="-122"/>
                <a:cs typeface="+mn-cs"/>
              </a:defRPr>
            </a:lvl4pPr>
            <a:lvl5pPr marL="1828800" algn="ctr" rtl="0" fontAlgn="base">
              <a:spcBef>
                <a:spcPct val="0"/>
              </a:spcBef>
              <a:spcAft>
                <a:spcPct val="0"/>
              </a:spcAft>
              <a:defRPr sz="3600" kern="1200">
                <a:solidFill>
                  <a:schemeClr val="tx1"/>
                </a:solidFill>
                <a:latin typeface="Times New Roman" panose="02020603050405020304" pitchFamily="18" charset="0"/>
                <a:ea typeface="楷体_GB2312" pitchFamily="49" charset="-122"/>
                <a:cs typeface="+mn-cs"/>
              </a:defRPr>
            </a:lvl5pPr>
            <a:lvl6pPr marL="2286000" algn="l" defTabSz="914400" rtl="0" eaLnBrk="1" latinLnBrk="0" hangingPunct="1">
              <a:defRPr sz="3600" kern="1200">
                <a:solidFill>
                  <a:schemeClr val="tx1"/>
                </a:solidFill>
                <a:latin typeface="Times New Roman" panose="02020603050405020304" pitchFamily="18" charset="0"/>
                <a:ea typeface="楷体_GB2312" pitchFamily="49" charset="-122"/>
                <a:cs typeface="+mn-cs"/>
              </a:defRPr>
            </a:lvl6pPr>
            <a:lvl7pPr marL="2743200" algn="l" defTabSz="914400" rtl="0" eaLnBrk="1" latinLnBrk="0" hangingPunct="1">
              <a:defRPr sz="3600" kern="1200">
                <a:solidFill>
                  <a:schemeClr val="tx1"/>
                </a:solidFill>
                <a:latin typeface="Times New Roman" panose="02020603050405020304" pitchFamily="18" charset="0"/>
                <a:ea typeface="楷体_GB2312" pitchFamily="49" charset="-122"/>
                <a:cs typeface="+mn-cs"/>
              </a:defRPr>
            </a:lvl7pPr>
            <a:lvl8pPr marL="3200400" algn="l" defTabSz="914400" rtl="0" eaLnBrk="1" latinLnBrk="0" hangingPunct="1">
              <a:defRPr sz="3600" kern="1200">
                <a:solidFill>
                  <a:schemeClr val="tx1"/>
                </a:solidFill>
                <a:latin typeface="Times New Roman" panose="02020603050405020304" pitchFamily="18" charset="0"/>
                <a:ea typeface="楷体_GB2312" pitchFamily="49" charset="-122"/>
                <a:cs typeface="+mn-cs"/>
              </a:defRPr>
            </a:lvl8pPr>
            <a:lvl9pPr marL="3657600" algn="l" defTabSz="914400" rtl="0" eaLnBrk="1" latinLnBrk="0" hangingPunct="1">
              <a:defRPr sz="3600" kern="1200">
                <a:solidFill>
                  <a:schemeClr val="tx1"/>
                </a:solidFill>
                <a:latin typeface="Times New Roman" panose="02020603050405020304" pitchFamily="18" charset="0"/>
                <a:ea typeface="楷体_GB2312" pitchFamily="49" charset="-122"/>
                <a:cs typeface="+mn-cs"/>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微分法</a:t>
            </a:r>
            <a:r>
              <a:rPr kumimoji="0" lang="en-US" altLang="zh-CN"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p>
        </p:txBody>
      </p:sp>
      <p:pic>
        <p:nvPicPr>
          <p:cNvPr id="24" name="图片 23"/>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a:stretch>
            <a:fillRect/>
          </a:stretch>
        </p:blipFill>
        <p:spPr bwMode="auto">
          <a:xfrm>
            <a:off x="2286155" y="4638747"/>
            <a:ext cx="1759927" cy="45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 name="Text Box 9"/>
          <p:cNvSpPr txBox="1">
            <a:spLocks noChangeArrowheads="1"/>
          </p:cNvSpPr>
          <p:nvPr/>
        </p:nvSpPr>
        <p:spPr bwMode="auto">
          <a:xfrm>
            <a:off x="791490" y="5601556"/>
            <a:ext cx="1346200"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zh-CN"/>
            </a:defPPr>
            <a:lvl1pPr fontAlgn="base">
              <a:spcBef>
                <a:spcPct val="50000"/>
              </a:spcBef>
              <a:spcAft>
                <a:spcPct val="0"/>
              </a:spcAft>
              <a:defRPr sz="2400" kern="0">
                <a:latin typeface="方正北魏楷书简体" panose="03000509000000000000" pitchFamily="65" charset="-122"/>
                <a:ea typeface="方正北魏楷书简体" panose="03000509000000000000" pitchFamily="65" charset="-122"/>
              </a:defRPr>
            </a:lvl1pPr>
            <a:lvl2pPr algn="ctr" fontAlgn="base">
              <a:spcBef>
                <a:spcPct val="0"/>
              </a:spcBef>
              <a:spcAft>
                <a:spcPct val="0"/>
              </a:spcAft>
              <a:defRPr sz="3600">
                <a:latin typeface="Times New Roman" panose="02020603050405020304" pitchFamily="18" charset="0"/>
                <a:ea typeface="楷体_GB2312" pitchFamily="49" charset="-122"/>
              </a:defRPr>
            </a:lvl2pPr>
            <a:lvl3pPr algn="ctr" fontAlgn="base">
              <a:spcBef>
                <a:spcPct val="0"/>
              </a:spcBef>
              <a:spcAft>
                <a:spcPct val="0"/>
              </a:spcAft>
              <a:defRPr sz="3600">
                <a:latin typeface="Times New Roman" panose="02020603050405020304" pitchFamily="18" charset="0"/>
                <a:ea typeface="楷体_GB2312" pitchFamily="49" charset="-122"/>
              </a:defRPr>
            </a:lvl3pPr>
            <a:lvl4pPr algn="ctr" fontAlgn="base">
              <a:spcBef>
                <a:spcPct val="0"/>
              </a:spcBef>
              <a:spcAft>
                <a:spcPct val="0"/>
              </a:spcAft>
              <a:defRPr sz="3600">
                <a:latin typeface="Times New Roman" panose="02020603050405020304" pitchFamily="18" charset="0"/>
                <a:ea typeface="楷体_GB2312" pitchFamily="49" charset="-122"/>
              </a:defRPr>
            </a:lvl4pPr>
            <a:lvl5pPr algn="ctr" fontAlgn="base">
              <a:spcBef>
                <a:spcPct val="0"/>
              </a:spcBef>
              <a:spcAft>
                <a:spcPct val="0"/>
              </a:spcAft>
              <a:defRPr sz="3600">
                <a:latin typeface="Times New Roman" panose="02020603050405020304" pitchFamily="18" charset="0"/>
                <a:ea typeface="楷体_GB2312" pitchFamily="49" charset="-122"/>
              </a:defRPr>
            </a:lvl5pPr>
            <a:lvl6pPr>
              <a:defRPr sz="3600">
                <a:latin typeface="Times New Roman" panose="02020603050405020304" pitchFamily="18" charset="0"/>
                <a:ea typeface="楷体_GB2312" pitchFamily="49" charset="-122"/>
              </a:defRPr>
            </a:lvl6pPr>
            <a:lvl7pPr>
              <a:defRPr sz="3600">
                <a:latin typeface="Times New Roman" panose="02020603050405020304" pitchFamily="18" charset="0"/>
                <a:ea typeface="楷体_GB2312" pitchFamily="49" charset="-122"/>
              </a:defRPr>
            </a:lvl7pPr>
            <a:lvl8pPr>
              <a:defRPr sz="3600">
                <a:latin typeface="Times New Roman" panose="02020603050405020304" pitchFamily="18" charset="0"/>
                <a:ea typeface="楷体_GB2312" pitchFamily="49" charset="-122"/>
              </a:defRPr>
            </a:lvl8pPr>
            <a:lvl9pPr>
              <a:defRPr sz="3600">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积分法</a:t>
            </a:r>
            <a:r>
              <a:rPr kumimoji="0" lang="en-US" altLang="zh-CN"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p>
        </p:txBody>
      </p:sp>
      <p:pic>
        <p:nvPicPr>
          <p:cNvPr id="27" name="图片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155" y="5618857"/>
            <a:ext cx="1861100" cy="4443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8" name="Text Box 11"/>
          <p:cNvSpPr txBox="1">
            <a:spLocks noChangeArrowheads="1"/>
          </p:cNvSpPr>
          <p:nvPr/>
        </p:nvSpPr>
        <p:spPr bwMode="auto">
          <a:xfrm>
            <a:off x="4693316" y="5157192"/>
            <a:ext cx="2057400"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defPPr>
              <a:defRPr lang="zh-CN"/>
            </a:defPPr>
            <a:lvl1pPr fontAlgn="base">
              <a:spcBef>
                <a:spcPct val="50000"/>
              </a:spcBef>
              <a:spcAft>
                <a:spcPct val="0"/>
              </a:spcAft>
              <a:defRPr sz="2400" kern="0">
                <a:latin typeface="方正北魏楷书简体" panose="03000509000000000000" pitchFamily="65" charset="-122"/>
                <a:ea typeface="方正北魏楷书简体" panose="03000509000000000000" pitchFamily="65" charset="-122"/>
              </a:defRPr>
            </a:lvl1pPr>
            <a:lvl2pPr algn="ctr" fontAlgn="base">
              <a:spcBef>
                <a:spcPct val="0"/>
              </a:spcBef>
              <a:spcAft>
                <a:spcPct val="0"/>
              </a:spcAft>
              <a:defRPr sz="3600">
                <a:latin typeface="Times New Roman" panose="02020603050405020304" pitchFamily="18" charset="0"/>
                <a:ea typeface="楷体_GB2312" pitchFamily="49" charset="-122"/>
              </a:defRPr>
            </a:lvl2pPr>
            <a:lvl3pPr algn="ctr" fontAlgn="base">
              <a:spcBef>
                <a:spcPct val="0"/>
              </a:spcBef>
              <a:spcAft>
                <a:spcPct val="0"/>
              </a:spcAft>
              <a:defRPr sz="3600">
                <a:latin typeface="Times New Roman" panose="02020603050405020304" pitchFamily="18" charset="0"/>
                <a:ea typeface="楷体_GB2312" pitchFamily="49" charset="-122"/>
              </a:defRPr>
            </a:lvl3pPr>
            <a:lvl4pPr algn="ctr" fontAlgn="base">
              <a:spcBef>
                <a:spcPct val="0"/>
              </a:spcBef>
              <a:spcAft>
                <a:spcPct val="0"/>
              </a:spcAft>
              <a:defRPr sz="3600">
                <a:latin typeface="Times New Roman" panose="02020603050405020304" pitchFamily="18" charset="0"/>
                <a:ea typeface="楷体_GB2312" pitchFamily="49" charset="-122"/>
              </a:defRPr>
            </a:lvl4pPr>
            <a:lvl5pPr algn="ctr" fontAlgn="base">
              <a:spcBef>
                <a:spcPct val="0"/>
              </a:spcBef>
              <a:spcAft>
                <a:spcPct val="0"/>
              </a:spcAft>
              <a:defRPr sz="3600">
                <a:latin typeface="Times New Roman" panose="02020603050405020304" pitchFamily="18" charset="0"/>
                <a:ea typeface="楷体_GB2312" pitchFamily="49" charset="-122"/>
              </a:defRPr>
            </a:lvl5pPr>
            <a:lvl6pPr>
              <a:defRPr sz="3600">
                <a:latin typeface="Times New Roman" panose="02020603050405020304" pitchFamily="18" charset="0"/>
                <a:ea typeface="楷体_GB2312" pitchFamily="49" charset="-122"/>
              </a:defRPr>
            </a:lvl6pPr>
            <a:lvl7pPr>
              <a:defRPr sz="3600">
                <a:latin typeface="Times New Roman" panose="02020603050405020304" pitchFamily="18" charset="0"/>
                <a:ea typeface="楷体_GB2312" pitchFamily="49" charset="-122"/>
              </a:defRPr>
            </a:lvl7pPr>
            <a:lvl8pPr>
              <a:defRPr sz="3600">
                <a:latin typeface="Times New Roman" panose="02020603050405020304" pitchFamily="18" charset="0"/>
                <a:ea typeface="楷体_GB2312" pitchFamily="49" charset="-122"/>
              </a:defRPr>
            </a:lvl8pPr>
            <a:lvl9pPr>
              <a:defRPr sz="3600">
                <a:latin typeface="Times New Roman" panose="02020603050405020304" pitchFamily="18" charset="0"/>
                <a:ea typeface="楷体_GB2312" pitchFamily="49"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互逆运算</a:t>
            </a:r>
          </a:p>
        </p:txBody>
      </p:sp>
      <p:sp>
        <p:nvSpPr>
          <p:cNvPr id="29" name="AutoShape 12"/>
          <p:cNvSpPr/>
          <p:nvPr/>
        </p:nvSpPr>
        <p:spPr bwMode="auto">
          <a:xfrm>
            <a:off x="4374387" y="4757512"/>
            <a:ext cx="193675" cy="1219200"/>
          </a:xfrm>
          <a:prstGeom prst="rightBrace">
            <a:avLst>
              <a:gd name="adj1" fmla="val 52459"/>
              <a:gd name="adj2" fmla="val 50000"/>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ctr" rtl="0" fontAlgn="base">
              <a:spcBef>
                <a:spcPct val="0"/>
              </a:spcBef>
              <a:spcAft>
                <a:spcPct val="0"/>
              </a:spcAft>
              <a:defRPr sz="3600" kern="1200">
                <a:solidFill>
                  <a:schemeClr val="tx1"/>
                </a:solidFill>
                <a:latin typeface="Times New Roman" panose="02020603050405020304" pitchFamily="18" charset="0"/>
                <a:ea typeface="楷体_GB2312" pitchFamily="49" charset="-122"/>
                <a:cs typeface="+mn-cs"/>
              </a:defRPr>
            </a:lvl1pPr>
            <a:lvl2pPr marL="457200" algn="ctr" rtl="0" fontAlgn="base">
              <a:spcBef>
                <a:spcPct val="0"/>
              </a:spcBef>
              <a:spcAft>
                <a:spcPct val="0"/>
              </a:spcAft>
              <a:defRPr sz="3600" kern="1200">
                <a:solidFill>
                  <a:schemeClr val="tx1"/>
                </a:solidFill>
                <a:latin typeface="Times New Roman" panose="02020603050405020304" pitchFamily="18" charset="0"/>
                <a:ea typeface="楷体_GB2312" pitchFamily="49" charset="-122"/>
                <a:cs typeface="+mn-cs"/>
              </a:defRPr>
            </a:lvl2pPr>
            <a:lvl3pPr marL="914400" algn="ctr" rtl="0" fontAlgn="base">
              <a:spcBef>
                <a:spcPct val="0"/>
              </a:spcBef>
              <a:spcAft>
                <a:spcPct val="0"/>
              </a:spcAft>
              <a:defRPr sz="3600" kern="1200">
                <a:solidFill>
                  <a:schemeClr val="tx1"/>
                </a:solidFill>
                <a:latin typeface="Times New Roman" panose="02020603050405020304" pitchFamily="18" charset="0"/>
                <a:ea typeface="楷体_GB2312" pitchFamily="49" charset="-122"/>
                <a:cs typeface="+mn-cs"/>
              </a:defRPr>
            </a:lvl3pPr>
            <a:lvl4pPr marL="1371600" algn="ctr" rtl="0" fontAlgn="base">
              <a:spcBef>
                <a:spcPct val="0"/>
              </a:spcBef>
              <a:spcAft>
                <a:spcPct val="0"/>
              </a:spcAft>
              <a:defRPr sz="3600" kern="1200">
                <a:solidFill>
                  <a:schemeClr val="tx1"/>
                </a:solidFill>
                <a:latin typeface="Times New Roman" panose="02020603050405020304" pitchFamily="18" charset="0"/>
                <a:ea typeface="楷体_GB2312" pitchFamily="49" charset="-122"/>
                <a:cs typeface="+mn-cs"/>
              </a:defRPr>
            </a:lvl4pPr>
            <a:lvl5pPr marL="1828800" algn="ctr" rtl="0" fontAlgn="base">
              <a:spcBef>
                <a:spcPct val="0"/>
              </a:spcBef>
              <a:spcAft>
                <a:spcPct val="0"/>
              </a:spcAft>
              <a:defRPr sz="3600" kern="1200">
                <a:solidFill>
                  <a:schemeClr val="tx1"/>
                </a:solidFill>
                <a:latin typeface="Times New Roman" panose="02020603050405020304" pitchFamily="18" charset="0"/>
                <a:ea typeface="楷体_GB2312" pitchFamily="49" charset="-122"/>
                <a:cs typeface="+mn-cs"/>
              </a:defRPr>
            </a:lvl5pPr>
            <a:lvl6pPr marL="2286000" algn="l" defTabSz="914400" rtl="0" eaLnBrk="1" latinLnBrk="0" hangingPunct="1">
              <a:defRPr sz="3600" kern="1200">
                <a:solidFill>
                  <a:schemeClr val="tx1"/>
                </a:solidFill>
                <a:latin typeface="Times New Roman" panose="02020603050405020304" pitchFamily="18" charset="0"/>
                <a:ea typeface="楷体_GB2312" pitchFamily="49" charset="-122"/>
                <a:cs typeface="+mn-cs"/>
              </a:defRPr>
            </a:lvl6pPr>
            <a:lvl7pPr marL="2743200" algn="l" defTabSz="914400" rtl="0" eaLnBrk="1" latinLnBrk="0" hangingPunct="1">
              <a:defRPr sz="3600" kern="1200">
                <a:solidFill>
                  <a:schemeClr val="tx1"/>
                </a:solidFill>
                <a:latin typeface="Times New Roman" panose="02020603050405020304" pitchFamily="18" charset="0"/>
                <a:ea typeface="楷体_GB2312" pitchFamily="49" charset="-122"/>
                <a:cs typeface="+mn-cs"/>
              </a:defRPr>
            </a:lvl7pPr>
            <a:lvl8pPr marL="3200400" algn="l" defTabSz="914400" rtl="0" eaLnBrk="1" latinLnBrk="0" hangingPunct="1">
              <a:defRPr sz="3600" kern="1200">
                <a:solidFill>
                  <a:schemeClr val="tx1"/>
                </a:solidFill>
                <a:latin typeface="Times New Roman" panose="02020603050405020304" pitchFamily="18" charset="0"/>
                <a:ea typeface="楷体_GB2312" pitchFamily="49" charset="-122"/>
                <a:cs typeface="+mn-cs"/>
              </a:defRPr>
            </a:lvl8pPr>
            <a:lvl9pPr marL="3657600" algn="l" defTabSz="914400" rtl="0" eaLnBrk="1" latinLnBrk="0" hangingPunct="1">
              <a:defRPr sz="3600" kern="1200">
                <a:solidFill>
                  <a:schemeClr val="tx1"/>
                </a:solidFill>
                <a:latin typeface="Times New Roman" panose="02020603050405020304" pitchFamily="18" charset="0"/>
                <a:ea typeface="楷体_GB2312" pitchFamily="49"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zh-CN" sz="36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不定积分的概念</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756611" y="812654"/>
            <a:ext cx="367600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原函数 </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The Antiderivative</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776224" y="1794100"/>
                <a:ext cx="9352224" cy="1600438"/>
              </a:xfrm>
              <a:prstGeom prst="rect">
                <a:avLst/>
              </a:prstGeom>
            </p:spPr>
            <p:txBody>
              <a:bodyPr wrap="square">
                <a:spAutoFit/>
              </a:bodyPr>
              <a:lstStyle/>
              <a:p>
                <a:pPr marL="0" marR="0" lvl="0" indent="0" algn="l" defTabSz="914400" rtl="0" eaLnBrk="1" fontAlgn="auto" latinLnBrk="0" hangingPunct="1">
                  <a:lnSpc>
                    <a:spcPct val="175000"/>
                  </a:lnSpc>
                  <a:spcBef>
                    <a:spcPct val="50000"/>
                  </a:spcBef>
                  <a:spcAft>
                    <a:spcPts val="0"/>
                  </a:spcAft>
                  <a:buClrTx/>
                  <a:buSzTx/>
                  <a:buFontTx/>
                  <a:buNone/>
                  <a:defRPr/>
                </a:pPr>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若在某一区间上</a:t>
                </a:r>
                <a14:m>
                  <m:oMath xmlns:m="http://schemas.openxmlformats.org/officeDocument/2006/math">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𝐹</m:t>
                    </m:r>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a14:m>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，则在这个区间上函数 </a:t>
                </a:r>
                <a14:m>
                  <m:oMath xmlns:m="http://schemas.openxmlformats.org/officeDocument/2006/math">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𝐹</m:t>
                    </m:r>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a14:m>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为函数 </a:t>
                </a:r>
                <a14:m>
                  <m:oMath xmlns:m="http://schemas.openxmlformats.org/officeDocument/2006/math">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a14:m>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的一个原函数</a:t>
                </a:r>
              </a:p>
            </p:txBody>
          </p:sp>
        </mc:Choice>
        <mc:Fallback xmlns="">
          <p:sp>
            <p:nvSpPr>
              <p:cNvPr id="11" name="矩形 10"/>
              <p:cNvSpPr>
                <a:spLocks noRot="1" noChangeAspect="1" noMove="1" noResize="1" noEditPoints="1" noAdjustHandles="1" noChangeArrowheads="1" noChangeShapeType="1" noTextEdit="1"/>
              </p:cNvSpPr>
              <p:nvPr/>
            </p:nvSpPr>
            <p:spPr>
              <a:xfrm>
                <a:off x="776224" y="1794100"/>
                <a:ext cx="9352224" cy="1600438"/>
              </a:xfrm>
              <a:prstGeom prst="rect">
                <a:avLst/>
              </a:prstGeom>
              <a:blipFill rotWithShape="1">
                <a:blip r:embed="rId2"/>
                <a:stretch>
                  <a:fillRect l="-3" t="-14" r="2" b="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96617" y="4216434"/>
                <a:ext cx="262924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d>
                        <m:dPr>
                          <m:ctrlP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𝑠𝑖𝑛𝑥</m:t>
                          </m:r>
                        </m:e>
                      </m:d>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𝑐𝑜𝑠𝑥</m:t>
                      </m:r>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m:oMathPara>
                </a14:m>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2" name="矩形 11"/>
              <p:cNvSpPr>
                <a:spLocks noRot="1" noChangeAspect="1" noMove="1" noResize="1" noEditPoints="1" noAdjustHandles="1" noChangeArrowheads="1" noChangeShapeType="1" noTextEdit="1"/>
              </p:cNvSpPr>
              <p:nvPr/>
            </p:nvSpPr>
            <p:spPr>
              <a:xfrm>
                <a:off x="696617" y="4216434"/>
                <a:ext cx="2629246" cy="523220"/>
              </a:xfrm>
              <a:prstGeom prst="rect">
                <a:avLst/>
              </a:prstGeom>
              <a:blipFill rotWithShape="1">
                <a:blip r:embed="rId3"/>
                <a:stretch>
                  <a:fillRect l="-1" t="-6" r="14"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8314168" y="4004947"/>
                <a:ext cx="2881430" cy="79220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sSup>
                      <m:sSupPr>
                        <m:ctrlP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d>
                          <m:dPr>
                            <m:ctrlP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f>
                              <m:fPr>
                                <m:ctrlP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num>
                              <m:den>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den>
                            </m:f>
                            <m:sSup>
                              <m:sSupPr>
                                <m:ctrlP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sup>
                            </m:sSup>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e>
                        </m:d>
                      </m:e>
                      <m:sup>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sup>
                    </m:sSup>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a14:m>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p>
            </p:txBody>
          </p:sp>
        </mc:Choice>
        <mc:Fallback xmlns="">
          <p:sp>
            <p:nvSpPr>
              <p:cNvPr id="31" name="矩形 30"/>
              <p:cNvSpPr>
                <a:spLocks noRot="1" noChangeAspect="1" noMove="1" noResize="1" noEditPoints="1" noAdjustHandles="1" noChangeArrowheads="1" noChangeShapeType="1" noTextEdit="1"/>
              </p:cNvSpPr>
              <p:nvPr/>
            </p:nvSpPr>
            <p:spPr>
              <a:xfrm>
                <a:off x="8314168" y="4004947"/>
                <a:ext cx="2881430" cy="792205"/>
              </a:xfrm>
              <a:prstGeom prst="rect">
                <a:avLst/>
              </a:prstGeom>
              <a:blipFill rotWithShape="1">
                <a:blip r:embed="rId4"/>
                <a:stretch>
                  <a:fillRect l="-4" r="-2714" b="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446840" y="4974469"/>
                <a:ext cx="339003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en-US" altLang="zh-CN" sz="2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𝑠𝑖𝑛𝑥</m:t>
                    </m:r>
                  </m:oMath>
                </a14:m>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是</a:t>
                </a:r>
                <a14:m>
                  <m:oMath xmlns:m="http://schemas.openxmlformats.org/officeDocument/2006/math">
                    <m:r>
                      <a:rPr kumimoji="0" lang="en-US" altLang="zh-CN" sz="2800" b="0" i="0"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𝑐𝑜𝑠𝑥</m:t>
                    </m:r>
                  </m:oMath>
                </a14:m>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的原函数</a:t>
                </a:r>
              </a:p>
            </p:txBody>
          </p:sp>
        </mc:Choice>
        <mc:Fallback xmlns="">
          <p:sp>
            <p:nvSpPr>
              <p:cNvPr id="16" name="矩形 15"/>
              <p:cNvSpPr>
                <a:spLocks noRot="1" noChangeAspect="1" noMove="1" noResize="1" noEditPoints="1" noAdjustHandles="1" noChangeArrowheads="1" noChangeShapeType="1" noTextEdit="1"/>
              </p:cNvSpPr>
              <p:nvPr/>
            </p:nvSpPr>
            <p:spPr>
              <a:xfrm>
                <a:off x="446840" y="4974469"/>
                <a:ext cx="3390031" cy="523220"/>
              </a:xfrm>
              <a:prstGeom prst="rect">
                <a:avLst/>
              </a:prstGeom>
              <a:blipFill rotWithShape="1">
                <a:blip r:embed="rId5"/>
                <a:stretch>
                  <a:fillRect l="-13" t="-98" r="-987" b="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4432269" y="4884636"/>
                <a:ext cx="2947345" cy="70288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f>
                      <m:fPr>
                        <m:ctrlP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num>
                      <m:den>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den>
                    </m:f>
                    <m:sSup>
                      <m:sSupPr>
                        <m:ctrlP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sup>
                    </m:sSup>
                  </m:oMath>
                </a14:m>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是</a:t>
                </a:r>
                <a14:m>
                  <m:oMath xmlns:m="http://schemas.openxmlformats.org/officeDocument/2006/math">
                    <m:sSup>
                      <m:sSupPr>
                        <m:ctrlP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sup>
                    </m:sSup>
                  </m:oMath>
                </a14:m>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的原函数</a:t>
                </a:r>
              </a:p>
            </p:txBody>
          </p:sp>
        </mc:Choice>
        <mc:Fallback xmlns="">
          <p:sp>
            <p:nvSpPr>
              <p:cNvPr id="33" name="矩形 32"/>
              <p:cNvSpPr>
                <a:spLocks noRot="1" noChangeAspect="1" noMove="1" noResize="1" noEditPoints="1" noAdjustHandles="1" noChangeArrowheads="1" noChangeShapeType="1" noTextEdit="1"/>
              </p:cNvSpPr>
              <p:nvPr/>
            </p:nvSpPr>
            <p:spPr>
              <a:xfrm>
                <a:off x="4432269" y="4884636"/>
                <a:ext cx="2947345" cy="702885"/>
              </a:xfrm>
              <a:prstGeom prst="rect">
                <a:avLst/>
              </a:prstGeom>
              <a:blipFill rotWithShape="1">
                <a:blip r:embed="rId6"/>
                <a:stretch>
                  <a:fillRect l="-20" t="-31" r="9" b="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778229" y="3985880"/>
                <a:ext cx="2255426" cy="79220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sSup>
                      <m:sSupPr>
                        <m:ctrlP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d>
                          <m:dPr>
                            <m:ctrlP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f>
                              <m:fPr>
                                <m:ctrlP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num>
                              <m:den>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den>
                            </m:f>
                            <m:sSup>
                              <m:sSupPr>
                                <m:ctrlP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sup>
                            </m:sSup>
                          </m:e>
                        </m:d>
                      </m:e>
                      <m:sup>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sup>
                    </m:sSup>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a14:m>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p>
            </p:txBody>
          </p:sp>
        </mc:Choice>
        <mc:Fallback xmlns="">
          <p:sp>
            <p:nvSpPr>
              <p:cNvPr id="15" name="矩形 14"/>
              <p:cNvSpPr>
                <a:spLocks noRot="1" noChangeAspect="1" noMove="1" noResize="1" noEditPoints="1" noAdjustHandles="1" noChangeArrowheads="1" noChangeShapeType="1" noTextEdit="1"/>
              </p:cNvSpPr>
              <p:nvPr/>
            </p:nvSpPr>
            <p:spPr>
              <a:xfrm>
                <a:off x="4778229" y="3985880"/>
                <a:ext cx="2255426" cy="792205"/>
              </a:xfrm>
              <a:prstGeom prst="rect">
                <a:avLst/>
              </a:prstGeom>
              <a:blipFill rotWithShape="1">
                <a:blip r:embed="rId7"/>
                <a:stretch>
                  <a:fillRect l="-22" t="-78" r="-3614" b="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8184232" y="4840507"/>
                <a:ext cx="3573351" cy="70288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f>
                      <m:fPr>
                        <m:ctrlP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num>
                      <m:den>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den>
                    </m:f>
                    <m:sSup>
                      <m:sSupPr>
                        <m:ctrlP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sup>
                    </m:sSup>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oMath>
                </a14:m>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是</a:t>
                </a:r>
                <a14:m>
                  <m:oMath xmlns:m="http://schemas.openxmlformats.org/officeDocument/2006/math">
                    <m:sSup>
                      <m:sSupPr>
                        <m:ctrlP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sup>
                    </m:sSup>
                  </m:oMath>
                </a14:m>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的原函数</a:t>
                </a:r>
              </a:p>
            </p:txBody>
          </p:sp>
        </mc:Choice>
        <mc:Fallback xmlns="">
          <p:sp>
            <p:nvSpPr>
              <p:cNvPr id="17" name="矩形 16"/>
              <p:cNvSpPr>
                <a:spLocks noRot="1" noChangeAspect="1" noMove="1" noResize="1" noEditPoints="1" noAdjustHandles="1" noChangeArrowheads="1" noChangeShapeType="1" noTextEdit="1"/>
              </p:cNvSpPr>
              <p:nvPr/>
            </p:nvSpPr>
            <p:spPr>
              <a:xfrm>
                <a:off x="8184232" y="4840507"/>
                <a:ext cx="3573351" cy="702885"/>
              </a:xfrm>
              <a:prstGeom prst="rect">
                <a:avLst/>
              </a:prstGeom>
              <a:blipFill rotWithShape="1">
                <a:blip r:embed="rId8"/>
                <a:stretch>
                  <a:fillRect l="-10" t="-76" r="16" b="68"/>
                </a:stretch>
              </a:blipFill>
            </p:spPr>
            <p:txBody>
              <a:bodyPr/>
              <a:lstStyle/>
              <a:p>
                <a:r>
                  <a:rPr lang="zh-CN" altLang="en-US">
                    <a:noFill/>
                  </a:rPr>
                  <a:t> </a:t>
                </a:r>
              </a:p>
            </p:txBody>
          </p:sp>
        </mc:Fallback>
      </mc:AlternateContent>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不定积分的概念</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756611" y="812654"/>
            <a:ext cx="367600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原函数 </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The Antiderivative</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10878" y="2276872"/>
                <a:ext cx="11966317" cy="2677656"/>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14:m>
                  <m:oMath xmlns:m="http://schemas.openxmlformats.org/officeDocument/2006/math">
                    <m:r>
                      <a:rPr kumimoji="0" lang="zh-CN" altLang="en-US"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若函数</m:t>
                    </m:r>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𝒇</m:t>
                    </m:r>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r>
                      <a:rPr kumimoji="0" lang="zh-CN" altLang="en-US" sz="2800" b="1" i="1" u="none" strike="noStrike" kern="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mn-cs"/>
                      </a:rPr>
                      <m:t>在某区间上连续</m:t>
                    </m:r>
                    <m:r>
                      <a:rPr kumimoji="0" lang="zh-CN" altLang="en-US"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，那么</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zh-CN" altLang="en-US"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在该区间上的</m:t>
                    </m:r>
                    <m:r>
                      <a:rPr kumimoji="0" lang="zh-CN" altLang="en-US" sz="28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原函数一定</m:t>
                    </m:r>
                    <m:r>
                      <a:rPr kumimoji="0" lang="zh-CN" altLang="en-US" sz="2800" b="1" i="1" u="none" strike="noStrike" kern="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mn-cs"/>
                      </a:rPr>
                      <m:t>存在</m:t>
                    </m:r>
                  </m:oMath>
                </a14:m>
                <a:endParaRPr kumimoji="0" lang="en-US" altLang="zh-CN" sz="2800" b="1"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14:m>
                  <m:oMath xmlns:m="http://schemas.openxmlformats.org/officeDocument/2006/math">
                    <m:r>
                      <a:rPr kumimoji="0" lang="zh-CN" altLang="en-US"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若函数</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zh-CN" altLang="en-US" sz="28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有原函数</m:t>
                    </m:r>
                    <m:r>
                      <a:rPr kumimoji="0" lang="zh-CN" altLang="en-US"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，那么它就有</m:t>
                    </m:r>
                    <m:r>
                      <a:rPr kumimoji="0" lang="zh-CN" altLang="en-US" sz="28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无数多个原函数</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oMath>
                </a14:m>
                <a:endParaRPr kumimoji="0" lang="en-US" altLang="zh-CN"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14:m>
                  <m:oMath xmlns:m="http://schemas.openxmlformats.org/officeDocument/2006/math">
                    <m:r>
                      <a:rPr kumimoji="0" lang="zh-CN" altLang="en-US"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函数</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zh-CN" altLang="en-US"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的任意两个原函数的差是一个常数。</m:t>
                    </m:r>
                  </m:oMath>
                </a14:m>
                <a:endPar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14:m>
                  <m:oMath xmlns:m="http://schemas.openxmlformats.org/officeDocument/2006/math">
                    <m:r>
                      <a:rPr kumimoji="0" lang="zh-CN" altLang="en-US"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若</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𝑭</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zh-CN" altLang="en-US"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是</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zh-CN" altLang="en-US"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的一个原函数，则</m:t>
                    </m:r>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𝒇</m:t>
                    </m:r>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r>
                      <a:rPr kumimoji="0" lang="zh-CN" altLang="en-US" sz="2800" b="1" i="1" u="none" strike="noStrike" kern="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mn-cs"/>
                      </a:rPr>
                      <m:t>的所有原函数都可以表示成</m:t>
                    </m:r>
                    <m:r>
                      <a:rPr kumimoji="0" lang="en-US" altLang="zh-CN" sz="2800" b="1" i="1" u="none" strike="noStrike" kern="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mn-cs"/>
                      </a:rPr>
                      <m:t>𝑭</m:t>
                    </m:r>
                    <m:r>
                      <a:rPr kumimoji="0" lang="en-US" altLang="zh-CN" sz="2800" b="1" i="1" u="none" strike="noStrike" kern="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800" b="1" i="1" u="none" strike="noStrike" kern="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a:ln>
                          <a:noFill/>
                        </a:ln>
                        <a:solidFill>
                          <a:srgbClr val="FF0000"/>
                        </a:solidFill>
                        <a:effectLst/>
                        <a:uLnTx/>
                        <a:uFillTx/>
                        <a:latin typeface="Cambria Math" panose="02040503050406030204" pitchFamily="18" charset="0"/>
                        <a:ea typeface="方正北魏楷书简体" panose="03000509000000000000" pitchFamily="65" charset="-122"/>
                        <a:cs typeface="+mn-cs"/>
                      </a:rPr>
                      <m:t>𝑪</m:t>
                    </m:r>
                  </m:oMath>
                </a14:m>
                <a:endParaRPr kumimoji="0" lang="zh-CN" altLang="en-US" sz="2800" b="1"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210878" y="2276872"/>
                <a:ext cx="11966317" cy="2677656"/>
              </a:xfrm>
              <a:prstGeom prst="rect">
                <a:avLst/>
              </a:prstGeom>
              <a:blipFill rotWithShape="1">
                <a:blip r:embed="rId2"/>
                <a:stretch>
                  <a:fillRect t="-15" r="4" b="10"/>
                </a:stretch>
              </a:blipFill>
            </p:spPr>
            <p:txBody>
              <a:bodyPr/>
              <a:lstStyle/>
              <a:p>
                <a:r>
                  <a:rPr lang="zh-CN" altLang="en-US">
                    <a:noFill/>
                  </a:rPr>
                  <a:t> </a:t>
                </a:r>
              </a:p>
            </p:txBody>
          </p:sp>
        </mc:Fallback>
      </mc:AlternateContent>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不定积分的概念</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695550" y="840544"/>
            <a:ext cx="817563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原函数和不定积分</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The Antiderivative</a:t>
            </a:r>
            <a:r>
              <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and Indefinite integral</a:t>
            </a:r>
            <a:endPar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sp>
        <p:nvSpPr>
          <p:cNvPr id="7" name="矩形 6"/>
          <p:cNvSpPr/>
          <p:nvPr/>
        </p:nvSpPr>
        <p:spPr>
          <a:xfrm>
            <a:off x="725105" y="1689024"/>
            <a:ext cx="11005812"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不定积分：</a:t>
            </a:r>
            <a:endParaRPr kumimoji="0" lang="en-US" altLang="zh-CN"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函数在区间上的</a:t>
            </a:r>
            <a:r>
              <a:rPr kumimoji="0" lang="zh-CN" altLang="en-US" sz="2800" b="1"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全体原函数</a:t>
            </a:r>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称为函数在区间上的</a:t>
            </a:r>
            <a:r>
              <a:rPr kumimoji="0" lang="zh-CN" altLang="en-US" sz="2800" b="1"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不定积分</a:t>
            </a:r>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，记作</a:t>
            </a:r>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9" name="矩形 8"/>
              <p:cNvSpPr/>
              <p:nvPr/>
            </p:nvSpPr>
            <p:spPr>
              <a:xfrm>
                <a:off x="747066" y="2749933"/>
                <a:ext cx="3686266"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e>
                      </m:nary>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𝑭</m:t>
                      </m:r>
                      <m:d>
                        <m:dPr>
                          <m:ctrlP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𝑪</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9" name="矩形 8"/>
              <p:cNvSpPr>
                <a:spLocks noRot="1" noChangeAspect="1" noMove="1" noResize="1" noEditPoints="1" noAdjustHandles="1" noChangeArrowheads="1" noChangeShapeType="1" noTextEdit="1"/>
              </p:cNvSpPr>
              <p:nvPr/>
            </p:nvSpPr>
            <p:spPr>
              <a:xfrm>
                <a:off x="747066" y="2749933"/>
                <a:ext cx="3686266" cy="1222514"/>
              </a:xfrm>
              <a:prstGeom prst="rect">
                <a:avLst/>
              </a:prstGeom>
              <a:blipFill rotWithShape="1">
                <a:blip r:embed="rId3"/>
                <a:stretch>
                  <a:fillRect l="-8" t="-31" r="-902" b="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10653" y="3987224"/>
                <a:ext cx="10598542" cy="10610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4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zh-CN" altLang="en-US"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称为积分符号，</m:t>
                          </m:r>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r>
                            <a:rPr kumimoji="0" lang="zh-CN" altLang="en-US"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称为被积函数，</m:t>
                          </m:r>
                          <m:r>
                            <a:rPr kumimoji="0" lang="en-US" altLang="zh-CN" sz="24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zh-CN" altLang="en-US"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称为</m:t>
                          </m:r>
                          <m:r>
                            <a:rPr kumimoji="0" lang="zh-CN" altLang="en-US" sz="24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积分变量</m:t>
                          </m:r>
                          <m:r>
                            <a:rPr kumimoji="0" lang="zh-CN" altLang="en-US"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r>
                            <a:rPr kumimoji="0" lang="zh-CN" altLang="en-US"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称为被积分式</m:t>
                          </m:r>
                        </m:e>
                      </m:nary>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710653" y="3987224"/>
                <a:ext cx="10598542" cy="1061060"/>
              </a:xfrm>
              <a:prstGeom prst="rect">
                <a:avLst/>
              </a:prstGeom>
              <a:blipFill rotWithShape="1">
                <a:blip r:embed="rId4"/>
                <a:stretch>
                  <a:fillRect l="-1" t="-6" r="5" b="3"/>
                </a:stretch>
              </a:blipFill>
            </p:spPr>
            <p:txBody>
              <a:bodyPr/>
              <a:lstStyle/>
              <a:p>
                <a:r>
                  <a:rPr lang="zh-CN" altLang="en-US">
                    <a:noFill/>
                  </a:rPr>
                  <a:t> </a:t>
                </a:r>
              </a:p>
            </p:txBody>
          </p:sp>
        </mc:Fallback>
      </mc:AlternateContent>
      <p:sp>
        <p:nvSpPr>
          <p:cNvPr id="13" name="矩形 12"/>
          <p:cNvSpPr/>
          <p:nvPr/>
        </p:nvSpPr>
        <p:spPr>
          <a:xfrm>
            <a:off x="710653" y="5316540"/>
            <a:ext cx="10962204" cy="954107"/>
          </a:xfrm>
          <a:prstGeom prst="rect">
            <a:avLst/>
          </a:prstGeom>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求不定积分，就是求被积函数的全部原函数→具体方法：找到被积函数的一个原函数，然后加上一个任意常数</a:t>
            </a:r>
            <a:r>
              <a:rPr kumimoji="0" lang="en-US" altLang="zh-CN"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C</a:t>
            </a:r>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不定积分的概念</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695550" y="840544"/>
            <a:ext cx="817563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原函数和不定积分</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The Antiderivative</a:t>
            </a:r>
            <a:r>
              <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and Indefinite integral</a:t>
            </a:r>
            <a:endPar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nvGrpSpPr>
          <p:cNvPr id="19" name="组合 18"/>
          <p:cNvGrpSpPr/>
          <p:nvPr/>
        </p:nvGrpSpPr>
        <p:grpSpPr>
          <a:xfrm>
            <a:off x="566964" y="1630370"/>
            <a:ext cx="10606206" cy="3754389"/>
            <a:chOff x="402911" y="2317130"/>
            <a:chExt cx="10606206" cy="3754389"/>
          </a:xfrm>
        </p:grpSpPr>
        <mc:AlternateContent xmlns:mc="http://schemas.openxmlformats.org/markup-compatibility/2006" xmlns:a14="http://schemas.microsoft.com/office/drawing/2010/main">
          <mc:Choice Requires="a14">
            <p:sp>
              <p:nvSpPr>
                <p:cNvPr id="33" name="矩形 32"/>
                <p:cNvSpPr/>
                <p:nvPr/>
              </p:nvSpPr>
              <p:spPr>
                <a:xfrm>
                  <a:off x="3417476" y="2514414"/>
                  <a:ext cx="3665491" cy="70288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f>
                        <m:fPr>
                          <m:ctrlP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num>
                        <m:den>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den>
                      </m:f>
                      <m:sSup>
                        <m:sSupPr>
                          <m:ctrlP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sup>
                      </m:sSup>
                    </m:oMath>
                  </a14:m>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是</a:t>
                  </a:r>
                  <a14:m>
                    <m:oMath xmlns:m="http://schemas.openxmlformats.org/officeDocument/2006/math">
                      <m:sSup>
                        <m:sSupPr>
                          <m:ctrlP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sup>
                      </m:sSup>
                    </m:oMath>
                  </a14:m>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的一个原函数</a:t>
                  </a:r>
                </a:p>
              </p:txBody>
            </p:sp>
          </mc:Choice>
          <mc:Fallback xmlns="">
            <p:sp>
              <p:nvSpPr>
                <p:cNvPr id="33" name="矩形 32"/>
                <p:cNvSpPr>
                  <a:spLocks noRot="1" noChangeAspect="1" noMove="1" noResize="1" noEditPoints="1" noAdjustHandles="1" noChangeArrowheads="1" noChangeShapeType="1" noTextEdit="1"/>
                </p:cNvSpPr>
                <p:nvPr/>
              </p:nvSpPr>
              <p:spPr>
                <a:xfrm>
                  <a:off x="3417476" y="2514414"/>
                  <a:ext cx="3665491" cy="702885"/>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95254" y="2437177"/>
                  <a:ext cx="2255426" cy="79220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sSup>
                        <m:sSupPr>
                          <m:ctrlP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d>
                            <m:dPr>
                              <m:ctrlP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f>
                                <m:fPr>
                                  <m:ctrlP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num>
                                <m:den>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den>
                              </m:f>
                              <m:sSup>
                                <m:sSupPr>
                                  <m:ctrlP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sup>
                              </m:sSup>
                            </m:e>
                          </m:d>
                        </m:e>
                        <m:sup>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sup>
                      </m:sSup>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a14:m>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p>
              </p:txBody>
            </p:sp>
          </mc:Choice>
          <mc:Fallback xmlns="">
            <p:sp>
              <p:nvSpPr>
                <p:cNvPr id="15" name="矩形 14"/>
                <p:cNvSpPr>
                  <a:spLocks noRot="1" noChangeAspect="1" noMove="1" noResize="1" noEditPoints="1" noAdjustHandles="1" noChangeArrowheads="1" noChangeShapeType="1" noTextEdit="1"/>
                </p:cNvSpPr>
                <p:nvPr/>
              </p:nvSpPr>
              <p:spPr>
                <a:xfrm>
                  <a:off x="495254" y="2437177"/>
                  <a:ext cx="2255426" cy="792205"/>
                </a:xfrm>
                <a:prstGeom prst="rect">
                  <a:avLst/>
                </a:prstGeom>
                <a:blipFill rotWithShape="1">
                  <a:blip r:embed="rId4"/>
                </a:blipFill>
              </p:spPr>
              <p:txBody>
                <a:bodyPr/>
                <a:lstStyle/>
                <a:p>
                  <a:r>
                    <a:rPr lang="zh-CN" altLang="en-US">
                      <a:noFill/>
                    </a:rPr>
                    <a:t> </a:t>
                  </a:r>
                </a:p>
              </p:txBody>
            </p:sp>
          </mc:Fallback>
        </mc:AlternateContent>
        <p:sp>
          <p:nvSpPr>
            <p:cNvPr id="14" name="矩形 13"/>
            <p:cNvSpPr/>
            <p:nvPr/>
          </p:nvSpPr>
          <p:spPr>
            <a:xfrm>
              <a:off x="2748518" y="2643163"/>
              <a:ext cx="49404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8" name="矩形 17"/>
            <p:cNvSpPr/>
            <p:nvPr/>
          </p:nvSpPr>
          <p:spPr>
            <a:xfrm>
              <a:off x="7082967" y="2665801"/>
              <a:ext cx="49404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21" name="矩形 20"/>
                <p:cNvSpPr/>
                <p:nvPr/>
              </p:nvSpPr>
              <p:spPr>
                <a:xfrm>
                  <a:off x="7749763" y="2317130"/>
                  <a:ext cx="3259354"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sSup>
                              <m:sSupPr>
                                <m:ctrlP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sup>
                            </m:sSup>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𝑑𝑥</m:t>
                            </m:r>
                          </m:e>
                        </m:nary>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
                          <m:fPr>
                            <m:ctrlP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1</m:t>
                            </m:r>
                          </m:num>
                          <m:den>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den>
                        </m:f>
                        <m:sSup>
                          <m:sSupPr>
                            <m:ctrlP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sup>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3</m:t>
                            </m:r>
                          </m:sup>
                        </m:sSup>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𝐶</m:t>
                        </m:r>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m:oMathPara>
                  </a14:m>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1" name="矩形 20"/>
                <p:cNvSpPr>
                  <a:spLocks noRot="1" noChangeAspect="1" noMove="1" noResize="1" noEditPoints="1" noAdjustHandles="1" noChangeArrowheads="1" noChangeShapeType="1" noTextEdit="1"/>
                </p:cNvSpPr>
                <p:nvPr/>
              </p:nvSpPr>
              <p:spPr>
                <a:xfrm>
                  <a:off x="7749763" y="2317130"/>
                  <a:ext cx="3259354" cy="1222514"/>
                </a:xfrm>
                <a:prstGeom prst="rect">
                  <a:avLst/>
                </a:prstGeom>
                <a:blipFill rotWithShape="1">
                  <a:blip r:embed="rId5"/>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631334" y="4094934"/>
                  <a:ext cx="490326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𝑠𝑖𝑛</m:t>
                      </m:r>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oMath>
                  </a14:m>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是</a:t>
                  </a:r>
                  <a14:m>
                    <m:oMath xmlns:m="http://schemas.openxmlformats.org/officeDocument/2006/math">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4</m:t>
                      </m:r>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𝑐𝑜𝑠</m:t>
                      </m:r>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oMath>
                  </a14:m>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的一个原函数</a:t>
                  </a:r>
                </a:p>
              </p:txBody>
            </p:sp>
          </mc:Choice>
          <mc:Fallback xmlns="">
            <p:sp>
              <p:nvSpPr>
                <p:cNvPr id="22" name="矩形 21"/>
                <p:cNvSpPr>
                  <a:spLocks noRot="1" noChangeAspect="1" noMove="1" noResize="1" noEditPoints="1" noAdjustHandles="1" noChangeArrowheads="1" noChangeShapeType="1" noTextEdit="1"/>
                </p:cNvSpPr>
                <p:nvPr/>
              </p:nvSpPr>
              <p:spPr>
                <a:xfrm>
                  <a:off x="4631334" y="4094934"/>
                  <a:ext cx="4903265" cy="523220"/>
                </a:xfrm>
                <a:prstGeom prst="rect">
                  <a:avLst/>
                </a:prstGeom>
                <a:blipFill rotWithShape="1">
                  <a:blip r:embed="rId6"/>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402911" y="4094934"/>
                  <a:ext cx="343921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sSup>
                        <m:sSupPr>
                          <m:ctrlP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d>
                            <m:dPr>
                              <m:ctrlP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𝑠𝑖𝑛</m:t>
                              </m:r>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e>
                        <m:sup>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4</m:t>
                      </m:r>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𝑐𝑜𝑠</m:t>
                      </m:r>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r>
                        <a:rPr kumimoji="0" lang="en-US" altLang="zh-CN" sz="2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a14:m>
                  <a:r>
                    <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p>
              </p:txBody>
            </p:sp>
          </mc:Choice>
          <mc:Fallback xmlns="">
            <p:sp>
              <p:nvSpPr>
                <p:cNvPr id="23" name="矩形 22"/>
                <p:cNvSpPr>
                  <a:spLocks noRot="1" noChangeAspect="1" noMove="1" noResize="1" noEditPoints="1" noAdjustHandles="1" noChangeArrowheads="1" noChangeShapeType="1" noTextEdit="1"/>
                </p:cNvSpPr>
                <p:nvPr/>
              </p:nvSpPr>
              <p:spPr>
                <a:xfrm>
                  <a:off x="402911" y="4094934"/>
                  <a:ext cx="3439211" cy="523220"/>
                </a:xfrm>
                <a:prstGeom prst="rect">
                  <a:avLst/>
                </a:prstGeom>
                <a:blipFill rotWithShape="1">
                  <a:blip r:embed="rId7"/>
                </a:blipFill>
              </p:spPr>
              <p:txBody>
                <a:bodyPr/>
                <a:lstStyle/>
                <a:p>
                  <a:r>
                    <a:rPr lang="zh-CN" altLang="en-US">
                      <a:noFill/>
                    </a:rPr>
                    <a:t> </a:t>
                  </a:r>
                </a:p>
              </p:txBody>
            </p:sp>
          </mc:Fallback>
        </mc:AlternateContent>
        <p:sp>
          <p:nvSpPr>
            <p:cNvPr id="24" name="矩形 23"/>
            <p:cNvSpPr/>
            <p:nvPr/>
          </p:nvSpPr>
          <p:spPr>
            <a:xfrm>
              <a:off x="3833890" y="4156489"/>
              <a:ext cx="44275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5" name="矩形 24"/>
            <p:cNvSpPr/>
            <p:nvPr/>
          </p:nvSpPr>
          <p:spPr>
            <a:xfrm>
              <a:off x="3842122" y="5060152"/>
              <a:ext cx="44275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26" name="矩形 25"/>
                <p:cNvSpPr/>
                <p:nvPr/>
              </p:nvSpPr>
              <p:spPr>
                <a:xfrm>
                  <a:off x="4563795" y="4849005"/>
                  <a:ext cx="4439742"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4</m:t>
                            </m:r>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𝑐𝑜𝑠</m:t>
                            </m:r>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𝑥𝑑𝑥</m:t>
                            </m:r>
                          </m:e>
                        </m:nary>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𝑠𝑖𝑛</m:t>
                        </m:r>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𝐶</m:t>
                        </m:r>
                        <m:r>
                          <a:rPr kumimoji="0" lang="en-US" altLang="zh-CN" sz="28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m:oMathPara>
                  </a14:m>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6" name="矩形 25"/>
                <p:cNvSpPr>
                  <a:spLocks noRot="1" noChangeAspect="1" noMove="1" noResize="1" noEditPoints="1" noAdjustHandles="1" noChangeArrowheads="1" noChangeShapeType="1" noTextEdit="1"/>
                </p:cNvSpPr>
                <p:nvPr/>
              </p:nvSpPr>
              <p:spPr>
                <a:xfrm>
                  <a:off x="4563795" y="4849005"/>
                  <a:ext cx="4439742" cy="1222514"/>
                </a:xfrm>
                <a:prstGeom prst="rect">
                  <a:avLst/>
                </a:prstGeom>
                <a:blipFill rotWithShape="1">
                  <a:blip r:embed="rId8"/>
                </a:blipFill>
              </p:spPr>
              <p:txBody>
                <a:bodyPr/>
                <a:lstStyle/>
                <a:p>
                  <a:r>
                    <a:rPr lang="zh-CN" altLang="en-US">
                      <a:noFill/>
                    </a:rPr>
                    <a:t> </a:t>
                  </a:r>
                </a:p>
              </p:txBody>
            </p:sp>
          </mc:Fallback>
        </mc:AlternateContent>
      </p:gr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不定积分的概念</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776105" y="1653232"/>
            <a:ext cx="521168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微分运算和不定积分互为逆运算</a:t>
            </a:r>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8" name="矩形 7"/>
              <p:cNvSpPr/>
              <p:nvPr/>
            </p:nvSpPr>
            <p:spPr>
              <a:xfrm>
                <a:off x="4965625" y="2360865"/>
                <a:ext cx="3187796" cy="12661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
                        <m:f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num>
                        <m:den>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𝑑𝑥</m:t>
                          </m:r>
                        </m:den>
                      </m:f>
                      <m:d>
                        <m:dPr>
                          <m:begChr m:val="["/>
                          <m:endChr m:val="]"/>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nary>
                            <m:naryPr>
                              <m:limLoc m:val="undOvr"/>
                              <m:subHide m:val="on"/>
                              <m:supHide m:val="on"/>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𝑑𝑥</m:t>
                              </m:r>
                            </m:e>
                          </m:nary>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oMath>
                  </m:oMathPara>
                </a14:m>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4965625" y="2360865"/>
                <a:ext cx="3187796" cy="1266180"/>
              </a:xfrm>
              <a:prstGeom prst="rect">
                <a:avLst/>
              </a:prstGeom>
              <a:blipFill rotWithShape="1">
                <a:blip r:embed="rId3"/>
                <a:stretch>
                  <a:fillRect l="-18" t="-45" r="1" b="44"/>
                </a:stretch>
              </a:blipFill>
            </p:spPr>
            <p:txBody>
              <a:bodyPr/>
              <a:lstStyle/>
              <a:p>
                <a:r>
                  <a:rPr lang="zh-CN" altLang="en-US">
                    <a:noFill/>
                  </a:rPr>
                  <a:t> </a:t>
                </a:r>
              </a:p>
            </p:txBody>
          </p:sp>
        </mc:Fallback>
      </mc:AlternateContent>
      <p:sp>
        <p:nvSpPr>
          <p:cNvPr id="27" name="矩形 26"/>
          <p:cNvSpPr/>
          <p:nvPr/>
        </p:nvSpPr>
        <p:spPr>
          <a:xfrm>
            <a:off x="779864" y="2820322"/>
            <a:ext cx="418576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对一个函数先求积分再求微分</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28" name="矩形 27"/>
              <p:cNvSpPr/>
              <p:nvPr/>
            </p:nvSpPr>
            <p:spPr>
              <a:xfrm>
                <a:off x="8544272" y="2348783"/>
                <a:ext cx="3375476" cy="12661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m:t>
                      </m:r>
                      <m:d>
                        <m:dPr>
                          <m:begChr m:val="["/>
                          <m:endChr m:val="]"/>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nary>
                            <m:naryPr>
                              <m:limLoc m:val="undOvr"/>
                              <m:subHide m:val="on"/>
                              <m:supHide m:val="on"/>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𝑑𝑥</m:t>
                              </m:r>
                            </m:e>
                          </m:nary>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𝑑𝑥</m:t>
                      </m:r>
                    </m:oMath>
                  </m:oMathPara>
                </a14:m>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8" name="矩形 27"/>
              <p:cNvSpPr>
                <a:spLocks noRot="1" noChangeAspect="1" noMove="1" noResize="1" noEditPoints="1" noAdjustHandles="1" noChangeArrowheads="1" noChangeShapeType="1" noTextEdit="1"/>
              </p:cNvSpPr>
              <p:nvPr/>
            </p:nvSpPr>
            <p:spPr>
              <a:xfrm>
                <a:off x="8544272" y="2348783"/>
                <a:ext cx="3375476" cy="1266180"/>
              </a:xfrm>
              <a:prstGeom prst="rect">
                <a:avLst/>
              </a:prstGeom>
              <a:blipFill rotWithShape="1">
                <a:blip r:embed="rId4"/>
                <a:stretch>
                  <a:fillRect l="-10" t="-44" r="5" b="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4697506" y="4071969"/>
                <a:ext cx="3724033"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e>
                      </m:nary>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𝑑𝑥</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oMath>
                  </m:oMathPara>
                </a14:m>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9" name="矩形 28"/>
              <p:cNvSpPr>
                <a:spLocks noRot="1" noChangeAspect="1" noMove="1" noResize="1" noEditPoints="1" noAdjustHandles="1" noChangeArrowheads="1" noChangeShapeType="1" noTextEdit="1"/>
              </p:cNvSpPr>
              <p:nvPr/>
            </p:nvSpPr>
            <p:spPr>
              <a:xfrm>
                <a:off x="4697506" y="4071969"/>
                <a:ext cx="3724033" cy="1222514"/>
              </a:xfrm>
              <a:prstGeom prst="rect">
                <a:avLst/>
              </a:prstGeom>
              <a:blipFill rotWithShape="1">
                <a:blip r:embed="rId5"/>
                <a:stretch>
                  <a:fillRect l="-11" t="-29" r="5" b="40"/>
                </a:stretch>
              </a:blipFill>
            </p:spPr>
            <p:txBody>
              <a:bodyPr/>
              <a:lstStyle/>
              <a:p>
                <a:r>
                  <a:rPr lang="zh-CN" altLang="en-US">
                    <a:noFill/>
                  </a:rPr>
                  <a:t> </a:t>
                </a:r>
              </a:p>
            </p:txBody>
          </p:sp>
        </mc:Fallback>
      </mc:AlternateContent>
      <p:sp>
        <p:nvSpPr>
          <p:cNvPr id="30" name="矩形 29"/>
          <p:cNvSpPr/>
          <p:nvPr/>
        </p:nvSpPr>
        <p:spPr>
          <a:xfrm>
            <a:off x="793820" y="4452394"/>
            <a:ext cx="418576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对一个函数先求微分再求积分</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31" name="矩形 30"/>
              <p:cNvSpPr/>
              <p:nvPr/>
            </p:nvSpPr>
            <p:spPr>
              <a:xfrm>
                <a:off x="4680576" y="5416692"/>
                <a:ext cx="3380092"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𝑑𝑓</m:t>
                          </m:r>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e>
                      </m:nary>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oMath>
                  </m:oMathPara>
                </a14:m>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1" name="矩形 30"/>
              <p:cNvSpPr>
                <a:spLocks noRot="1" noChangeAspect="1" noMove="1" noResize="1" noEditPoints="1" noAdjustHandles="1" noChangeArrowheads="1" noChangeShapeType="1" noTextEdit="1"/>
              </p:cNvSpPr>
              <p:nvPr/>
            </p:nvSpPr>
            <p:spPr>
              <a:xfrm>
                <a:off x="4680576" y="5416692"/>
                <a:ext cx="3380092" cy="1222514"/>
              </a:xfrm>
              <a:prstGeom prst="rect">
                <a:avLst/>
              </a:prstGeom>
              <a:blipFill rotWithShape="1">
                <a:blip r:embed="rId6"/>
                <a:stretch>
                  <a:fillRect l="-19" t="-12" r="18" b="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8760296" y="5410389"/>
                <a:ext cx="2368662"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𝑑𝑥</m:t>
                          </m:r>
                        </m:e>
                      </m:nary>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oMath>
                  </m:oMathPara>
                </a14:m>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2" name="矩形 31"/>
              <p:cNvSpPr>
                <a:spLocks noRot="1" noChangeAspect="1" noMove="1" noResize="1" noEditPoints="1" noAdjustHandles="1" noChangeArrowheads="1" noChangeShapeType="1" noTextEdit="1"/>
              </p:cNvSpPr>
              <p:nvPr/>
            </p:nvSpPr>
            <p:spPr>
              <a:xfrm>
                <a:off x="8760296" y="5410389"/>
                <a:ext cx="2368662" cy="1222514"/>
              </a:xfrm>
              <a:prstGeom prst="rect">
                <a:avLst/>
              </a:prstGeom>
              <a:blipFill rotWithShape="1">
                <a:blip r:embed="rId7"/>
                <a:stretch>
                  <a:fillRect l="-20" t="-15" r="25" b="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803686" y="5760036"/>
                <a:ext cx="286533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𝑑𝑓</m:t>
                      </m:r>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𝑑𝑥</m:t>
                      </m:r>
                    </m:oMath>
                  </m:oMathPara>
                </a14:m>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1" name="矩形 10"/>
              <p:cNvSpPr>
                <a:spLocks noRot="1" noChangeAspect="1" noMove="1" noResize="1" noEditPoints="1" noAdjustHandles="1" noChangeArrowheads="1" noChangeShapeType="1" noTextEdit="1"/>
              </p:cNvSpPr>
              <p:nvPr/>
            </p:nvSpPr>
            <p:spPr>
              <a:xfrm>
                <a:off x="803686" y="5760036"/>
                <a:ext cx="2865336" cy="523220"/>
              </a:xfrm>
              <a:prstGeom prst="rect">
                <a:avLst/>
              </a:prstGeom>
              <a:blipFill rotWithShape="1">
                <a:blip r:embed="rId8"/>
                <a:stretch>
                  <a:fillRect l="-14" t="-112" r="22" b="108"/>
                </a:stretch>
              </a:blipFill>
            </p:spPr>
            <p:txBody>
              <a:bodyPr/>
              <a:lstStyle/>
              <a:p>
                <a:r>
                  <a:rPr lang="zh-CN" altLang="en-US">
                    <a:noFill/>
                  </a:rPr>
                  <a:t> </a:t>
                </a:r>
              </a:p>
            </p:txBody>
          </p:sp>
        </mc:Fallback>
      </mc:AlternateContent>
      <p:sp>
        <p:nvSpPr>
          <p:cNvPr id="15" name="矩形 14"/>
          <p:cNvSpPr/>
          <p:nvPr/>
        </p:nvSpPr>
        <p:spPr>
          <a:xfrm>
            <a:off x="3695550" y="840544"/>
            <a:ext cx="571342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The Antiderivative</a:t>
            </a:r>
            <a:r>
              <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and Indefinite integral</a:t>
            </a:r>
            <a:endPar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不定积分的概念</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745796" y="947503"/>
            <a:ext cx="20313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不定积分几何意义</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12" name="组合 11"/>
          <p:cNvGrpSpPr/>
          <p:nvPr/>
        </p:nvGrpSpPr>
        <p:grpSpPr>
          <a:xfrm>
            <a:off x="5779640" y="1440440"/>
            <a:ext cx="3744416" cy="3162672"/>
            <a:chOff x="8530296" y="670310"/>
            <a:chExt cx="2971800" cy="2514600"/>
          </a:xfrm>
        </p:grpSpPr>
        <p:sp>
          <p:nvSpPr>
            <p:cNvPr id="37" name="Freeform 8"/>
            <p:cNvSpPr/>
            <p:nvPr/>
          </p:nvSpPr>
          <p:spPr bwMode="auto">
            <a:xfrm>
              <a:off x="8682696" y="975110"/>
              <a:ext cx="2362200" cy="431800"/>
            </a:xfrm>
            <a:custGeom>
              <a:avLst/>
              <a:gdLst>
                <a:gd name="T0" fmla="*/ 0 w 1488"/>
                <a:gd name="T1" fmla="*/ 264 h 272"/>
                <a:gd name="T2" fmla="*/ 432 w 1488"/>
                <a:gd name="T3" fmla="*/ 24 h 272"/>
                <a:gd name="T4" fmla="*/ 864 w 1488"/>
                <a:gd name="T5" fmla="*/ 120 h 272"/>
                <a:gd name="T6" fmla="*/ 1200 w 1488"/>
                <a:gd name="T7" fmla="*/ 264 h 272"/>
                <a:gd name="T8" fmla="*/ 1488 w 1488"/>
                <a:gd name="T9" fmla="*/ 72 h 272"/>
              </a:gdLst>
              <a:ahLst/>
              <a:cxnLst>
                <a:cxn ang="0">
                  <a:pos x="T0" y="T1"/>
                </a:cxn>
                <a:cxn ang="0">
                  <a:pos x="T2" y="T3"/>
                </a:cxn>
                <a:cxn ang="0">
                  <a:pos x="T4" y="T5"/>
                </a:cxn>
                <a:cxn ang="0">
                  <a:pos x="T6" y="T7"/>
                </a:cxn>
                <a:cxn ang="0">
                  <a:pos x="T8" y="T9"/>
                </a:cxn>
              </a:cxnLst>
              <a:rect l="0" t="0" r="r" b="b"/>
              <a:pathLst>
                <a:path w="1488" h="272">
                  <a:moveTo>
                    <a:pt x="0" y="264"/>
                  </a:moveTo>
                  <a:cubicBezTo>
                    <a:pt x="144" y="156"/>
                    <a:pt x="288" y="48"/>
                    <a:pt x="432" y="24"/>
                  </a:cubicBezTo>
                  <a:cubicBezTo>
                    <a:pt x="576" y="0"/>
                    <a:pt x="736" y="80"/>
                    <a:pt x="864" y="120"/>
                  </a:cubicBezTo>
                  <a:cubicBezTo>
                    <a:pt x="992" y="160"/>
                    <a:pt x="1096" y="272"/>
                    <a:pt x="1200" y="264"/>
                  </a:cubicBezTo>
                  <a:cubicBezTo>
                    <a:pt x="1304" y="256"/>
                    <a:pt x="1396" y="164"/>
                    <a:pt x="1488" y="72"/>
                  </a:cubicBezTo>
                </a:path>
              </a:pathLst>
            </a:custGeom>
            <a:noFill/>
            <a:ln w="19050" cap="flat" cmpd="sng">
              <a:solidFill>
                <a:schemeClr val="tx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8" name="Freeform 9"/>
            <p:cNvSpPr/>
            <p:nvPr/>
          </p:nvSpPr>
          <p:spPr bwMode="auto">
            <a:xfrm>
              <a:off x="8682696" y="1584710"/>
              <a:ext cx="2362200" cy="431800"/>
            </a:xfrm>
            <a:custGeom>
              <a:avLst/>
              <a:gdLst>
                <a:gd name="T0" fmla="*/ 0 w 1488"/>
                <a:gd name="T1" fmla="*/ 264 h 272"/>
                <a:gd name="T2" fmla="*/ 432 w 1488"/>
                <a:gd name="T3" fmla="*/ 24 h 272"/>
                <a:gd name="T4" fmla="*/ 864 w 1488"/>
                <a:gd name="T5" fmla="*/ 120 h 272"/>
                <a:gd name="T6" fmla="*/ 1200 w 1488"/>
                <a:gd name="T7" fmla="*/ 264 h 272"/>
                <a:gd name="T8" fmla="*/ 1488 w 1488"/>
                <a:gd name="T9" fmla="*/ 72 h 272"/>
              </a:gdLst>
              <a:ahLst/>
              <a:cxnLst>
                <a:cxn ang="0">
                  <a:pos x="T0" y="T1"/>
                </a:cxn>
                <a:cxn ang="0">
                  <a:pos x="T2" y="T3"/>
                </a:cxn>
                <a:cxn ang="0">
                  <a:pos x="T4" y="T5"/>
                </a:cxn>
                <a:cxn ang="0">
                  <a:pos x="T6" y="T7"/>
                </a:cxn>
                <a:cxn ang="0">
                  <a:pos x="T8" y="T9"/>
                </a:cxn>
              </a:cxnLst>
              <a:rect l="0" t="0" r="r" b="b"/>
              <a:pathLst>
                <a:path w="1488" h="272">
                  <a:moveTo>
                    <a:pt x="0" y="264"/>
                  </a:moveTo>
                  <a:cubicBezTo>
                    <a:pt x="144" y="156"/>
                    <a:pt x="288" y="48"/>
                    <a:pt x="432" y="24"/>
                  </a:cubicBezTo>
                  <a:cubicBezTo>
                    <a:pt x="576" y="0"/>
                    <a:pt x="736" y="80"/>
                    <a:pt x="864" y="120"/>
                  </a:cubicBezTo>
                  <a:cubicBezTo>
                    <a:pt x="992" y="160"/>
                    <a:pt x="1096" y="272"/>
                    <a:pt x="1200" y="264"/>
                  </a:cubicBezTo>
                  <a:cubicBezTo>
                    <a:pt x="1304" y="256"/>
                    <a:pt x="1396" y="164"/>
                    <a:pt x="1488" y="72"/>
                  </a:cubicBezTo>
                </a:path>
              </a:pathLst>
            </a:custGeom>
            <a:noFill/>
            <a:ln w="19050" cap="flat" cmpd="sng">
              <a:solidFill>
                <a:schemeClr val="tx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39" name="Freeform 10"/>
            <p:cNvSpPr/>
            <p:nvPr/>
          </p:nvSpPr>
          <p:spPr bwMode="auto">
            <a:xfrm>
              <a:off x="8682696" y="2194310"/>
              <a:ext cx="2362200" cy="431800"/>
            </a:xfrm>
            <a:custGeom>
              <a:avLst/>
              <a:gdLst>
                <a:gd name="T0" fmla="*/ 0 w 1488"/>
                <a:gd name="T1" fmla="*/ 264 h 272"/>
                <a:gd name="T2" fmla="*/ 432 w 1488"/>
                <a:gd name="T3" fmla="*/ 24 h 272"/>
                <a:gd name="T4" fmla="*/ 864 w 1488"/>
                <a:gd name="T5" fmla="*/ 120 h 272"/>
                <a:gd name="T6" fmla="*/ 1200 w 1488"/>
                <a:gd name="T7" fmla="*/ 264 h 272"/>
                <a:gd name="T8" fmla="*/ 1488 w 1488"/>
                <a:gd name="T9" fmla="*/ 72 h 272"/>
              </a:gdLst>
              <a:ahLst/>
              <a:cxnLst>
                <a:cxn ang="0">
                  <a:pos x="T0" y="T1"/>
                </a:cxn>
                <a:cxn ang="0">
                  <a:pos x="T2" y="T3"/>
                </a:cxn>
                <a:cxn ang="0">
                  <a:pos x="T4" y="T5"/>
                </a:cxn>
                <a:cxn ang="0">
                  <a:pos x="T6" y="T7"/>
                </a:cxn>
                <a:cxn ang="0">
                  <a:pos x="T8" y="T9"/>
                </a:cxn>
              </a:cxnLst>
              <a:rect l="0" t="0" r="r" b="b"/>
              <a:pathLst>
                <a:path w="1488" h="272">
                  <a:moveTo>
                    <a:pt x="0" y="264"/>
                  </a:moveTo>
                  <a:cubicBezTo>
                    <a:pt x="144" y="156"/>
                    <a:pt x="288" y="48"/>
                    <a:pt x="432" y="24"/>
                  </a:cubicBezTo>
                  <a:cubicBezTo>
                    <a:pt x="576" y="0"/>
                    <a:pt x="736" y="80"/>
                    <a:pt x="864" y="120"/>
                  </a:cubicBezTo>
                  <a:cubicBezTo>
                    <a:pt x="992" y="160"/>
                    <a:pt x="1096" y="272"/>
                    <a:pt x="1200" y="264"/>
                  </a:cubicBezTo>
                  <a:cubicBezTo>
                    <a:pt x="1304" y="256"/>
                    <a:pt x="1396" y="164"/>
                    <a:pt x="1488" y="72"/>
                  </a:cubicBezTo>
                </a:path>
              </a:pathLst>
            </a:custGeom>
            <a:noFill/>
            <a:ln w="19050" cap="flat" cmpd="sng">
              <a:solidFill>
                <a:schemeClr val="tx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0" name="Line 11"/>
            <p:cNvSpPr>
              <a:spLocks noChangeShapeType="1"/>
            </p:cNvSpPr>
            <p:nvPr/>
          </p:nvSpPr>
          <p:spPr bwMode="auto">
            <a:xfrm flipV="1">
              <a:off x="9673296" y="670310"/>
              <a:ext cx="0" cy="251460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1" name="Line 12"/>
            <p:cNvSpPr>
              <a:spLocks noChangeShapeType="1"/>
            </p:cNvSpPr>
            <p:nvPr/>
          </p:nvSpPr>
          <p:spPr bwMode="auto">
            <a:xfrm>
              <a:off x="8530296" y="2880110"/>
              <a:ext cx="29718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3" name="Line 14"/>
            <p:cNvSpPr>
              <a:spLocks noChangeShapeType="1"/>
            </p:cNvSpPr>
            <p:nvPr/>
          </p:nvSpPr>
          <p:spPr bwMode="auto">
            <a:xfrm>
              <a:off x="10511496" y="822710"/>
              <a:ext cx="0" cy="22098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5" name="Line 16"/>
            <p:cNvSpPr>
              <a:spLocks noChangeShapeType="1"/>
            </p:cNvSpPr>
            <p:nvPr/>
          </p:nvSpPr>
          <p:spPr bwMode="auto">
            <a:xfrm flipV="1">
              <a:off x="10206696" y="1284673"/>
              <a:ext cx="838200" cy="2238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6" name="Line 17"/>
            <p:cNvSpPr>
              <a:spLocks noChangeShapeType="1"/>
            </p:cNvSpPr>
            <p:nvPr/>
          </p:nvSpPr>
          <p:spPr bwMode="auto">
            <a:xfrm flipV="1">
              <a:off x="10206696" y="1889510"/>
              <a:ext cx="838200" cy="2238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7" name="Line 18"/>
            <p:cNvSpPr>
              <a:spLocks noChangeShapeType="1"/>
            </p:cNvSpPr>
            <p:nvPr/>
          </p:nvSpPr>
          <p:spPr bwMode="auto">
            <a:xfrm flipV="1">
              <a:off x="10206696" y="2499110"/>
              <a:ext cx="838200" cy="2238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grpSp>
      <mc:AlternateContent xmlns:mc="http://schemas.openxmlformats.org/markup-compatibility/2006" xmlns:a14="http://schemas.microsoft.com/office/drawing/2010/main">
        <mc:Choice Requires="a14">
          <p:sp>
            <p:nvSpPr>
              <p:cNvPr id="25" name="矩形 24"/>
              <p:cNvSpPr/>
              <p:nvPr/>
            </p:nvSpPr>
            <p:spPr>
              <a:xfrm>
                <a:off x="696737" y="2132913"/>
                <a:ext cx="4186082" cy="138403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32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32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𝑓</m:t>
                          </m:r>
                          <m:d>
                            <m:dPr>
                              <m:ctrlPr>
                                <a:rPr kumimoji="0" lang="en-US" altLang="zh-CN" sz="32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32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r>
                            <a:rPr kumimoji="0" lang="en-US" altLang="zh-CN" sz="32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𝑑𝑥</m:t>
                          </m:r>
                        </m:e>
                      </m:nary>
                      <m:r>
                        <a:rPr kumimoji="0" lang="en-US" altLang="zh-CN" sz="32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32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𝐹</m:t>
                      </m:r>
                      <m:d>
                        <m:dPr>
                          <m:ctrlPr>
                            <a:rPr kumimoji="0" lang="en-US" altLang="zh-CN" sz="32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32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r>
                        <a:rPr kumimoji="0" lang="en-US" altLang="zh-CN" sz="32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32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𝐶</m:t>
                      </m:r>
                      <m:r>
                        <a:rPr kumimoji="0" lang="en-US" altLang="zh-CN" sz="32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m:oMathPara>
                </a14:m>
                <a:endParaRPr kumimoji="0" lang="zh-CN" altLang="en-US" sz="3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5" name="矩形 24"/>
              <p:cNvSpPr>
                <a:spLocks noRot="1" noChangeAspect="1" noMove="1" noResize="1" noEditPoints="1" noAdjustHandles="1" noChangeArrowheads="1" noChangeShapeType="1" noTextEdit="1"/>
              </p:cNvSpPr>
              <p:nvPr/>
            </p:nvSpPr>
            <p:spPr>
              <a:xfrm>
                <a:off x="696737" y="2132913"/>
                <a:ext cx="4186082" cy="1384033"/>
              </a:xfrm>
              <a:prstGeom prst="rect">
                <a:avLst/>
              </a:prstGeom>
              <a:blipFill rotWithShape="1">
                <a:blip r:embed="rId3"/>
                <a:stretch>
                  <a:fillRect l="-3" t="-42" r="7" b="23"/>
                </a:stretch>
              </a:blipFill>
            </p:spPr>
            <p:txBody>
              <a:bodyPr/>
              <a:lstStyle/>
              <a:p>
                <a:r>
                  <a:rPr lang="zh-CN" altLang="en-US">
                    <a:noFill/>
                  </a:rPr>
                  <a:t> </a:t>
                </a:r>
              </a:p>
            </p:txBody>
          </p:sp>
        </mc:Fallback>
      </mc:AlternateContent>
      <p:sp>
        <p:nvSpPr>
          <p:cNvPr id="33" name="矩形 32"/>
          <p:cNvSpPr/>
          <p:nvPr/>
        </p:nvSpPr>
        <p:spPr>
          <a:xfrm>
            <a:off x="670198" y="4922574"/>
            <a:ext cx="10683974"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积分曲线族中所有曲线上具有相同的横坐标的点，过这些点的切线都是平行的</a:t>
            </a:r>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不定积分的概念</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745796" y="947503"/>
            <a:ext cx="24929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基本积分公式（记忆）</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9" name="矩形 8"/>
              <p:cNvSpPr/>
              <p:nvPr/>
            </p:nvSpPr>
            <p:spPr>
              <a:xfrm>
                <a:off x="8687114" y="1483791"/>
                <a:ext cx="136992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d>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𝟏</m:t>
                      </m:r>
                    </m:oMath>
                  </m:oMathPara>
                </a14:m>
                <a:endParaRPr kumimoji="0" lang="zh-CN" altLang="en-US"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9" name="矩形 8"/>
              <p:cNvSpPr>
                <a:spLocks noRot="1" noChangeAspect="1" noMove="1" noResize="1" noEditPoints="1" noAdjustHandles="1" noChangeArrowheads="1" noChangeShapeType="1" noTextEdit="1"/>
              </p:cNvSpPr>
              <p:nvPr/>
            </p:nvSpPr>
            <p:spPr>
              <a:xfrm>
                <a:off x="8687114" y="1483791"/>
                <a:ext cx="1369927" cy="461665"/>
              </a:xfrm>
              <a:prstGeom prst="rect">
                <a:avLst/>
              </a:prstGeom>
              <a:blipFill rotWithShape="1">
                <a:blip r:embed="rId3"/>
                <a:stretch>
                  <a:fillRect l="-23" t="-93" r="40" b="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8661912" y="2056515"/>
                <a:ext cx="2172198" cy="47000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𝒏</m:t>
                                  </m:r>
                                </m:sup>
                              </m:sSup>
                            </m:e>
                          </m:d>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𝒏</m:t>
                      </m:r>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𝒏</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𝟏</m:t>
                          </m:r>
                        </m:sup>
                      </m:sSup>
                    </m:oMath>
                  </m:oMathPara>
                </a14:m>
                <a:endParaRPr kumimoji="0" lang="zh-CN" altLang="en-US"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8661912" y="2056515"/>
                <a:ext cx="2172198" cy="470000"/>
              </a:xfrm>
              <a:prstGeom prst="rect">
                <a:avLst/>
              </a:prstGeom>
              <a:blipFill rotWithShape="1">
                <a:blip r:embed="rId4"/>
                <a:stretch>
                  <a:fillRect l="-24" t="-82" r="17" b="1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8739804" y="5686254"/>
                <a:ext cx="237270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func>
                                <m:func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𝐬𝐢𝐧</m:t>
                                  </m:r>
                                </m:fName>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e>
                          </m:d>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func>
                        <m:func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𝐜𝐨𝐬</m:t>
                          </m:r>
                        </m:fName>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oMath>
                  </m:oMathPara>
                </a14:m>
                <a:endParaRPr kumimoji="0" lang="zh-CN" altLang="en-US"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1" name="矩形 10"/>
              <p:cNvSpPr>
                <a:spLocks noRot="1" noChangeAspect="1" noMove="1" noResize="1" noEditPoints="1" noAdjustHandles="1" noChangeArrowheads="1" noChangeShapeType="1" noTextEdit="1"/>
              </p:cNvSpPr>
              <p:nvPr/>
            </p:nvSpPr>
            <p:spPr>
              <a:xfrm>
                <a:off x="8739804" y="5686254"/>
                <a:ext cx="2372701" cy="461665"/>
              </a:xfrm>
              <a:prstGeom prst="rect">
                <a:avLst/>
              </a:prstGeom>
              <a:blipFill rotWithShape="1">
                <a:blip r:embed="rId5"/>
                <a:stretch>
                  <a:fillRect l="-13" t="-101" b="105"/>
                </a:stretch>
              </a:blipFill>
            </p:spPr>
            <p:txBody>
              <a:bodyPr/>
              <a:lstStyle/>
              <a:p>
                <a:r>
                  <a:rPr lang="zh-CN" altLang="en-US">
                    <a:noFill/>
                  </a:rPr>
                  <a:t> </a:t>
                </a:r>
              </a:p>
            </p:txBody>
          </p:sp>
        </mc:Fallback>
      </mc:AlternateContent>
      <p:pic>
        <p:nvPicPr>
          <p:cNvPr id="17" name="图片 1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878" y="2208525"/>
            <a:ext cx="8192643" cy="3334215"/>
          </a:xfrm>
          <a:prstGeom prst="rect">
            <a:avLst/>
          </a:prstGeom>
        </p:spPr>
      </p:pic>
      <mc:AlternateContent xmlns:mc="http://schemas.openxmlformats.org/markup-compatibility/2006" xmlns:a14="http://schemas.microsoft.com/office/drawing/2010/main">
        <mc:Choice Requires="a14">
          <p:sp>
            <p:nvSpPr>
              <p:cNvPr id="25" name="矩形 24"/>
              <p:cNvSpPr/>
              <p:nvPr/>
            </p:nvSpPr>
            <p:spPr>
              <a:xfrm>
                <a:off x="8687114" y="2574724"/>
                <a:ext cx="3049681" cy="79239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func>
                                <m:func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𝐚𝐫𝐜𝐭𝐚𝐧</m:t>
                                  </m:r>
                                </m:fName>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e>
                          </m:d>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f>
                        <m:f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Pr>
                        <m:num>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𝟏</m:t>
                          </m:r>
                        </m:num>
                        <m:den>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𝟏</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𝟐</m:t>
                              </m:r>
                            </m:sup>
                          </m:sSup>
                        </m:den>
                      </m:f>
                    </m:oMath>
                  </m:oMathPara>
                </a14:m>
                <a:endParaRPr kumimoji="0" lang="zh-CN" altLang="en-US"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5" name="矩形 24"/>
              <p:cNvSpPr>
                <a:spLocks noRot="1" noChangeAspect="1" noMove="1" noResize="1" noEditPoints="1" noAdjustHandles="1" noChangeArrowheads="1" noChangeShapeType="1" noTextEdit="1"/>
              </p:cNvSpPr>
              <p:nvPr/>
            </p:nvSpPr>
            <p:spPr>
              <a:xfrm>
                <a:off x="8687114" y="2574724"/>
                <a:ext cx="3049681" cy="792396"/>
              </a:xfrm>
              <a:prstGeom prst="rect">
                <a:avLst/>
              </a:prstGeom>
              <a:blipFill rotWithShape="1">
                <a:blip r:embed="rId7"/>
                <a:stretch>
                  <a:fillRect l="-10" t="-55" r="3" b="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8704805" y="3381398"/>
                <a:ext cx="3211713" cy="8552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func>
                                <m:func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𝐚𝐫𝐜𝐬𝐢𝐧</m:t>
                                  </m:r>
                                </m:fName>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e>
                          </m:d>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f>
                        <m:f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Pr>
                        <m:num>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𝟏</m:t>
                          </m:r>
                        </m:num>
                        <m:den>
                          <m:rad>
                            <m:radPr>
                              <m:degHide m:val="on"/>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radPr>
                            <m:deg/>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𝟏</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𝟐</m:t>
                                  </m:r>
                                </m:sup>
                              </m:sSup>
                            </m:e>
                          </m:rad>
                        </m:den>
                      </m:f>
                    </m:oMath>
                  </m:oMathPara>
                </a14:m>
                <a:endParaRPr kumimoji="0" lang="zh-CN" altLang="en-US"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6" name="矩形 25"/>
              <p:cNvSpPr>
                <a:spLocks noRot="1" noChangeAspect="1" noMove="1" noResize="1" noEditPoints="1" noAdjustHandles="1" noChangeArrowheads="1" noChangeShapeType="1" noTextEdit="1"/>
              </p:cNvSpPr>
              <p:nvPr/>
            </p:nvSpPr>
            <p:spPr>
              <a:xfrm>
                <a:off x="8704805" y="3381398"/>
                <a:ext cx="3211713" cy="855299"/>
              </a:xfrm>
              <a:prstGeom prst="rect">
                <a:avLst/>
              </a:prstGeom>
              <a:blipFill rotWithShape="1">
                <a:blip r:embed="rId8"/>
                <a:stretch>
                  <a:fillRect l="-7" t="-3" r="3" b="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8739804" y="4437738"/>
                <a:ext cx="217219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𝒂</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sup>
                              </m:sSup>
                            </m:e>
                          </m:d>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𝒂</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𝒍𝒏𝒂</m:t>
                      </m:r>
                    </m:oMath>
                  </m:oMathPara>
                </a14:m>
                <a:endParaRPr kumimoji="0" lang="zh-CN" altLang="en-US"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8" name="矩形 27"/>
              <p:cNvSpPr>
                <a:spLocks noRot="1" noChangeAspect="1" noMove="1" noResize="1" noEditPoints="1" noAdjustHandles="1" noChangeArrowheads="1" noChangeShapeType="1" noTextEdit="1"/>
              </p:cNvSpPr>
              <p:nvPr/>
            </p:nvSpPr>
            <p:spPr>
              <a:xfrm>
                <a:off x="8739804" y="4437738"/>
                <a:ext cx="2172198" cy="461665"/>
              </a:xfrm>
              <a:prstGeom prst="rect">
                <a:avLst/>
              </a:prstGeom>
              <a:blipFill rotWithShape="1">
                <a:blip r:embed="rId9"/>
                <a:stretch>
                  <a:fillRect l="-14" t="-78" r="7" b="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8739804" y="5061996"/>
                <a:ext cx="162397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𝒆</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sup>
                              </m:sSup>
                            </m:e>
                          </m:d>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𝒆</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sup>
                      </m:sSup>
                    </m:oMath>
                  </m:oMathPara>
                </a14:m>
                <a:endParaRPr kumimoji="0" lang="zh-CN" altLang="en-US"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9" name="矩形 28"/>
              <p:cNvSpPr>
                <a:spLocks noRot="1" noChangeAspect="1" noMove="1" noResize="1" noEditPoints="1" noAdjustHandles="1" noChangeArrowheads="1" noChangeShapeType="1" noTextEdit="1"/>
              </p:cNvSpPr>
              <p:nvPr/>
            </p:nvSpPr>
            <p:spPr>
              <a:xfrm>
                <a:off x="8739804" y="5061996"/>
                <a:ext cx="1623971" cy="461665"/>
              </a:xfrm>
              <a:prstGeom prst="rect">
                <a:avLst/>
              </a:prstGeom>
              <a:blipFill rotWithShape="1">
                <a:blip r:embed="rId10"/>
                <a:stretch>
                  <a:fillRect l="-18" t="-89" r="35" b="93"/>
                </a:stretch>
              </a:blipFill>
            </p:spPr>
            <p:txBody>
              <a:bodyPr/>
              <a:lstStyle/>
              <a:p>
                <a:r>
                  <a:rPr lang="zh-CN" altLang="en-US">
                    <a:noFill/>
                  </a:rPr>
                  <a:t> </a:t>
                </a:r>
              </a:p>
            </p:txBody>
          </p:sp>
        </mc:Fallback>
      </mc:AlternateContent>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不定积分的概念</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745796" y="947503"/>
            <a:ext cx="24929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基本积分公式（记忆）</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820" y="1700808"/>
            <a:ext cx="7411484" cy="2381582"/>
          </a:xfrm>
          <a:prstGeom prst="rect">
            <a:avLst/>
          </a:prstGeom>
        </p:spPr>
      </p:pic>
      <p:sp>
        <p:nvSpPr>
          <p:cNvPr id="8" name="矩形 7"/>
          <p:cNvSpPr/>
          <p:nvPr/>
        </p:nvSpPr>
        <p:spPr>
          <a:xfrm>
            <a:off x="626326" y="5157192"/>
            <a:ext cx="1074384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以上</a:t>
            </a:r>
            <a:r>
              <a:rPr kumimoji="0" lang="en-US" altLang="zh-CN"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13</a:t>
            </a:r>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个公式是积分法的基础，必须熟记，不仅要记住等式右端的结果，还要熟悉左端被积函数的形式！</a:t>
            </a:r>
          </a:p>
        </p:txBody>
      </p:sp>
      <mc:AlternateContent xmlns:mc="http://schemas.openxmlformats.org/markup-compatibility/2006" xmlns:a14="http://schemas.microsoft.com/office/drawing/2010/main">
        <mc:Choice Requires="a14">
          <p:sp>
            <p:nvSpPr>
              <p:cNvPr id="10" name="矩形 9"/>
              <p:cNvSpPr/>
              <p:nvPr/>
            </p:nvSpPr>
            <p:spPr>
              <a:xfrm>
                <a:off x="8472264" y="1469975"/>
                <a:ext cx="266605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func>
                                <m:func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a:cs typeface="+mn-cs"/>
                                      <a:sym typeface="方正北魏楷书简体"/>
                                    </a:rPr>
                                    <m:t>𝒄𝒐𝒔</m:t>
                                  </m:r>
                                </m:fName>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e>
                          </m:d>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func>
                        <m:func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𝐬𝐢𝐧</m:t>
                          </m:r>
                        </m:fName>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oMath>
                  </m:oMathPara>
                </a14:m>
                <a:endParaRPr kumimoji="0" lang="zh-CN" altLang="en-US"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8472264" y="1469975"/>
                <a:ext cx="2666051" cy="461665"/>
              </a:xfrm>
              <a:prstGeom prst="rect">
                <a:avLst/>
              </a:prstGeom>
              <a:blipFill rotWithShape="1">
                <a:blip r:embed="rId4"/>
                <a:stretch>
                  <a:fillRect l="-4" t="-127" r="16" b="1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8472264" y="2051583"/>
                <a:ext cx="2561022" cy="47000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func>
                                <m:func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𝐭𝐚𝐧</m:t>
                                  </m:r>
                                </m:fName>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e>
                          </m:d>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func>
                        <m:func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𝐬𝐞𝐜</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𝟐</m:t>
                              </m:r>
                            </m:sup>
                          </m:sSup>
                        </m:fName>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oMath>
                  </m:oMathPara>
                </a14:m>
                <a:endParaRPr kumimoji="0" lang="zh-CN" altLang="en-US"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1" name="矩形 10"/>
              <p:cNvSpPr>
                <a:spLocks noRot="1" noChangeAspect="1" noMove="1" noResize="1" noEditPoints="1" noAdjustHandles="1" noChangeArrowheads="1" noChangeShapeType="1" noTextEdit="1"/>
              </p:cNvSpPr>
              <p:nvPr/>
            </p:nvSpPr>
            <p:spPr>
              <a:xfrm>
                <a:off x="8472264" y="2051583"/>
                <a:ext cx="2561022" cy="470000"/>
              </a:xfrm>
              <a:prstGeom prst="rect">
                <a:avLst/>
              </a:prstGeom>
              <a:blipFill rotWithShape="1">
                <a:blip r:embed="rId5"/>
                <a:stretch>
                  <a:fillRect l="-4" t="-113" r="6" b="1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8472264" y="2633191"/>
                <a:ext cx="2738955" cy="47000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func>
                                <m:func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𝐜𝐨𝐭</m:t>
                                  </m:r>
                                </m:fName>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e>
                          </m:d>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func>
                        <m:func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𝐜𝐬𝐜</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𝟐</m:t>
                              </m:r>
                            </m:sup>
                          </m:sSup>
                        </m:fName>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oMath>
                  </m:oMathPara>
                </a14:m>
                <a:endParaRPr kumimoji="0" lang="zh-CN" altLang="en-US"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2" name="矩形 11"/>
              <p:cNvSpPr>
                <a:spLocks noRot="1" noChangeAspect="1" noMove="1" noResize="1" noEditPoints="1" noAdjustHandles="1" noChangeArrowheads="1" noChangeShapeType="1" noTextEdit="1"/>
              </p:cNvSpPr>
              <p:nvPr/>
            </p:nvSpPr>
            <p:spPr>
              <a:xfrm>
                <a:off x="8472264" y="2633191"/>
                <a:ext cx="2738955" cy="470000"/>
              </a:xfrm>
              <a:prstGeom prst="rect">
                <a:avLst/>
              </a:prstGeom>
              <a:blipFill rotWithShape="1">
                <a:blip r:embed="rId6"/>
                <a:stretch>
                  <a:fillRect l="-3" t="-102" r="11" b="1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8472263" y="3214799"/>
                <a:ext cx="314534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func>
                                <m:func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方正北魏楷书简体"/>
                                      <a:cs typeface="+mn-cs"/>
                                      <a:sym typeface="方正北魏楷书简体"/>
                                    </a:rPr>
                                    <m:t>𝐬𝐞𝐜</m:t>
                                  </m:r>
                                </m:fName>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e>
                          </m:d>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func>
                        <m:func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𝐬𝐞𝐜</m:t>
                          </m:r>
                        </m:fName>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func>
                        <m:func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𝐭𝐚𝐧</m:t>
                          </m:r>
                        </m:fName>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oMath>
                  </m:oMathPara>
                </a14:m>
                <a:endParaRPr kumimoji="0" lang="zh-CN" altLang="en-US"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3" name="矩形 12"/>
              <p:cNvSpPr>
                <a:spLocks noRot="1" noChangeAspect="1" noMove="1" noResize="1" noEditPoints="1" noAdjustHandles="1" noChangeArrowheads="1" noChangeShapeType="1" noTextEdit="1"/>
              </p:cNvSpPr>
              <p:nvPr/>
            </p:nvSpPr>
            <p:spPr>
              <a:xfrm>
                <a:off x="8472263" y="3214799"/>
                <a:ext cx="3145348" cy="461665"/>
              </a:xfrm>
              <a:prstGeom prst="rect">
                <a:avLst/>
              </a:prstGeom>
              <a:blipFill rotWithShape="1">
                <a:blip r:embed="rId7"/>
                <a:stretch>
                  <a:fillRect l="-3" t="-93" r="9" b="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8472263" y="3796407"/>
                <a:ext cx="330404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func>
                                <m:func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𝐜𝐬𝐜</m:t>
                                  </m:r>
                                </m:fName>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e>
                          </m:d>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func>
                        <m:func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𝐜𝐬𝐜</m:t>
                          </m:r>
                        </m:fName>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func>
                        <m:func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𝐜𝐨𝐭</m:t>
                          </m:r>
                        </m:fName>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oMath>
                  </m:oMathPara>
                </a14:m>
                <a:endParaRPr kumimoji="0" lang="zh-CN" altLang="en-US"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4" name="矩形 13"/>
              <p:cNvSpPr>
                <a:spLocks noRot="1" noChangeAspect="1" noMove="1" noResize="1" noEditPoints="1" noAdjustHandles="1" noChangeArrowheads="1" noChangeShapeType="1" noTextEdit="1"/>
              </p:cNvSpPr>
              <p:nvPr/>
            </p:nvSpPr>
            <p:spPr>
              <a:xfrm>
                <a:off x="8472263" y="3796407"/>
                <a:ext cx="3304046" cy="461665"/>
              </a:xfrm>
              <a:prstGeom prst="rect">
                <a:avLst/>
              </a:prstGeom>
              <a:blipFill rotWithShape="1">
                <a:blip r:embed="rId8"/>
                <a:stretch>
                  <a:fillRect l="-3" t="-82" r="7" b="86"/>
                </a:stretch>
              </a:blipFill>
            </p:spPr>
            <p:txBody>
              <a:bodyPr/>
              <a:lstStyle/>
              <a:p>
                <a:r>
                  <a:rPr lang="zh-CN" altLang="en-US">
                    <a:noFill/>
                  </a:rPr>
                  <a:t> </a:t>
                </a:r>
              </a:p>
            </p:txBody>
          </p:sp>
        </mc:Fallback>
      </mc:AlternateContent>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不定积分的性质</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6" name="矩形 5"/>
              <p:cNvSpPr/>
              <p:nvPr/>
            </p:nvSpPr>
            <p:spPr>
              <a:xfrm>
                <a:off x="608744" y="1488911"/>
                <a:ext cx="8070479"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zh-CN" altLang="en-US"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d>
                            <m:dPr>
                              <m:begChr m:val="["/>
                              <m:endChr m:val="]"/>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𝒂𝒇</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𝒃𝒈</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e>
                          </m:d>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𝒅𝒙</m:t>
                          </m:r>
                        </m:e>
                      </m:nary>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𝒂</m:t>
                      </m:r>
                      <m:nary>
                        <m:naryPr>
                          <m:limLoc m:val="undOvr"/>
                          <m:subHide m:val="on"/>
                          <m:supHide m:val="on"/>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𝒇</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𝒅𝒙</m:t>
                          </m:r>
                        </m:e>
                      </m:nary>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𝒃</m:t>
                      </m:r>
                      <m:nary>
                        <m:naryPr>
                          <m:limLoc m:val="undOvr"/>
                          <m:subHide m:val="on"/>
                          <m:supHide m:val="on"/>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𝒈</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𝒅𝒙</m:t>
                          </m:r>
                        </m:e>
                      </m:nary>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6" name="矩形 5"/>
              <p:cNvSpPr>
                <a:spLocks noRot="1" noChangeAspect="1" noMove="1" noResize="1" noEditPoints="1" noAdjustHandles="1" noChangeArrowheads="1" noChangeShapeType="1" noTextEdit="1"/>
              </p:cNvSpPr>
              <p:nvPr/>
            </p:nvSpPr>
            <p:spPr>
              <a:xfrm>
                <a:off x="608744" y="1488911"/>
                <a:ext cx="8070479" cy="1222514"/>
              </a:xfrm>
              <a:prstGeom prst="rect">
                <a:avLst/>
              </a:prstGeom>
              <a:blipFill rotWithShape="1">
                <a:blip r:embed="rId3"/>
                <a:stretch>
                  <a:fillRect l="-5" t="-39" r="-39" b="50"/>
                </a:stretch>
              </a:blipFill>
            </p:spPr>
            <p:txBody>
              <a:bodyPr/>
              <a:lstStyle/>
              <a:p>
                <a:r>
                  <a:rPr lang="zh-CN" altLang="en-US">
                    <a:noFill/>
                  </a:rPr>
                  <a:t> </a:t>
                </a:r>
              </a:p>
            </p:txBody>
          </p:sp>
        </mc:Fallback>
      </mc:AlternateContent>
      <p:grpSp>
        <p:nvGrpSpPr>
          <p:cNvPr id="9" name="组合 8"/>
          <p:cNvGrpSpPr/>
          <p:nvPr/>
        </p:nvGrpSpPr>
        <p:grpSpPr>
          <a:xfrm>
            <a:off x="980312" y="2755340"/>
            <a:ext cx="1432535" cy="461665"/>
            <a:chOff x="775380" y="3144539"/>
            <a:chExt cx="1629024" cy="461665"/>
          </a:xfrm>
        </p:grpSpPr>
        <p:sp>
          <p:nvSpPr>
            <p:cNvPr id="10" name="Rectangle 5"/>
            <p:cNvSpPr>
              <a:spLocks noChangeArrowheads="1"/>
            </p:cNvSpPr>
            <p:nvPr/>
          </p:nvSpPr>
          <p:spPr bwMode="auto">
            <a:xfrm>
              <a:off x="775380" y="3161704"/>
              <a:ext cx="1504196"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TextBox 28"/>
            <p:cNvSpPr txBox="1"/>
            <p:nvPr/>
          </p:nvSpPr>
          <p:spPr>
            <a:xfrm>
              <a:off x="775380" y="3144539"/>
              <a:ext cx="1629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sp>
        <p:nvSpPr>
          <p:cNvPr id="4" name="矩形 3"/>
          <p:cNvSpPr/>
          <p:nvPr/>
        </p:nvSpPr>
        <p:spPr>
          <a:xfrm>
            <a:off x="2412847" y="2799255"/>
            <a:ext cx="233910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求下列不定积分</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2" name="矩形 11"/>
              <p:cNvSpPr/>
              <p:nvPr/>
            </p:nvSpPr>
            <p:spPr>
              <a:xfrm>
                <a:off x="5463997" y="2649663"/>
                <a:ext cx="4845044"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rad>
                            <m:radPr>
                              <m:degHide m:val="on"/>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radPr>
                            <m:deg/>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rad>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limLoc m:val="undOvr"/>
                          <m:subHide m:val="on"/>
                          <m:supHide m:val="on"/>
                          <m:ctrlP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sSup>
                            <m:sSup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den>
                              </m:f>
                            </m:sup>
                          </m:sSup>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num>
                        <m:den>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den>
                      </m:f>
                      <m:sSup>
                        <m:sSup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num>
                            <m:den>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den>
                          </m:f>
                        </m:sup>
                      </m:sSup>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oMath>
                  </m:oMathPara>
                </a14:m>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2" name="矩形 11"/>
              <p:cNvSpPr>
                <a:spLocks noRot="1" noChangeAspect="1" noMove="1" noResize="1" noEditPoints="1" noAdjustHandles="1" noChangeArrowheads="1" noChangeShapeType="1" noTextEdit="1"/>
              </p:cNvSpPr>
              <p:nvPr/>
            </p:nvSpPr>
            <p:spPr>
              <a:xfrm>
                <a:off x="5463997" y="2649663"/>
                <a:ext cx="4845044" cy="1222514"/>
              </a:xfrm>
              <a:prstGeom prst="rect">
                <a:avLst/>
              </a:prstGeom>
              <a:blipFill rotWithShape="1">
                <a:blip r:embed="rId4"/>
                <a:stretch>
                  <a:fillRect l="-9" t="-36" r="9" b="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813543" y="3819027"/>
                <a:ext cx="2577309"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ad>
                                    <m:radPr>
                                      <m:degHide m:val="on"/>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radPr>
                                    <m:deg/>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rad>
                                </m:den>
                              </m:f>
                            </m:e>
                          </m:d>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oMath>
                  </m:oMathPara>
                </a14:m>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3" name="矩形 12"/>
              <p:cNvSpPr>
                <a:spLocks noRot="1" noChangeAspect="1" noMove="1" noResize="1" noEditPoints="1" noAdjustHandles="1" noChangeArrowheads="1" noChangeShapeType="1" noTextEdit="1"/>
              </p:cNvSpPr>
              <p:nvPr/>
            </p:nvSpPr>
            <p:spPr>
              <a:xfrm>
                <a:off x="813543" y="3819027"/>
                <a:ext cx="2577309" cy="1222514"/>
              </a:xfrm>
              <a:prstGeom prst="rect">
                <a:avLst/>
              </a:prstGeom>
              <a:blipFill rotWithShape="1">
                <a:blip r:embed="rId5"/>
                <a:stretch>
                  <a:fillRect l="-4" t="-11" r="23" b="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09401" y="5324553"/>
                <a:ext cx="3187347"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func>
                                <m:func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m:rPr>
                                      <m:sty m:val="p"/>
                                    </m:rPr>
                                    <a:rPr kumimoji="0" lang="en-US" altLang="zh-CN" sz="2800" b="0" i="0" u="none" strike="noStrike" kern="1200" cap="none" spc="0" normalizeH="0" baseline="0" noProof="0" smtClean="0">
                                      <a:ln>
                                        <a:noFill/>
                                      </a:ln>
                                      <a:solidFill>
                                        <a:prstClr val="black"/>
                                      </a:solidFill>
                                      <a:effectLst/>
                                      <a:uLnTx/>
                                      <a:uFillTx/>
                                      <a:latin typeface="Cambria Math" panose="02040503050406030204" pitchFamily="18" charset="0"/>
                                      <a:cs typeface="+mn-cs"/>
                                    </a:rPr>
                                    <m:t>sin</m:t>
                                  </m:r>
                                </m:fName>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func>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unc>
                                <m:func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m:rPr>
                                      <m:sty m:val="p"/>
                                    </m:rPr>
                                    <a:rPr kumimoji="0" lang="en-US" altLang="zh-CN" sz="2800" b="0" i="0" u="none" strike="noStrike" kern="1200" cap="none" spc="0" normalizeH="0" baseline="0" noProof="0" smtClean="0">
                                      <a:ln>
                                        <a:noFill/>
                                      </a:ln>
                                      <a:solidFill>
                                        <a:prstClr val="black"/>
                                      </a:solidFill>
                                      <a:effectLst/>
                                      <a:uLnTx/>
                                      <a:uFillTx/>
                                      <a:latin typeface="Cambria Math" panose="02040503050406030204" pitchFamily="18" charset="0"/>
                                      <a:cs typeface="+mn-cs"/>
                                    </a:rPr>
                                    <m:t>cos</m:t>
                                  </m:r>
                                </m:fName>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func>
                            </m:e>
                          </m:d>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oMath>
                  </m:oMathPara>
                </a14:m>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4" name="矩形 13"/>
              <p:cNvSpPr>
                <a:spLocks noRot="1" noChangeAspect="1" noMove="1" noResize="1" noEditPoints="1" noAdjustHandles="1" noChangeArrowheads="1" noChangeShapeType="1" noTextEdit="1"/>
              </p:cNvSpPr>
              <p:nvPr/>
            </p:nvSpPr>
            <p:spPr>
              <a:xfrm>
                <a:off x="709401" y="5324553"/>
                <a:ext cx="3187347" cy="1222514"/>
              </a:xfrm>
              <a:prstGeom prst="rect">
                <a:avLst/>
              </a:prstGeom>
              <a:blipFill rotWithShape="1">
                <a:blip r:embed="rId6"/>
                <a:stretch>
                  <a:fillRect l="-3" t="-6" r="12" b="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007768" y="3819027"/>
                <a:ext cx="3970959"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d>
                            <m:d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sSup>
                                    <m:sSup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den>
                              </m:f>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func>
                                <m:func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m:rPr>
                                      <m:sty m:val="p"/>
                                    </m:rPr>
                                    <a:rPr kumimoji="0" lang="en-US" altLang="zh-CN" sz="2800" b="0" i="0" u="none" strike="noStrike" kern="1200" cap="none" spc="0" normalizeH="0" baseline="0" noProof="0" smtClean="0">
                                      <a:ln>
                                        <a:noFill/>
                                      </a:ln>
                                      <a:solidFill>
                                        <a:prstClr val="black"/>
                                      </a:solidFill>
                                      <a:effectLst/>
                                      <a:uLnTx/>
                                      <a:uFillTx/>
                                      <a:latin typeface="Cambria Math" panose="02040503050406030204" pitchFamily="18" charset="0"/>
                                      <a:cs typeface="+mn-cs"/>
                                    </a:rPr>
                                    <m:t>cos</m:t>
                                  </m:r>
                                </m:fName>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func>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den>
                              </m:f>
                            </m:e>
                          </m:d>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oMath>
                  </m:oMathPara>
                </a14:m>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5" name="矩形 14"/>
              <p:cNvSpPr>
                <a:spLocks noRot="1" noChangeAspect="1" noMove="1" noResize="1" noEditPoints="1" noAdjustHandles="1" noChangeArrowheads="1" noChangeShapeType="1" noTextEdit="1"/>
              </p:cNvSpPr>
              <p:nvPr/>
            </p:nvSpPr>
            <p:spPr>
              <a:xfrm>
                <a:off x="4007768" y="3819027"/>
                <a:ext cx="3970959" cy="1222514"/>
              </a:xfrm>
              <a:prstGeom prst="rect">
                <a:avLst/>
              </a:prstGeom>
              <a:blipFill rotWithShape="1">
                <a:blip r:embed="rId7"/>
                <a:stretch>
                  <a:fillRect l="-7" t="-11" r="15" b="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4151784" y="5324553"/>
                <a:ext cx="1984069"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func>
                            <m:func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sSup>
                                <m:sSup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m:rPr>
                                      <m:sty m:val="p"/>
                                    </m:rPr>
                                    <a:rPr kumimoji="0" lang="en-US" altLang="zh-CN" sz="2800" b="0" i="0" u="none" strike="noStrike" kern="1200" cap="none" spc="0" normalizeH="0" baseline="0" noProof="0" smtClean="0">
                                      <a:ln>
                                        <a:noFill/>
                                      </a:ln>
                                      <a:solidFill>
                                        <a:prstClr val="black"/>
                                      </a:solidFill>
                                      <a:effectLst/>
                                      <a:uLnTx/>
                                      <a:uFillTx/>
                                      <a:latin typeface="Cambria Math" panose="02040503050406030204" pitchFamily="18" charset="0"/>
                                      <a:cs typeface="+mn-cs"/>
                                    </a:rPr>
                                    <m:t>sin</m:t>
                                  </m:r>
                                </m:e>
                                <m:sup>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fName>
                            <m:e>
                              <m:f>
                                <m:f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num>
                                <m:den>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den>
                              </m:f>
                            </m:e>
                          </m:func>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oMath>
                  </m:oMathPara>
                </a14:m>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6" name="矩形 15"/>
              <p:cNvSpPr>
                <a:spLocks noRot="1" noChangeAspect="1" noMove="1" noResize="1" noEditPoints="1" noAdjustHandles="1" noChangeArrowheads="1" noChangeShapeType="1" noTextEdit="1"/>
              </p:cNvSpPr>
              <p:nvPr/>
            </p:nvSpPr>
            <p:spPr>
              <a:xfrm>
                <a:off x="4151784" y="5324553"/>
                <a:ext cx="1984069" cy="1222514"/>
              </a:xfrm>
              <a:prstGeom prst="rect">
                <a:avLst/>
              </a:prstGeom>
              <a:blipFill rotWithShape="1">
                <a:blip r:embed="rId8"/>
                <a:stretch>
                  <a:fillRect l="-8" t="-6" r="24" b="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588569" y="3824059"/>
                <a:ext cx="2015680"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func>
                            <m:funcPr>
                              <m:ctrlP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m:rPr>
                                  <m:sty m:val="p"/>
                                </m:rPr>
                                <a:rPr kumimoji="0" lang="en-US" altLang="zh-CN" sz="2800" b="0" i="0" u="none" strike="noStrike" kern="1200" cap="none" spc="0" normalizeH="0" baseline="0" noProof="0" smtClean="0">
                                  <a:ln>
                                    <a:noFill/>
                                  </a:ln>
                                  <a:solidFill>
                                    <a:prstClr val="black"/>
                                  </a:solidFill>
                                  <a:effectLst/>
                                  <a:uLnTx/>
                                  <a:uFillTx/>
                                  <a:latin typeface="Cambria Math" panose="02040503050406030204" pitchFamily="18" charset="0"/>
                                  <a:cs typeface="+mn-cs"/>
                                </a:rPr>
                                <m:t>sin</m:t>
                              </m:r>
                            </m:fName>
                            <m:e>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r>
                                <a:rPr kumimoji="0" lang="en-US" altLang="zh-CN"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func>
                          <m:r>
                            <a:rPr kumimoji="0" lang="en-US" altLang="zh-CN" sz="28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oMath>
                  </m:oMathPara>
                </a14:m>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7" name="矩形 6"/>
              <p:cNvSpPr>
                <a:spLocks noRot="1" noChangeAspect="1" noMove="1" noResize="1" noEditPoints="1" noAdjustHandles="1" noChangeArrowheads="1" noChangeShapeType="1" noTextEdit="1"/>
              </p:cNvSpPr>
              <p:nvPr/>
            </p:nvSpPr>
            <p:spPr>
              <a:xfrm>
                <a:off x="8588569" y="3824059"/>
                <a:ext cx="2015680" cy="1222514"/>
              </a:xfrm>
              <a:prstGeom prst="rect">
                <a:avLst/>
              </a:prstGeom>
              <a:blipFill rotWithShape="1">
                <a:blip r:embed="rId9"/>
                <a:stretch>
                  <a:fillRect l="-10" t="-7" r="19" b="19"/>
                </a:stretch>
              </a:blipFill>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788486" y="2112095"/>
            <a:ext cx="213995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6" name="Freeform 10"/>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nvGrpSpPr>
          <p:cNvPr id="10" name="组合 9"/>
          <p:cNvGrpSpPr/>
          <p:nvPr/>
        </p:nvGrpSpPr>
        <p:grpSpPr>
          <a:xfrm>
            <a:off x="800258" y="1490973"/>
            <a:ext cx="4813499" cy="639763"/>
            <a:chOff x="619471" y="1916832"/>
            <a:chExt cx="4813499" cy="639763"/>
          </a:xfrm>
        </p:grpSpPr>
        <p:sp>
          <p:nvSpPr>
            <p:cNvPr id="11" name="Rectangle 5"/>
            <p:cNvSpPr>
              <a:spLocks noChangeArrowheads="1"/>
            </p:cNvSpPr>
            <p:nvPr/>
          </p:nvSpPr>
          <p:spPr bwMode="auto">
            <a:xfrm>
              <a:off x="619471" y="2112095"/>
              <a:ext cx="2308973"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2" name="Rectangle 7"/>
            <p:cNvSpPr>
              <a:spLocks noChangeArrowheads="1"/>
            </p:cNvSpPr>
            <p:nvPr/>
          </p:nvSpPr>
          <p:spPr bwMode="auto">
            <a:xfrm>
              <a:off x="2466516" y="1916832"/>
              <a:ext cx="2966454" cy="473075"/>
            </a:xfrm>
            <a:prstGeom prst="rect">
              <a:avLst/>
            </a:prstGeom>
            <a:solidFill>
              <a:srgbClr val="FC6F3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3" name="Freeform 9"/>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5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4" name="TextBox 28"/>
            <p:cNvSpPr txBox="1"/>
            <p:nvPr/>
          </p:nvSpPr>
          <p:spPr>
            <a:xfrm>
              <a:off x="814511" y="2109472"/>
              <a:ext cx="2771414" cy="400110"/>
            </a:xfrm>
            <a:prstGeom prst="rect">
              <a:avLst/>
            </a:prstGeom>
            <a:noFill/>
          </p:spPr>
          <p:txBody>
            <a:bodyPr wrap="square" rtlCol="0">
              <a:spAutoFit/>
            </a:bodyPr>
            <a:lstStyle/>
            <a:p>
              <a:pPr lvl="0">
                <a:defRPr/>
              </a:pPr>
              <a:r>
                <a:rPr lang="en-US" altLang="zh-CN" sz="2000" kern="0" dirty="0">
                  <a:latin typeface="Times New Roman" panose="02020603050405020304" pitchFamily="18" charset="0"/>
                  <a:ea typeface="方正北魏楷书简体" panose="03000509000000000000" pitchFamily="65" charset="-122"/>
                  <a:cs typeface="Times New Roman" panose="02020603050405020304" pitchFamily="18" charset="0"/>
                </a:rPr>
                <a:t>Exponential ~</a:t>
              </a:r>
              <a:endParaRPr kumimoji="0" lang="zh-CN" altLang="en-US" sz="20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2490220" y="1973071"/>
                  <a:ext cx="2747710" cy="369332"/>
                </a:xfrm>
                <a:prstGeom prst="rect">
                  <a:avLst/>
                </a:prstGeom>
              </p:spPr>
              <p:txBody>
                <a:bodyPr wrap="square">
                  <a:spAutoFit/>
                </a:bodyPr>
                <a:lstStyle/>
                <a:p>
                  <a:pPr lvl="0">
                    <a:defRPr/>
                  </a:pPr>
                  <a14:m>
                    <m:oMath xmlns:m="http://schemas.openxmlformats.org/officeDocument/2006/math">
                      <m:r>
                        <a:rPr lang="en-US" altLang="zh-CN" i="1" kern="0" smtClean="0">
                          <a:latin typeface="Cambria Math" panose="02040503050406030204" pitchFamily="18" charset="0"/>
                          <a:ea typeface="方正北魏楷书简体" panose="03000509000000000000" pitchFamily="65" charset="-122"/>
                          <a:cs typeface="Times New Roman" panose="02020603050405020304" pitchFamily="18" charset="0"/>
                        </a:rPr>
                        <m:t>𝑦</m:t>
                      </m:r>
                      <m:r>
                        <a:rPr lang="zh-CN" altLang="en-US" i="1" kern="0">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𝑎</m:t>
                          </m:r>
                        </m:e>
                        <m:sup>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𝑥</m:t>
                          </m:r>
                        </m:sup>
                      </m:sSup>
                      <m:d>
                        <m:dPr>
                          <m:ctrlP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𝑎</m:t>
                          </m:r>
                          <m:r>
                            <a:rPr lang="zh-CN" altLang="en-US"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0 </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𝑎𝑛𝑑</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 </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𝑎</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≠1</m:t>
                          </m:r>
                        </m:e>
                      </m:d>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 </m:t>
                      </m:r>
                    </m:oMath>
                  </a14:m>
                  <a:r>
                    <a:rPr kumimoji="0" lang="zh-CN" altLang="en-US" b="0" i="0" u="none" strike="noStrike" kern="0" cap="none" spc="0" normalizeH="0" baseline="0" noProof="0" dirty="0">
                      <a:ln>
                        <a:noFill/>
                      </a:ln>
                      <a:solidFill>
                        <a:schemeClr val="tx1"/>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a:t>
                  </a:r>
                </a:p>
              </p:txBody>
            </p:sp>
          </mc:Choice>
          <mc:Fallback xmlns="">
            <p:sp>
              <p:nvSpPr>
                <p:cNvPr id="15" name="矩形 14"/>
                <p:cNvSpPr>
                  <a:spLocks noRot="1" noChangeAspect="1" noMove="1" noResize="1" noEditPoints="1" noAdjustHandles="1" noChangeArrowheads="1" noChangeShapeType="1" noTextEdit="1"/>
                </p:cNvSpPr>
                <p:nvPr/>
              </p:nvSpPr>
              <p:spPr>
                <a:xfrm>
                  <a:off x="2490220" y="1973071"/>
                  <a:ext cx="2747710" cy="369332"/>
                </a:xfrm>
                <a:prstGeom prst="rect">
                  <a:avLst/>
                </a:prstGeom>
                <a:blipFill rotWithShape="1">
                  <a:blip r:embed="rId2"/>
                </a:blipFill>
              </p:spPr>
              <p:txBody>
                <a:bodyPr/>
                <a:lstStyle/>
                <a:p>
                  <a:r>
                    <a:rPr lang="zh-CN" altLang="en-US">
                      <a:noFill/>
                    </a:rPr>
                    <a:t> </a:t>
                  </a:r>
                </a:p>
              </p:txBody>
            </p:sp>
          </mc:Fallback>
        </mc:AlternateContent>
      </p:grpSp>
      <p:grpSp>
        <p:nvGrpSpPr>
          <p:cNvPr id="34" name="组合 33"/>
          <p:cNvGrpSpPr/>
          <p:nvPr/>
        </p:nvGrpSpPr>
        <p:grpSpPr>
          <a:xfrm>
            <a:off x="6023992" y="1489553"/>
            <a:ext cx="5112568" cy="639763"/>
            <a:chOff x="788486" y="2696295"/>
            <a:chExt cx="5112568" cy="639763"/>
          </a:xfrm>
        </p:grpSpPr>
        <p:sp>
          <p:nvSpPr>
            <p:cNvPr id="35" name="Rectangle 11"/>
            <p:cNvSpPr>
              <a:spLocks noChangeArrowheads="1"/>
            </p:cNvSpPr>
            <p:nvPr/>
          </p:nvSpPr>
          <p:spPr bwMode="auto">
            <a:xfrm>
              <a:off x="788486" y="2862982"/>
              <a:ext cx="2139958" cy="473075"/>
            </a:xfrm>
            <a:prstGeom prst="rect">
              <a:avLst/>
            </a:prstGeom>
            <a:solidFill>
              <a:srgbClr val="1C2B38"/>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6" name="Rectangle 13"/>
            <p:cNvSpPr>
              <a:spLocks noChangeArrowheads="1"/>
            </p:cNvSpPr>
            <p:nvPr/>
          </p:nvSpPr>
          <p:spPr bwMode="auto">
            <a:xfrm>
              <a:off x="2466515" y="2696295"/>
              <a:ext cx="3434539" cy="473075"/>
            </a:xfrm>
            <a:prstGeom prst="rect">
              <a:avLst/>
            </a:prstGeom>
            <a:solidFill>
              <a:srgbClr val="273B4D"/>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7" name="Freeform 15"/>
            <p:cNvSpPr/>
            <p:nvPr/>
          </p:nvSpPr>
          <p:spPr bwMode="auto">
            <a:xfrm>
              <a:off x="2466515" y="3169370"/>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ysClr val="windowText" lastClr="000000">
                <a:lumMod val="95000"/>
                <a:lumOff val="5000"/>
              </a:sys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mc:AlternateContent xmlns:mc="http://schemas.openxmlformats.org/markup-compatibility/2006" xmlns:a14="http://schemas.microsoft.com/office/drawing/2010/main">
          <mc:Choice Requires="a14">
            <p:sp>
              <p:nvSpPr>
                <p:cNvPr id="38" name="矩形 37"/>
                <p:cNvSpPr/>
                <p:nvPr/>
              </p:nvSpPr>
              <p:spPr>
                <a:xfrm>
                  <a:off x="2558651" y="2757622"/>
                  <a:ext cx="3158911" cy="369332"/>
                </a:xfrm>
                <a:prstGeom prst="rect">
                  <a:avLst/>
                </a:prstGeom>
              </p:spPr>
              <p:txBody>
                <a:bodyPr wrap="square">
                  <a:spAutoFit/>
                </a:bodyPr>
                <a:lstStyle/>
                <a:p>
                  <a:pPr lvl="0">
                    <a:defRPr/>
                  </a:pPr>
                  <a14:m>
                    <m:oMath xmlns:m="http://schemas.openxmlformats.org/officeDocument/2006/math">
                      <m:r>
                        <a:rPr lang="en-US" altLang="zh-CN" b="0" i="1" kern="0" dirty="0" smtClean="0">
                          <a:solidFill>
                            <a:prstClr val="white"/>
                          </a:solidFill>
                          <a:latin typeface="Cambria Math" panose="02040503050406030204" pitchFamily="18" charset="0"/>
                          <a:ea typeface="方正北魏楷书简体" panose="03000509000000000000" pitchFamily="65" charset="-122"/>
                        </a:rPr>
                        <m:t>𝑦</m:t>
                      </m:r>
                      <m:r>
                        <a:rPr lang="en-US" altLang="zh-CN" b="0" i="1" kern="0" dirty="0" smtClean="0">
                          <a:solidFill>
                            <a:prstClr val="white"/>
                          </a:solidFill>
                          <a:latin typeface="Cambria Math" panose="02040503050406030204" pitchFamily="18" charset="0"/>
                          <a:ea typeface="方正北魏楷书简体" panose="03000509000000000000" pitchFamily="65" charset="-122"/>
                        </a:rPr>
                        <m:t>=</m:t>
                      </m:r>
                      <m:func>
                        <m:funcPr>
                          <m:ctrlPr>
                            <a:rPr lang="en-US" altLang="zh-CN" b="0" i="1" kern="0" dirty="0" smtClean="0">
                              <a:solidFill>
                                <a:prstClr val="white"/>
                              </a:solidFill>
                              <a:latin typeface="Cambria Math" panose="02040503050406030204" pitchFamily="18" charset="0"/>
                              <a:ea typeface="方正北魏楷书简体" panose="03000509000000000000" pitchFamily="65" charset="-122"/>
                            </a:rPr>
                          </m:ctrlPr>
                        </m:funcPr>
                        <m:fName>
                          <m:sSub>
                            <m:sSubPr>
                              <m:ctrlPr>
                                <a:rPr lang="en-US" altLang="zh-CN" b="0" i="1" kern="0" dirty="0" smtClean="0">
                                  <a:solidFill>
                                    <a:prstClr val="white"/>
                                  </a:solidFill>
                                  <a:latin typeface="Cambria Math" panose="02040503050406030204" pitchFamily="18" charset="0"/>
                                  <a:ea typeface="方正北魏楷书简体" panose="03000509000000000000" pitchFamily="65" charset="-122"/>
                                </a:rPr>
                              </m:ctrlPr>
                            </m:sSubPr>
                            <m:e>
                              <m:r>
                                <m:rPr>
                                  <m:sty m:val="p"/>
                                </m:rPr>
                                <a:rPr lang="en-US" altLang="zh-CN" b="0" i="0" kern="0" dirty="0" smtClean="0">
                                  <a:solidFill>
                                    <a:prstClr val="white"/>
                                  </a:solidFill>
                                  <a:latin typeface="Cambria Math" panose="02040503050406030204" pitchFamily="18" charset="0"/>
                                  <a:ea typeface="方正北魏楷书简体" panose="03000509000000000000" pitchFamily="65" charset="-122"/>
                                </a:rPr>
                                <m:t>log</m:t>
                              </m:r>
                            </m:e>
                            <m:sub>
                              <m:r>
                                <a:rPr lang="en-US" altLang="zh-CN" b="0" i="1" kern="0" dirty="0" smtClean="0">
                                  <a:solidFill>
                                    <a:prstClr val="white"/>
                                  </a:solidFill>
                                  <a:latin typeface="Cambria Math" panose="02040503050406030204" pitchFamily="18" charset="0"/>
                                  <a:ea typeface="方正北魏楷书简体" panose="03000509000000000000" pitchFamily="65" charset="-122"/>
                                </a:rPr>
                                <m:t>𝑎</m:t>
                              </m:r>
                            </m:sub>
                          </m:sSub>
                        </m:fName>
                        <m:e>
                          <m:r>
                            <a:rPr lang="en-US" altLang="zh-CN" b="0" i="1" kern="0" dirty="0" smtClean="0">
                              <a:solidFill>
                                <a:prstClr val="white"/>
                              </a:solidFill>
                              <a:latin typeface="Cambria Math" panose="02040503050406030204" pitchFamily="18" charset="0"/>
                              <a:ea typeface="方正北魏楷书简体" panose="03000509000000000000" pitchFamily="65" charset="-122"/>
                            </a:rPr>
                            <m:t>𝑥</m:t>
                          </m:r>
                        </m:e>
                      </m:func>
                      <m:r>
                        <a:rPr lang="en-US" altLang="zh-CN" i="1" kern="0" dirty="0">
                          <a:solidFill>
                            <a:prstClr val="white"/>
                          </a:solidFill>
                          <a:latin typeface="Cambria Math" panose="02040503050406030204" pitchFamily="18" charset="0"/>
                          <a:ea typeface="方正北魏楷书简体" panose="03000509000000000000" pitchFamily="65" charset="-122"/>
                        </a:rPr>
                        <m:t>(</m:t>
                      </m:r>
                      <m:r>
                        <a:rPr lang="en-US" altLang="zh-CN" i="1" kern="0" dirty="0">
                          <a:solidFill>
                            <a:prstClr val="white"/>
                          </a:solidFill>
                          <a:latin typeface="Cambria Math" panose="02040503050406030204" pitchFamily="18" charset="0"/>
                          <a:ea typeface="方正北魏楷书简体" panose="03000509000000000000" pitchFamily="65" charset="-122"/>
                        </a:rPr>
                        <m:t>𝑎</m:t>
                      </m:r>
                      <m:r>
                        <a:rPr lang="zh-CN" altLang="en-US" i="1" kern="0" dirty="0">
                          <a:solidFill>
                            <a:prstClr val="white"/>
                          </a:solidFill>
                          <a:latin typeface="Cambria Math" panose="02040503050406030204" pitchFamily="18" charset="0"/>
                          <a:ea typeface="方正北魏楷书简体" panose="03000509000000000000" pitchFamily="65" charset="-122"/>
                        </a:rPr>
                        <m:t>＞</m:t>
                      </m:r>
                      <m:r>
                        <a:rPr lang="en-US" altLang="zh-CN" i="1" kern="0" dirty="0">
                          <a:solidFill>
                            <a:prstClr val="white"/>
                          </a:solidFill>
                          <a:latin typeface="Cambria Math" panose="02040503050406030204" pitchFamily="18" charset="0"/>
                          <a:ea typeface="方正北魏楷书简体" panose="03000509000000000000" pitchFamily="65" charset="-122"/>
                        </a:rPr>
                        <m:t>0 </m:t>
                      </m:r>
                      <m:r>
                        <a:rPr lang="en-US" altLang="zh-CN" i="1" kern="0" dirty="0">
                          <a:solidFill>
                            <a:prstClr val="white"/>
                          </a:solidFill>
                          <a:latin typeface="Cambria Math" panose="02040503050406030204" pitchFamily="18" charset="0"/>
                          <a:ea typeface="方正北魏楷书简体" panose="03000509000000000000" pitchFamily="65" charset="-122"/>
                        </a:rPr>
                        <m:t>𝑎𝑛𝑑</m:t>
                      </m:r>
                      <m:r>
                        <a:rPr lang="en-US" altLang="zh-CN" i="1" kern="0" dirty="0">
                          <a:solidFill>
                            <a:prstClr val="white"/>
                          </a:solidFill>
                          <a:latin typeface="Cambria Math" panose="02040503050406030204" pitchFamily="18" charset="0"/>
                          <a:ea typeface="方正北魏楷书简体" panose="03000509000000000000" pitchFamily="65" charset="-122"/>
                        </a:rPr>
                        <m:t> </m:t>
                      </m:r>
                      <m:r>
                        <a:rPr lang="en-US" altLang="zh-CN" i="1" kern="0" dirty="0">
                          <a:solidFill>
                            <a:prstClr val="white"/>
                          </a:solidFill>
                          <a:latin typeface="Cambria Math" panose="02040503050406030204" pitchFamily="18" charset="0"/>
                          <a:ea typeface="方正北魏楷书简体" panose="03000509000000000000" pitchFamily="65" charset="-122"/>
                        </a:rPr>
                        <m:t>𝑎</m:t>
                      </m:r>
                      <m:r>
                        <a:rPr lang="en-US" altLang="zh-CN" i="1" kern="0" dirty="0">
                          <a:solidFill>
                            <a:prstClr val="white"/>
                          </a:solidFill>
                          <a:latin typeface="Cambria Math" panose="02040503050406030204" pitchFamily="18" charset="0"/>
                          <a:ea typeface="方正北魏楷书简体" panose="03000509000000000000" pitchFamily="65" charset="-122"/>
                        </a:rPr>
                        <m:t>≠1)</m:t>
                      </m:r>
                    </m:oMath>
                  </a14:m>
                  <a:r>
                    <a:rPr kumimoji="0" lang="zh-CN" altLang="en-US" b="0" i="0" u="none" strike="noStrike" kern="0" cap="none" spc="0" normalizeH="0" baseline="0" noProof="0" dirty="0">
                      <a:ln>
                        <a:noFill/>
                      </a:ln>
                      <a:solidFill>
                        <a:prstClr val="white"/>
                      </a:solidFill>
                      <a:effectLst/>
                      <a:uLnTx/>
                      <a:uFillTx/>
                      <a:latin typeface="方正北魏楷书简体" panose="03000509000000000000" pitchFamily="65" charset="-122"/>
                      <a:ea typeface="方正北魏楷书简体" panose="03000509000000000000" pitchFamily="65" charset="-122"/>
                    </a:rPr>
                    <a:t> </a:t>
                  </a:r>
                </a:p>
              </p:txBody>
            </p:sp>
          </mc:Choice>
          <mc:Fallback xmlns="">
            <p:sp>
              <p:nvSpPr>
                <p:cNvPr id="38" name="矩形 37"/>
                <p:cNvSpPr>
                  <a:spLocks noRot="1" noChangeAspect="1" noMove="1" noResize="1" noEditPoints="1" noAdjustHandles="1" noChangeArrowheads="1" noChangeShapeType="1" noTextEdit="1"/>
                </p:cNvSpPr>
                <p:nvPr/>
              </p:nvSpPr>
              <p:spPr>
                <a:xfrm>
                  <a:off x="2558651" y="2757622"/>
                  <a:ext cx="3158911" cy="369332"/>
                </a:xfrm>
                <a:prstGeom prst="rect">
                  <a:avLst/>
                </a:prstGeom>
                <a:blipFill rotWithShape="1">
                  <a:blip r:embed="rId3"/>
                </a:blipFill>
              </p:spPr>
              <p:txBody>
                <a:bodyPr/>
                <a:lstStyle/>
                <a:p>
                  <a:r>
                    <a:rPr lang="zh-CN" altLang="en-US">
                      <a:noFill/>
                    </a:rPr>
                    <a:t> </a:t>
                  </a:r>
                </a:p>
              </p:txBody>
            </p:sp>
          </mc:Fallback>
        </mc:AlternateContent>
        <p:sp>
          <p:nvSpPr>
            <p:cNvPr id="40" name="TextBox 28"/>
            <p:cNvSpPr txBox="1"/>
            <p:nvPr/>
          </p:nvSpPr>
          <p:spPr>
            <a:xfrm>
              <a:off x="832869" y="2889504"/>
              <a:ext cx="2063373" cy="400110"/>
            </a:xfrm>
            <a:prstGeom prst="rect">
              <a:avLst/>
            </a:prstGeom>
            <a:noFill/>
          </p:spPr>
          <p:txBody>
            <a:bodyPr wrap="square" rtlCol="0">
              <a:spAutoFit/>
            </a:bodyPr>
            <a:lstStyle/>
            <a:p>
              <a:pPr lvl="0">
                <a:defRPr/>
              </a:pPr>
              <a:r>
                <a:rPr lang="en-US" altLang="zh-CN" sz="2000" kern="0" dirty="0">
                  <a:solidFill>
                    <a:prstClr val="white"/>
                  </a:solidFill>
                  <a:latin typeface="Times New Roman" panose="02020603050405020304" pitchFamily="18" charset="0"/>
                  <a:ea typeface="方正北魏楷书简体" panose="03000509000000000000" pitchFamily="65" charset="-122"/>
                  <a:cs typeface="Times New Roman" panose="02020603050405020304" pitchFamily="18" charset="0"/>
                </a:rPr>
                <a:t>Logarithmic ~</a:t>
              </a:r>
              <a:endParaRPr kumimoji="0" lang="zh-CN" altLang="en-US" sz="2000" b="0" i="0" u="none" strike="noStrike" kern="0" cap="none" spc="0" normalizeH="0" baseline="0" noProof="0" dirty="0">
                <a:ln>
                  <a:noFill/>
                </a:ln>
                <a:solidFill>
                  <a:prstClr val="white"/>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pic>
        <p:nvPicPr>
          <p:cNvPr id="7" name="图片 6" descr="屏幕剪辑"/>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64315"/>
          <a:stretch>
            <a:fillRect/>
          </a:stretch>
        </p:blipFill>
        <p:spPr>
          <a:xfrm>
            <a:off x="5951984" y="2376415"/>
            <a:ext cx="5473308" cy="1412626"/>
          </a:xfrm>
          <a:prstGeom prst="rect">
            <a:avLst/>
          </a:prstGeom>
        </p:spPr>
      </p:pic>
      <p:pic>
        <p:nvPicPr>
          <p:cNvPr id="8" name="图片 7" descr="屏幕剪辑"/>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55873" y="2612406"/>
            <a:ext cx="3629532" cy="3486637"/>
          </a:xfrm>
          <a:prstGeom prst="rect">
            <a:avLst/>
          </a:prstGeom>
        </p:spPr>
      </p:pic>
      <p:sp>
        <p:nvSpPr>
          <p:cNvPr id="22" name="矩形 21"/>
          <p:cNvSpPr/>
          <p:nvPr/>
        </p:nvSpPr>
        <p:spPr>
          <a:xfrm>
            <a:off x="3585424" y="935783"/>
            <a:ext cx="2095445" cy="369332"/>
          </a:xfrm>
          <a:prstGeom prst="rect">
            <a:avLst/>
          </a:prstGeom>
        </p:spPr>
        <p:txBody>
          <a:bodyPr wrap="none">
            <a:spAutoFit/>
          </a:bodyPr>
          <a:lstStyle/>
          <a:p>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指数函数</a:t>
            </a:r>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对数函数</a:t>
            </a:r>
            <a:endParaRPr lang="zh-CN" altLang="en-US" dirty="0"/>
          </a:p>
        </p:txBody>
      </p:sp>
      <p:sp>
        <p:nvSpPr>
          <p:cNvPr id="23" name="矩形 2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矩形 23"/>
          <p:cNvSpPr/>
          <p:nvPr/>
        </p:nvSpPr>
        <p:spPr>
          <a:xfrm>
            <a:off x="778820" y="620688"/>
            <a:ext cx="278108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基本初等函数</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25" name="矩形 2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3</a:t>
            </a:r>
            <a:endParaRPr lang="zh-CN" altLang="en-US" dirty="0"/>
          </a:p>
        </p:txBody>
      </p:sp>
      <p:pic>
        <p:nvPicPr>
          <p:cNvPr id="26" name="图片 25" descr="屏幕剪辑"/>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61817"/>
          <a:stretch>
            <a:fillRect/>
          </a:stretch>
        </p:blipFill>
        <p:spPr>
          <a:xfrm>
            <a:off x="6016740" y="4228011"/>
            <a:ext cx="5473308" cy="1511538"/>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不定积分的性质</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7" name="矩形 16"/>
          <p:cNvSpPr/>
          <p:nvPr/>
        </p:nvSpPr>
        <p:spPr>
          <a:xfrm>
            <a:off x="3661236" y="920770"/>
            <a:ext cx="3128784"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 </a:t>
            </a:r>
            <a:r>
              <a:rPr kumimoji="0" lang="zh-CN" altLang="en-US" sz="2800" b="1"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积分形式不变性</a:t>
            </a:r>
          </a:p>
        </p:txBody>
      </p:sp>
      <mc:AlternateContent xmlns:mc="http://schemas.openxmlformats.org/markup-compatibility/2006" xmlns:a14="http://schemas.microsoft.com/office/drawing/2010/main">
        <mc:Choice Requires="a14">
          <p:sp>
            <p:nvSpPr>
              <p:cNvPr id="18" name="矩形 17"/>
              <p:cNvSpPr/>
              <p:nvPr/>
            </p:nvSpPr>
            <p:spPr>
              <a:xfrm>
                <a:off x="667372" y="2969314"/>
                <a:ext cx="3051797"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𝒅𝒙</m:t>
                          </m:r>
                        </m:e>
                      </m:nary>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num>
                        <m:den>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den>
                      </m:f>
                      <m:sSup>
                        <m:sSup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𝑪</m:t>
                      </m:r>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8" name="矩形 17"/>
              <p:cNvSpPr>
                <a:spLocks noRot="1" noChangeAspect="1" noMove="1" noResize="1" noEditPoints="1" noAdjustHandles="1" noChangeArrowheads="1" noChangeShapeType="1" noTextEdit="1"/>
              </p:cNvSpPr>
              <p:nvPr/>
            </p:nvSpPr>
            <p:spPr>
              <a:xfrm>
                <a:off x="667372" y="2969314"/>
                <a:ext cx="3051797" cy="1222514"/>
              </a:xfrm>
              <a:prstGeom prst="rect">
                <a:avLst/>
              </a:prstGeom>
              <a:blipFill rotWithShape="1">
                <a:blip r:embed="rId3"/>
                <a:stretch>
                  <a:fillRect l="-20" t="-4" r="-708" b="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67372" y="1765574"/>
                <a:ext cx="8197500" cy="5187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若</a:t>
                </a:r>
                <a14:m>
                  <m:oMath xmlns:m="http://schemas.openxmlformats.org/officeDocument/2006/math">
                    <m:nary>
                      <m:naryPr>
                        <m:limLoc m:val="undOvr"/>
                        <m:subHide m:val="on"/>
                        <m:supHide m:val="on"/>
                        <m:ctrlP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e>
                    </m:nary>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𝑭</m:t>
                    </m:r>
                    <m:d>
                      <m:dPr>
                        <m:ctrlP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𝑪</m:t>
                    </m:r>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r>
                      <a:rPr kumimoji="0" lang="zh-CN" altLang="en-US"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oMath>
                </a14:m>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则对任意可微函数</a:t>
                </a:r>
                <a14:m>
                  <m:oMath xmlns:m="http://schemas.openxmlformats.org/officeDocument/2006/math">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𝒖</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zh-CN" altLang="en-US"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𝝋</m:t>
                    </m:r>
                    <m:d>
                      <m:d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oMath>
                </a14:m>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，有</a:t>
                </a:r>
              </a:p>
            </p:txBody>
          </p:sp>
        </mc:Choice>
        <mc:Fallback xmlns="">
          <p:sp>
            <p:nvSpPr>
              <p:cNvPr id="19" name="矩形 18"/>
              <p:cNvSpPr>
                <a:spLocks noRot="1" noChangeAspect="1" noMove="1" noResize="1" noEditPoints="1" noAdjustHandles="1" noChangeArrowheads="1" noChangeShapeType="1" noTextEdit="1"/>
              </p:cNvSpPr>
              <p:nvPr/>
            </p:nvSpPr>
            <p:spPr>
              <a:xfrm>
                <a:off x="667372" y="1765574"/>
                <a:ext cx="8197500" cy="518796"/>
              </a:xfrm>
              <a:prstGeom prst="rect">
                <a:avLst/>
              </a:prstGeom>
              <a:blipFill rotWithShape="1">
                <a:blip r:embed="rId4"/>
                <a:stretch>
                  <a:fillRect l="-8" t="-53" r="3" b="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8760296" y="1484867"/>
                <a:ext cx="3271408" cy="10610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4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𝒖</m:t>
                              </m:r>
                            </m:e>
                          </m:d>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m:t>
                          </m:r>
                          <m:r>
                            <a:rPr kumimoji="0" lang="en-US" altLang="zh-CN" sz="24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𝒖</m:t>
                          </m:r>
                        </m:e>
                      </m:nary>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𝑭</m:t>
                      </m:r>
                      <m:d>
                        <m:dPr>
                          <m:ctrlP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𝒖</m:t>
                          </m:r>
                        </m:e>
                      </m:d>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𝑪</m:t>
                      </m:r>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0" name="矩形 19"/>
              <p:cNvSpPr>
                <a:spLocks noRot="1" noChangeAspect="1" noMove="1" noResize="1" noEditPoints="1" noAdjustHandles="1" noChangeArrowheads="1" noChangeShapeType="1" noTextEdit="1"/>
              </p:cNvSpPr>
              <p:nvPr/>
            </p:nvSpPr>
            <p:spPr>
              <a:xfrm>
                <a:off x="8760296" y="1484867"/>
                <a:ext cx="3271408" cy="1061060"/>
              </a:xfrm>
              <a:prstGeom prst="rect">
                <a:avLst/>
              </a:prstGeom>
              <a:blipFill rotWithShape="1">
                <a:blip r:embed="rId5"/>
                <a:stretch>
                  <a:fillRect l="-14" t="-22" r="-125" b="20"/>
                </a:stretch>
              </a:blipFill>
            </p:spPr>
            <p:txBody>
              <a:bodyPr/>
              <a:lstStyle/>
              <a:p>
                <a:r>
                  <a:rPr lang="zh-CN" altLang="en-US">
                    <a:noFill/>
                  </a:rPr>
                  <a:t> </a:t>
                </a:r>
              </a:p>
            </p:txBody>
          </p:sp>
        </mc:Fallback>
      </mc:AlternateContent>
      <p:grpSp>
        <p:nvGrpSpPr>
          <p:cNvPr id="21" name="组合 20"/>
          <p:cNvGrpSpPr/>
          <p:nvPr/>
        </p:nvGrpSpPr>
        <p:grpSpPr>
          <a:xfrm>
            <a:off x="820542" y="2448913"/>
            <a:ext cx="1440160" cy="461665"/>
            <a:chOff x="775380" y="3144539"/>
            <a:chExt cx="1629024" cy="461665"/>
          </a:xfrm>
        </p:grpSpPr>
        <p:sp>
          <p:nvSpPr>
            <p:cNvPr id="22" name="Rectangle 5"/>
            <p:cNvSpPr>
              <a:spLocks noChangeArrowheads="1"/>
            </p:cNvSpPr>
            <p:nvPr/>
          </p:nvSpPr>
          <p:spPr bwMode="auto">
            <a:xfrm>
              <a:off x="775380" y="3161704"/>
              <a:ext cx="1504196"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3" name="TextBox 28"/>
            <p:cNvSpPr txBox="1"/>
            <p:nvPr/>
          </p:nvSpPr>
          <p:spPr>
            <a:xfrm>
              <a:off x="775380" y="3144539"/>
              <a:ext cx="1629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4" name="矩形 23"/>
              <p:cNvSpPr/>
              <p:nvPr/>
            </p:nvSpPr>
            <p:spPr>
              <a:xfrm>
                <a:off x="3984019" y="3103116"/>
                <a:ext cx="119667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𝑢</m:t>
                      </m:r>
                      <m:r>
                        <a:rPr kumimoji="0" lang="en-US" altLang="zh-CN" sz="24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r>
                        <a:rPr kumimoji="0" lang="en-US" altLang="zh-CN" sz="24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oMath>
                  </m:oMathPara>
                </a14:m>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4" name="矩形 23"/>
              <p:cNvSpPr>
                <a:spLocks noRot="1" noChangeAspect="1" noMove="1" noResize="1" noEditPoints="1" noAdjustHandles="1" noChangeArrowheads="1" noChangeShapeType="1" noTextEdit="1"/>
              </p:cNvSpPr>
              <p:nvPr/>
            </p:nvSpPr>
            <p:spPr>
              <a:xfrm>
                <a:off x="3984019" y="3103116"/>
                <a:ext cx="1196674" cy="461665"/>
              </a:xfrm>
              <a:prstGeom prst="rect">
                <a:avLst/>
              </a:prstGeom>
              <a:blipFill rotWithShape="1">
                <a:blip r:embed="rId6"/>
                <a:stretch>
                  <a:fillRect l="-2" t="-110" r="30" b="114"/>
                </a:stretch>
              </a:blipFill>
            </p:spPr>
            <p:txBody>
              <a:bodyPr/>
              <a:lstStyle/>
              <a:p>
                <a:r>
                  <a:rPr lang="zh-CN" altLang="en-US">
                    <a:noFill/>
                  </a:rPr>
                  <a:t> </a:t>
                </a:r>
              </a:p>
            </p:txBody>
          </p:sp>
        </mc:Fallback>
      </mc:AlternateContent>
      <p:cxnSp>
        <p:nvCxnSpPr>
          <p:cNvPr id="26" name="直接箭头连接符 25"/>
          <p:cNvCxnSpPr/>
          <p:nvPr/>
        </p:nvCxnSpPr>
        <p:spPr>
          <a:xfrm>
            <a:off x="3790286" y="3617074"/>
            <a:ext cx="15121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矩形 26"/>
              <p:cNvSpPr/>
              <p:nvPr/>
            </p:nvSpPr>
            <p:spPr>
              <a:xfrm>
                <a:off x="5400989" y="3021212"/>
                <a:ext cx="4371325"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𝒅</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nary>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num>
                        <m:den>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den>
                      </m:f>
                      <m:sSup>
                        <m:sSup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𝑪</m:t>
                      </m:r>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7" name="矩形 26"/>
              <p:cNvSpPr>
                <a:spLocks noRot="1" noChangeAspect="1" noMove="1" noResize="1" noEditPoints="1" noAdjustHandles="1" noChangeArrowheads="1" noChangeShapeType="1" noTextEdit="1"/>
              </p:cNvSpPr>
              <p:nvPr/>
            </p:nvSpPr>
            <p:spPr>
              <a:xfrm>
                <a:off x="5400989" y="3021212"/>
                <a:ext cx="4371325" cy="1222514"/>
              </a:xfrm>
              <a:prstGeom prst="rect">
                <a:avLst/>
              </a:prstGeom>
              <a:blipFill rotWithShape="1">
                <a:blip r:embed="rId7"/>
                <a:stretch>
                  <a:fillRect l="-7" t="-42" r="-3668" b="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667372" y="4457454"/>
                <a:ext cx="4174989"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func>
                            <m:func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a:rPr kumimoji="0" lang="en-US" altLang="zh-CN" sz="2800" b="1" i="0" u="none" strike="noStrike" kern="1200" cap="none" spc="0" normalizeH="0" baseline="0" noProof="0" smtClean="0">
                                  <a:ln>
                                    <a:noFill/>
                                  </a:ln>
                                  <a:solidFill>
                                    <a:prstClr val="black"/>
                                  </a:solidFill>
                                  <a:effectLst/>
                                  <a:uLnTx/>
                                  <a:uFillTx/>
                                  <a:latin typeface="Cambria Math" panose="02040503050406030204" pitchFamily="18" charset="0"/>
                                  <a:cs typeface="+mn-cs"/>
                                </a:rPr>
                                <m:t>𝐬𝐢𝐧</m:t>
                              </m:r>
                            </m:fName>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func>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𝒅𝒙</m:t>
                          </m:r>
                        </m:e>
                      </m:nary>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unc>
                        <m:func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a:rPr kumimoji="0" lang="en-US" altLang="zh-CN" sz="2800" b="1" i="0" u="none" strike="noStrike" kern="1200" cap="none" spc="0" normalizeH="0" baseline="0" noProof="0" smtClean="0">
                              <a:ln>
                                <a:noFill/>
                              </a:ln>
                              <a:solidFill>
                                <a:prstClr val="black"/>
                              </a:solidFill>
                              <a:effectLst/>
                              <a:uLnTx/>
                              <a:uFillTx/>
                              <a:latin typeface="Cambria Math" panose="02040503050406030204" pitchFamily="18" charset="0"/>
                              <a:cs typeface="+mn-cs"/>
                            </a:rPr>
                            <m:t>𝐜𝐨𝐬</m:t>
                          </m:r>
                        </m:fName>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func>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𝑪</m:t>
                      </m:r>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8" name="矩形 27"/>
              <p:cNvSpPr>
                <a:spLocks noRot="1" noChangeAspect="1" noMove="1" noResize="1" noEditPoints="1" noAdjustHandles="1" noChangeArrowheads="1" noChangeShapeType="1" noTextEdit="1"/>
              </p:cNvSpPr>
              <p:nvPr/>
            </p:nvSpPr>
            <p:spPr>
              <a:xfrm>
                <a:off x="667372" y="4457454"/>
                <a:ext cx="4174989" cy="1222514"/>
              </a:xfrm>
              <a:prstGeom prst="rect">
                <a:avLst/>
              </a:prstGeom>
              <a:blipFill rotWithShape="1">
                <a:blip r:embed="rId8"/>
                <a:stretch>
                  <a:fillRect l="-15" t="-32" r="12" b="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5000108" y="4546781"/>
                <a:ext cx="119667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𝑢</m:t>
                      </m:r>
                      <m:r>
                        <a:rPr kumimoji="0" lang="en-US" altLang="zh-CN" sz="24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=2</m:t>
                      </m:r>
                      <m:r>
                        <a:rPr kumimoji="0" lang="en-US" altLang="zh-CN" sz="24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oMath>
                  </m:oMathPara>
                </a14:m>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9" name="矩形 28"/>
              <p:cNvSpPr>
                <a:spLocks noRot="1" noChangeAspect="1" noMove="1" noResize="1" noEditPoints="1" noAdjustHandles="1" noChangeArrowheads="1" noChangeShapeType="1" noTextEdit="1"/>
              </p:cNvSpPr>
              <p:nvPr/>
            </p:nvSpPr>
            <p:spPr>
              <a:xfrm>
                <a:off x="5000108" y="4546781"/>
                <a:ext cx="1196674" cy="461665"/>
              </a:xfrm>
              <a:prstGeom prst="rect">
                <a:avLst/>
              </a:prstGeom>
              <a:blipFill rotWithShape="1">
                <a:blip r:embed="rId6"/>
                <a:stretch>
                  <a:fillRect l="-10" t="-39" r="38" b="44"/>
                </a:stretch>
              </a:blipFill>
            </p:spPr>
            <p:txBody>
              <a:bodyPr/>
              <a:lstStyle/>
              <a:p>
                <a:r>
                  <a:rPr lang="zh-CN" altLang="en-US">
                    <a:noFill/>
                  </a:rPr>
                  <a:t> </a:t>
                </a:r>
              </a:p>
            </p:txBody>
          </p:sp>
        </mc:Fallback>
      </mc:AlternateContent>
      <p:cxnSp>
        <p:nvCxnSpPr>
          <p:cNvPr id="30" name="直接箭头连接符 29"/>
          <p:cNvCxnSpPr/>
          <p:nvPr/>
        </p:nvCxnSpPr>
        <p:spPr>
          <a:xfrm>
            <a:off x="4842361" y="5060740"/>
            <a:ext cx="15121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矩形 30"/>
              <p:cNvSpPr/>
              <p:nvPr/>
            </p:nvSpPr>
            <p:spPr>
              <a:xfrm>
                <a:off x="6306094" y="4457454"/>
                <a:ext cx="5117555"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func>
                            <m:func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a:rPr kumimoji="0" lang="en-US" altLang="zh-CN" sz="2800" b="1" i="0" u="none" strike="noStrike" kern="1200" cap="none" spc="0" normalizeH="0" baseline="0" noProof="0" smtClean="0">
                                  <a:ln>
                                    <a:noFill/>
                                  </a:ln>
                                  <a:solidFill>
                                    <a:prstClr val="black"/>
                                  </a:solidFill>
                                  <a:effectLst/>
                                  <a:uLnTx/>
                                  <a:uFillTx/>
                                  <a:latin typeface="Cambria Math" panose="02040503050406030204" pitchFamily="18" charset="0"/>
                                  <a:cs typeface="+mn-cs"/>
                                </a:rPr>
                                <m:t>𝐬𝐢𝐧</m:t>
                              </m:r>
                            </m:fName>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func>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𝒅</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nary>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unc>
                        <m:func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a:rPr kumimoji="0" lang="en-US" altLang="zh-CN" sz="2800" b="1" i="0" u="none" strike="noStrike" kern="1200" cap="none" spc="0" normalizeH="0" baseline="0" noProof="0" smtClean="0">
                              <a:ln>
                                <a:noFill/>
                              </a:ln>
                              <a:solidFill>
                                <a:prstClr val="black"/>
                              </a:solidFill>
                              <a:effectLst/>
                              <a:uLnTx/>
                              <a:uFillTx/>
                              <a:latin typeface="Cambria Math" panose="02040503050406030204" pitchFamily="18" charset="0"/>
                              <a:cs typeface="+mn-cs"/>
                            </a:rPr>
                            <m:t>𝐜𝐨𝐬</m:t>
                          </m:r>
                        </m:fName>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func>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𝑪</m:t>
                      </m:r>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1" name="矩形 30"/>
              <p:cNvSpPr>
                <a:spLocks noRot="1" noChangeAspect="1" noMove="1" noResize="1" noEditPoints="1" noAdjustHandles="1" noChangeArrowheads="1" noChangeShapeType="1" noTextEdit="1"/>
              </p:cNvSpPr>
              <p:nvPr/>
            </p:nvSpPr>
            <p:spPr>
              <a:xfrm>
                <a:off x="6306094" y="4457454"/>
                <a:ext cx="5117555" cy="1222514"/>
              </a:xfrm>
              <a:prstGeom prst="rect">
                <a:avLst/>
              </a:prstGeom>
              <a:blipFill rotWithShape="1">
                <a:blip r:embed="rId9"/>
                <a:stretch>
                  <a:fillRect l="-11" t="-32" r="12" b="43"/>
                </a:stretch>
              </a:blipFill>
            </p:spPr>
            <p:txBody>
              <a:bodyPr/>
              <a:lstStyle/>
              <a:p>
                <a:r>
                  <a:rPr lang="zh-CN" altLang="en-US">
                    <a:noFill/>
                  </a:rPr>
                  <a:t> </a:t>
                </a:r>
              </a:p>
            </p:txBody>
          </p:sp>
        </mc:Fallback>
      </mc:AlternateContent>
      <p:sp>
        <p:nvSpPr>
          <p:cNvPr id="32" name="矩形 31"/>
          <p:cNvSpPr/>
          <p:nvPr/>
        </p:nvSpPr>
        <p:spPr>
          <a:xfrm>
            <a:off x="743913" y="5816645"/>
            <a:ext cx="10679736"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利用直接积分法能计算的不定积分是非常有限的，</a:t>
            </a:r>
            <a:endParaRPr kumimoji="0" lang="en-US" altLang="zh-CN" sz="2400" b="0"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因此有必要探索计算不定积分的新方法，积分形式不变性或许是个突破点</a:t>
            </a:r>
            <a:endParaRPr kumimoji="0" lang="en-US" altLang="zh-CN" sz="2400" b="0"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不定积分的计算</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7" name="矩形 16"/>
          <p:cNvSpPr/>
          <p:nvPr/>
        </p:nvSpPr>
        <p:spPr>
          <a:xfrm>
            <a:off x="3701853" y="633974"/>
            <a:ext cx="7475324"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 </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对</a:t>
            </a:r>
            <a:r>
              <a:rPr kumimoji="0" lang="zh-CN" altLang="en-US" sz="2000" b="0" i="0" u="none" strike="noStrike" kern="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积分形式不变性</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的继续探索</a:t>
            </a: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r>
              <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第一换元积分法（凑微分法）</a:t>
            </a:r>
            <a:endPar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U-substitution</a:t>
            </a:r>
            <a:endParaRPr kumimoji="0" lang="zh-CN" altLang="en-US" sz="20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矩形 18"/>
              <p:cNvSpPr/>
              <p:nvPr/>
            </p:nvSpPr>
            <p:spPr>
              <a:xfrm>
                <a:off x="634804" y="1621115"/>
                <a:ext cx="8197500" cy="5187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若</a:t>
                </a:r>
                <a14:m>
                  <m:oMath xmlns:m="http://schemas.openxmlformats.org/officeDocument/2006/math">
                    <m:nary>
                      <m:naryPr>
                        <m:limLoc m:val="undOvr"/>
                        <m:subHide m:val="on"/>
                        <m:supHide m:val="on"/>
                        <m:ctrlP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e>
                    </m:nary>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𝑭</m:t>
                    </m:r>
                    <m:d>
                      <m:dPr>
                        <m:ctrlP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𝑪</m:t>
                    </m:r>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r>
                      <a:rPr kumimoji="0" lang="zh-CN" altLang="en-US"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oMath>
                </a14:m>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则对任意可微函数</a:t>
                </a:r>
                <a14:m>
                  <m:oMath xmlns:m="http://schemas.openxmlformats.org/officeDocument/2006/math">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𝒖</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zh-CN" altLang="en-US"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𝝋</m:t>
                    </m:r>
                    <m:d>
                      <m:d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oMath>
                </a14:m>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，有</a:t>
                </a:r>
              </a:p>
            </p:txBody>
          </p:sp>
        </mc:Choice>
        <mc:Fallback xmlns="">
          <p:sp>
            <p:nvSpPr>
              <p:cNvPr id="19" name="矩形 18"/>
              <p:cNvSpPr>
                <a:spLocks noRot="1" noChangeAspect="1" noMove="1" noResize="1" noEditPoints="1" noAdjustHandles="1" noChangeArrowheads="1" noChangeShapeType="1" noTextEdit="1"/>
              </p:cNvSpPr>
              <p:nvPr/>
            </p:nvSpPr>
            <p:spPr>
              <a:xfrm>
                <a:off x="634804" y="1621115"/>
                <a:ext cx="8197500" cy="518796"/>
              </a:xfrm>
              <a:prstGeom prst="rect">
                <a:avLst/>
              </a:prstGeom>
              <a:blipFill rotWithShape="1">
                <a:blip r:embed="rId3"/>
                <a:stretch>
                  <a:fillRect l="-5" t="-115" r="1" b="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8630455" y="1349983"/>
                <a:ext cx="3271408" cy="10610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4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𝒖</m:t>
                              </m:r>
                            </m:e>
                          </m:d>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m:t>
                          </m:r>
                          <m:r>
                            <a:rPr kumimoji="0" lang="en-US" altLang="zh-CN" sz="24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𝒖</m:t>
                          </m:r>
                        </m:e>
                      </m:nary>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𝑭</m:t>
                      </m:r>
                      <m:d>
                        <m:dPr>
                          <m:ctrlP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𝒖</m:t>
                          </m:r>
                        </m:e>
                      </m:d>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𝑪</m:t>
                      </m:r>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0" name="矩形 19"/>
              <p:cNvSpPr>
                <a:spLocks noRot="1" noChangeAspect="1" noMove="1" noResize="1" noEditPoints="1" noAdjustHandles="1" noChangeArrowheads="1" noChangeShapeType="1" noTextEdit="1"/>
              </p:cNvSpPr>
              <p:nvPr/>
            </p:nvSpPr>
            <p:spPr>
              <a:xfrm>
                <a:off x="8630455" y="1349983"/>
                <a:ext cx="3271408" cy="1061060"/>
              </a:xfrm>
              <a:prstGeom prst="rect">
                <a:avLst/>
              </a:prstGeom>
              <a:blipFill rotWithShape="1">
                <a:blip r:embed="rId4"/>
                <a:stretch>
                  <a:fillRect l="-5" t="-57" r="-134" b="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3760872" y="2518133"/>
                <a:ext cx="153439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𝒖</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zh-CN" altLang="en-US"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𝝋</m:t>
                      </m:r>
                      <m:d>
                        <m:dPr>
                          <m:ctrlP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3" name="矩形 32"/>
              <p:cNvSpPr>
                <a:spLocks noRot="1" noChangeAspect="1" noMove="1" noResize="1" noEditPoints="1" noAdjustHandles="1" noChangeArrowheads="1" noChangeShapeType="1" noTextEdit="1"/>
              </p:cNvSpPr>
              <p:nvPr/>
            </p:nvSpPr>
            <p:spPr>
              <a:xfrm>
                <a:off x="3760872" y="2518133"/>
                <a:ext cx="1534394" cy="461665"/>
              </a:xfrm>
              <a:prstGeom prst="rect">
                <a:avLst/>
              </a:prstGeom>
              <a:blipFill rotWithShape="1">
                <a:blip r:embed="rId5"/>
                <a:stretch>
                  <a:fillRect l="-26" t="-78" r="-745" b="82"/>
                </a:stretch>
              </a:blipFill>
            </p:spPr>
            <p:txBody>
              <a:bodyPr/>
              <a:lstStyle/>
              <a:p>
                <a:r>
                  <a:rPr lang="zh-CN" altLang="en-US">
                    <a:noFill/>
                  </a:rPr>
                  <a:t> </a:t>
                </a:r>
              </a:p>
            </p:txBody>
          </p:sp>
        </mc:Fallback>
      </mc:AlternateContent>
      <p:cxnSp>
        <p:nvCxnSpPr>
          <p:cNvPr id="34" name="直接箭头连接符 33"/>
          <p:cNvCxnSpPr/>
          <p:nvPr/>
        </p:nvCxnSpPr>
        <p:spPr>
          <a:xfrm>
            <a:off x="3750220" y="3045745"/>
            <a:ext cx="15121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34"/>
              <p:cNvSpPr/>
              <p:nvPr/>
            </p:nvSpPr>
            <p:spPr>
              <a:xfrm>
                <a:off x="5285975" y="2472318"/>
                <a:ext cx="5324727"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begChr m:val="["/>
                              <m:endChr m:val="]"/>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zh-CN" altLang="en-US"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𝝋</m:t>
                              </m:r>
                              <m:d>
                                <m:d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e>
                          </m:d>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m:t>
                          </m:r>
                          <m:r>
                            <a:rPr kumimoji="0" lang="zh-CN" altLang="en-US"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𝝋</m:t>
                          </m:r>
                          <m:d>
                            <m:d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e>
                      </m:nary>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𝑭</m:t>
                      </m:r>
                      <m:d>
                        <m:dPr>
                          <m:begChr m:val="["/>
                          <m:endChr m:val="]"/>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zh-CN" altLang="en-US"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𝝋</m:t>
                          </m:r>
                          <m:d>
                            <m:d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e>
                      </m:d>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𝑪</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5" name="矩形 34"/>
              <p:cNvSpPr>
                <a:spLocks noRot="1" noChangeAspect="1" noMove="1" noResize="1" noEditPoints="1" noAdjustHandles="1" noChangeArrowheads="1" noChangeShapeType="1" noTextEdit="1"/>
              </p:cNvSpPr>
              <p:nvPr/>
            </p:nvSpPr>
            <p:spPr>
              <a:xfrm>
                <a:off x="5285975" y="2472318"/>
                <a:ext cx="5324727" cy="1222514"/>
              </a:xfrm>
              <a:prstGeom prst="rect">
                <a:avLst/>
              </a:prstGeom>
              <a:blipFill rotWithShape="1">
                <a:blip r:embed="rId6"/>
                <a:stretch>
                  <a:fillRect l="-4" t="-22" r="-265" b="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505562" y="2503562"/>
                <a:ext cx="3271408" cy="10610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4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𝒖</m:t>
                              </m:r>
                            </m:e>
                          </m:d>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m:t>
                          </m:r>
                          <m:r>
                            <a:rPr kumimoji="0" lang="en-US" altLang="zh-CN" sz="24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𝒖</m:t>
                          </m:r>
                        </m:e>
                      </m:nary>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𝑭</m:t>
                      </m:r>
                      <m:d>
                        <m:dPr>
                          <m:ctrlP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𝒖</m:t>
                          </m:r>
                        </m:e>
                      </m:d>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𝑪</m:t>
                      </m:r>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6" name="矩形 35"/>
              <p:cNvSpPr>
                <a:spLocks noRot="1" noChangeAspect="1" noMove="1" noResize="1" noEditPoints="1" noAdjustHandles="1" noChangeArrowheads="1" noChangeShapeType="1" noTextEdit="1"/>
              </p:cNvSpPr>
              <p:nvPr/>
            </p:nvSpPr>
            <p:spPr>
              <a:xfrm>
                <a:off x="505562" y="2503562"/>
                <a:ext cx="3271408" cy="1061060"/>
              </a:xfrm>
              <a:prstGeom prst="rect">
                <a:avLst/>
              </a:prstGeom>
              <a:blipFill rotWithShape="1">
                <a:blip r:embed="rId4"/>
                <a:stretch>
                  <a:fillRect l="-3" t="-37" r="-136" b="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649954" y="3734030"/>
                <a:ext cx="265707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m:t>
                      </m:r>
                      <m:r>
                        <a:rPr kumimoji="0" lang="zh-CN" altLang="en-US"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𝝋</m:t>
                      </m:r>
                      <m:d>
                        <m:dPr>
                          <m:ctrlP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zh-CN" altLang="en-US"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𝝋</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7" name="矩形 36"/>
              <p:cNvSpPr>
                <a:spLocks noRot="1" noChangeAspect="1" noMove="1" noResize="1" noEditPoints="1" noAdjustHandles="1" noChangeArrowheads="1" noChangeShapeType="1" noTextEdit="1"/>
              </p:cNvSpPr>
              <p:nvPr/>
            </p:nvSpPr>
            <p:spPr>
              <a:xfrm>
                <a:off x="649954" y="3734030"/>
                <a:ext cx="2657073" cy="461665"/>
              </a:xfrm>
              <a:prstGeom prst="rect">
                <a:avLst/>
              </a:prstGeom>
              <a:blipFill rotWithShape="1">
                <a:blip r:embed="rId7"/>
                <a:stretch>
                  <a:fillRect l="-13" t="-50" r="-193" b="54"/>
                </a:stretch>
              </a:blipFill>
            </p:spPr>
            <p:txBody>
              <a:bodyPr/>
              <a:lstStyle/>
              <a:p>
                <a:r>
                  <a:rPr lang="zh-CN" altLang="en-US">
                    <a:noFill/>
                  </a:rPr>
                  <a:t> </a:t>
                </a:r>
              </a:p>
            </p:txBody>
          </p:sp>
        </mc:Fallback>
      </mc:AlternateContent>
      <p:cxnSp>
        <p:nvCxnSpPr>
          <p:cNvPr id="38" name="直接箭头连接符 37"/>
          <p:cNvCxnSpPr/>
          <p:nvPr/>
        </p:nvCxnSpPr>
        <p:spPr>
          <a:xfrm>
            <a:off x="816980" y="4365104"/>
            <a:ext cx="24900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矩形 39"/>
              <p:cNvSpPr/>
              <p:nvPr/>
            </p:nvSpPr>
            <p:spPr>
              <a:xfrm>
                <a:off x="3472059" y="3656031"/>
                <a:ext cx="5624488" cy="1222514"/>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𝒇</m:t>
                          </m:r>
                          <m:d>
                            <m:dPr>
                              <m:begChr m:val="["/>
                              <m:endChr m:val="]"/>
                              <m:ctrlP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dPr>
                            <m:e>
                              <m:r>
                                <a:rPr kumimoji="0" lang="zh-CN" altLang="en-US"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𝝋</m:t>
                              </m:r>
                              <m:d>
                                <m:dPr>
                                  <m:ctrlP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e>
                              </m:d>
                            </m:e>
                          </m:d>
                          <m:r>
                            <a:rPr kumimoji="0" lang="zh-CN" altLang="en-US"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𝝋</m:t>
                          </m:r>
                          <m: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e>
                          </m:d>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e>
                      </m:nary>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𝑭</m:t>
                      </m:r>
                      <m:d>
                        <m:dPr>
                          <m:begChr m:val="["/>
                          <m:endChr m:val="]"/>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zh-CN" altLang="en-US"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𝝋</m:t>
                          </m:r>
                          <m:d>
                            <m:d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e>
                      </m:d>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𝑪</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0" name="矩形 39"/>
              <p:cNvSpPr>
                <a:spLocks noRot="1" noChangeAspect="1" noMove="1" noResize="1" noEditPoints="1" noAdjustHandles="1" noChangeArrowheads="1" noChangeShapeType="1" noTextEdit="1"/>
              </p:cNvSpPr>
              <p:nvPr/>
            </p:nvSpPr>
            <p:spPr>
              <a:xfrm>
                <a:off x="3472059" y="3656031"/>
                <a:ext cx="5624488" cy="1222514"/>
              </a:xfrm>
              <a:prstGeom prst="rect">
                <a:avLst/>
              </a:prstGeom>
              <a:blipFill rotWithShape="1">
                <a:blip r:embed="rId8"/>
                <a:stretch>
                  <a:fillRect l="-88" t="-391" r="-223" b="-377"/>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34889" y="5267790"/>
                <a:ext cx="4796313" cy="584775"/>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32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32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𝑭</m:t>
                          </m:r>
                        </m:e>
                        <m:sup>
                          <m:r>
                            <a:rPr kumimoji="0" lang="en-US" altLang="zh-CN" sz="32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d>
                        <m:dPr>
                          <m:begChr m:val="["/>
                          <m:endChr m:val="]"/>
                          <m:ctrlP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zh-CN" altLang="en-US" sz="32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𝝋</m:t>
                          </m:r>
                          <m:d>
                            <m:dPr>
                              <m:ctrlPr>
                                <a:rPr kumimoji="0" lang="en-US" altLang="zh-CN" sz="32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32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e>
                      </m:d>
                      <m:r>
                        <a:rPr kumimoji="0" lang="en-US" altLang="zh-CN" sz="32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32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begChr m:val="["/>
                          <m:endChr m:val="]"/>
                          <m:ctrlP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zh-CN" altLang="en-US" sz="32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𝝋</m:t>
                          </m:r>
                          <m:d>
                            <m:dPr>
                              <m:ctrlPr>
                                <a:rPr kumimoji="0" lang="en-US" altLang="zh-CN" sz="32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32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e>
                      </m:d>
                      <m:r>
                        <a:rPr kumimoji="0" lang="zh-CN" altLang="en-US" sz="32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𝝋</m:t>
                      </m:r>
                      <m:r>
                        <a:rPr kumimoji="0" lang="en-US" altLang="zh-CN" sz="32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32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32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oMath>
                  </m:oMathPara>
                </a14:m>
                <a:endParaRPr kumimoji="0" lang="zh-CN" altLang="en-US" sz="32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6" name="矩形 5"/>
              <p:cNvSpPr>
                <a:spLocks noRot="1" noChangeAspect="1" noMove="1" noResize="1" noEditPoints="1" noAdjustHandles="1" noChangeArrowheads="1" noChangeShapeType="1" noTextEdit="1"/>
              </p:cNvSpPr>
              <p:nvPr/>
            </p:nvSpPr>
            <p:spPr>
              <a:xfrm>
                <a:off x="734889" y="5267790"/>
                <a:ext cx="4796313" cy="584775"/>
              </a:xfrm>
              <a:prstGeom prst="rect">
                <a:avLst/>
              </a:prstGeom>
              <a:blipFill rotWithShape="1">
                <a:blip r:embed="rId9"/>
                <a:stretch>
                  <a:fillRect l="-110" t="-840" r="-628" b="-799"/>
                </a:stretch>
              </a:blipFill>
              <a:ln>
                <a:solidFill>
                  <a:schemeClr val="tx1"/>
                </a:solidFill>
              </a:ln>
            </p:spPr>
            <p:txBody>
              <a:bodyPr/>
              <a:lstStyle/>
              <a:p>
                <a:r>
                  <a:rPr lang="zh-CN" altLang="en-US">
                    <a:noFill/>
                  </a:rPr>
                  <a:t> </a:t>
                </a:r>
              </a:p>
            </p:txBody>
          </p:sp>
        </mc:Fallback>
      </mc:AlternateContent>
      <p:sp>
        <p:nvSpPr>
          <p:cNvPr id="7" name="矩形 6"/>
          <p:cNvSpPr/>
          <p:nvPr/>
        </p:nvSpPr>
        <p:spPr>
          <a:xfrm>
            <a:off x="734889" y="6120048"/>
            <a:ext cx="634019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凑微分法是复合函数求导链式法则的逆过程！</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不定积分的计算</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41" name="矩形 40"/>
              <p:cNvSpPr/>
              <p:nvPr/>
            </p:nvSpPr>
            <p:spPr>
              <a:xfrm>
                <a:off x="6489716" y="1191749"/>
                <a:ext cx="5579604"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𝒇</m:t>
                          </m:r>
                          <m:d>
                            <m:dPr>
                              <m:begChr m:val="["/>
                              <m:endChr m:val="]"/>
                              <m:ctrlP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dPr>
                            <m:e>
                              <m:r>
                                <a:rPr kumimoji="0" lang="zh-CN" altLang="en-US"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𝝋</m:t>
                              </m:r>
                              <m:d>
                                <m:dPr>
                                  <m:ctrlP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e>
                              </m:d>
                            </m:e>
                          </m:d>
                          <m:r>
                            <a:rPr kumimoji="0" lang="zh-CN" altLang="en-US"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𝝋</m:t>
                          </m:r>
                          <m: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e>
                          </m:d>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e>
                      </m:nary>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𝑭</m:t>
                      </m:r>
                      <m:d>
                        <m:dPr>
                          <m:begChr m:val="["/>
                          <m:endChr m:val="]"/>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zh-CN" altLang="en-US"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𝝋</m:t>
                          </m:r>
                          <m:d>
                            <m:d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e>
                      </m:d>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𝑪</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1" name="矩形 40"/>
              <p:cNvSpPr>
                <a:spLocks noRot="1" noChangeAspect="1" noMove="1" noResize="1" noEditPoints="1" noAdjustHandles="1" noChangeArrowheads="1" noChangeShapeType="1" noTextEdit="1"/>
              </p:cNvSpPr>
              <p:nvPr/>
            </p:nvSpPr>
            <p:spPr>
              <a:xfrm>
                <a:off x="6489716" y="1191749"/>
                <a:ext cx="5579604" cy="1222514"/>
              </a:xfrm>
              <a:prstGeom prst="rect">
                <a:avLst/>
              </a:prstGeom>
              <a:blipFill rotWithShape="1">
                <a:blip r:embed="rId3"/>
                <a:stretch>
                  <a:fillRect t="-40" r="-173" b="51"/>
                </a:stretch>
              </a:blipFill>
            </p:spPr>
            <p:txBody>
              <a:bodyPr/>
              <a:lstStyle/>
              <a:p>
                <a:r>
                  <a:rPr lang="zh-CN" altLang="en-US">
                    <a:noFill/>
                  </a:rPr>
                  <a:t> </a:t>
                </a:r>
              </a:p>
            </p:txBody>
          </p:sp>
        </mc:Fallback>
      </mc:AlternateContent>
      <p:sp>
        <p:nvSpPr>
          <p:cNvPr id="42" name="矩形 41"/>
          <p:cNvSpPr/>
          <p:nvPr/>
        </p:nvSpPr>
        <p:spPr>
          <a:xfrm>
            <a:off x="3503712" y="749785"/>
            <a:ext cx="862745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 </a:t>
            </a: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对</a:t>
            </a:r>
            <a:r>
              <a:rPr kumimoji="0" lang="zh-CN" altLang="en-US" sz="2400" b="1"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积分形式不变性</a:t>
            </a: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的继续探索</a:t>
            </a:r>
            <a:r>
              <a:rPr kumimoji="0" lang="en-US" altLang="zh-CN"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第一换元积分法（凑微分法）</a:t>
            </a:r>
          </a:p>
        </p:txBody>
      </p:sp>
      <p:grpSp>
        <p:nvGrpSpPr>
          <p:cNvPr id="43" name="组合 42"/>
          <p:cNvGrpSpPr/>
          <p:nvPr/>
        </p:nvGrpSpPr>
        <p:grpSpPr>
          <a:xfrm>
            <a:off x="778820" y="2081613"/>
            <a:ext cx="1629024" cy="461665"/>
            <a:chOff x="775380" y="3144539"/>
            <a:chExt cx="1629024" cy="461665"/>
          </a:xfrm>
        </p:grpSpPr>
        <p:sp>
          <p:nvSpPr>
            <p:cNvPr id="44" name="Rectangle 5"/>
            <p:cNvSpPr>
              <a:spLocks noChangeArrowheads="1"/>
            </p:cNvSpPr>
            <p:nvPr/>
          </p:nvSpPr>
          <p:spPr bwMode="auto">
            <a:xfrm>
              <a:off x="775380" y="3161704"/>
              <a:ext cx="1504196"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5" name="TextBox 28"/>
            <p:cNvSpPr txBox="1"/>
            <p:nvPr/>
          </p:nvSpPr>
          <p:spPr>
            <a:xfrm>
              <a:off x="775380" y="3144539"/>
              <a:ext cx="1629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 </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46" name="矩形 45"/>
              <p:cNvSpPr/>
              <p:nvPr/>
            </p:nvSpPr>
            <p:spPr>
              <a:xfrm>
                <a:off x="588206" y="2712009"/>
                <a:ext cx="11260519" cy="89967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func>
                            <m:func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sin</m:t>
                              </m:r>
                            </m:fName>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func>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en-US" altLang="zh-CN" sz="2000" b="1" i="1" u="none" strike="noStrike" kern="1200" cap="none" spc="0" normalizeH="0" baseline="0" noProof="0" smtClean="0">
                              <a:ln>
                                <a:noFill/>
                              </a:ln>
                              <a:solidFill>
                                <a:srgbClr val="44546A">
                                  <a:lumMod val="60000"/>
                                  <a:lumOff val="40000"/>
                                </a:srgbClr>
                              </a:solidFill>
                              <a:effectLst/>
                              <a:uLnTx/>
                              <a:uFillTx/>
                              <a:latin typeface="Cambria Math" panose="02040503050406030204" pitchFamily="18" charset="0"/>
                              <a:cs typeface="+mn-cs"/>
                            </a:rPr>
                          </m:ctrlPr>
                        </m:fPr>
                        <m:num>
                          <m:r>
                            <a:rPr kumimoji="0" lang="en-US" altLang="zh-CN" sz="2000" b="1" i="1" u="none" strike="noStrike" kern="1200" cap="none" spc="0" normalizeH="0" baseline="0" noProof="0" smtClean="0">
                              <a:ln>
                                <a:noFill/>
                              </a:ln>
                              <a:solidFill>
                                <a:srgbClr val="44546A">
                                  <a:lumMod val="60000"/>
                                  <a:lumOff val="40000"/>
                                </a:srgbClr>
                              </a:solidFill>
                              <a:effectLst/>
                              <a:uLnTx/>
                              <a:uFillTx/>
                              <a:latin typeface="Cambria Math" panose="02040503050406030204" pitchFamily="18" charset="0"/>
                              <a:cs typeface="+mn-cs"/>
                            </a:rPr>
                            <m:t>𝟏</m:t>
                          </m:r>
                        </m:num>
                        <m:den>
                          <m:r>
                            <a:rPr kumimoji="0" lang="en-US" altLang="zh-CN" sz="2000" b="1" i="1" u="none" strike="noStrike" kern="1200" cap="none" spc="0" normalizeH="0" baseline="0" noProof="0" smtClean="0">
                              <a:ln>
                                <a:noFill/>
                              </a:ln>
                              <a:solidFill>
                                <a:srgbClr val="44546A">
                                  <a:lumMod val="60000"/>
                                  <a:lumOff val="40000"/>
                                </a:srgbClr>
                              </a:solidFill>
                              <a:effectLst/>
                              <a:uLnTx/>
                              <a:uFillTx/>
                              <a:latin typeface="Cambria Math" panose="02040503050406030204" pitchFamily="18" charset="0"/>
                              <a:cs typeface="+mn-cs"/>
                            </a:rPr>
                            <m:t>𝟐</m:t>
                          </m:r>
                        </m:den>
                      </m:f>
                      <m:nary>
                        <m:naryPr>
                          <m:limLoc m:val="undOvr"/>
                          <m:subHide m:val="on"/>
                          <m:supHide m:val="on"/>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func>
                            <m:funcPr>
                              <m:ctrlP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funcPr>
                            <m:fName>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𝒔𝒊𝒏</m:t>
                              </m:r>
                            </m:fName>
                            <m:e>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𝟐</m:t>
                              </m:r>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𝒙</m:t>
                              </m:r>
                            </m:e>
                          </m:func>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𝟐</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ctrlPr>
                        </m:fPr>
                        <m:num>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𝟏</m:t>
                          </m:r>
                        </m:num>
                        <m:den>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𝟐</m:t>
                          </m:r>
                        </m:den>
                      </m:f>
                      <m:nary>
                        <m:naryPr>
                          <m:limLoc m:val="undOvr"/>
                          <m:subHide m:val="on"/>
                          <m:supHide m:val="on"/>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func>
                            <m:funcPr>
                              <m:ctrlP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ctrlPr>
                            </m:funcPr>
                            <m:fName>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𝒔𝒊𝒏</m:t>
                              </m:r>
                            </m:fName>
                            <m:e>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𝟐</m:t>
                              </m:r>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𝒙</m:t>
                              </m:r>
                            </m:e>
                          </m:func>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𝑑</m:t>
                          </m:r>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𝟐</m:t>
                          </m:r>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𝒙</m:t>
                          </m:r>
                        </m:e>
                      </m:nary>
                      <m:groupChr>
                        <m:groupChrPr>
                          <m:chr m:val="⇒"/>
                          <m:vertJc m:val="bot"/>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groupChrPr>
                        <m:e>
                          <m:r>
                            <m:rPr>
                              <m:brk m:alnAt="2"/>
                            </m:r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𝑢</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groupChr>
                      <m:f>
                        <m:fPr>
                          <m:ctrlP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ctrlPr>
                        </m:fPr>
                        <m:num>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𝟏</m:t>
                          </m:r>
                        </m:num>
                        <m:den>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𝟐</m:t>
                          </m:r>
                        </m:den>
                      </m:f>
                      <m:nary>
                        <m:naryPr>
                          <m:limLoc m:val="undOvr"/>
                          <m:subHide m:val="on"/>
                          <m:supHide m:val="on"/>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func>
                            <m:funcPr>
                              <m:ctrlP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ctrlPr>
                            </m:funcPr>
                            <m:fName>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𝒔𝒊𝒏</m:t>
                              </m:r>
                            </m:fName>
                            <m:e>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𝒖</m:t>
                              </m:r>
                            </m:e>
                          </m:func>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𝑑</m:t>
                          </m:r>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𝒖</m:t>
                          </m:r>
                        </m:e>
                      </m:nary>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den>
                      </m:f>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𝑐𝑜𝑠𝑢</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2</m:t>
                          </m:r>
                        </m:den>
                      </m:f>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𝑐𝑜𝑠</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𝐶</m:t>
                      </m:r>
                    </m:oMath>
                  </m:oMathPara>
                </a14:m>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6" name="矩形 45"/>
              <p:cNvSpPr>
                <a:spLocks noRot="1" noChangeAspect="1" noMove="1" noResize="1" noEditPoints="1" noAdjustHandles="1" noChangeArrowheads="1" noChangeShapeType="1" noTextEdit="1"/>
              </p:cNvSpPr>
              <p:nvPr/>
            </p:nvSpPr>
            <p:spPr>
              <a:xfrm>
                <a:off x="588206" y="2712009"/>
                <a:ext cx="11260519" cy="899670"/>
              </a:xfrm>
              <a:prstGeom prst="rect">
                <a:avLst/>
              </a:prstGeom>
              <a:blipFill rotWithShape="1">
                <a:blip r:embed="rId4"/>
                <a:stretch>
                  <a:fillRect l="-2" t="-62" r="2" b="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96688" y="4043837"/>
                <a:ext cx="12386852" cy="89967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sSup>
                            <m:sSup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d>
                                <m:d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1+2</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d>
                            </m:e>
                            <m: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p>
                          </m:s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en-US" altLang="zh-CN" sz="2000" b="1" i="1" u="none" strike="noStrike" kern="1200" cap="none" spc="0" normalizeH="0" baseline="0" noProof="0" smtClean="0">
                              <a:ln>
                                <a:noFill/>
                              </a:ln>
                              <a:solidFill>
                                <a:srgbClr val="44546A">
                                  <a:lumMod val="60000"/>
                                  <a:lumOff val="40000"/>
                                </a:srgbClr>
                              </a:solidFill>
                              <a:effectLst/>
                              <a:uLnTx/>
                              <a:uFillTx/>
                              <a:latin typeface="Cambria Math" panose="02040503050406030204" pitchFamily="18" charset="0"/>
                              <a:cs typeface="+mn-cs"/>
                            </a:rPr>
                          </m:ctrlPr>
                        </m:fPr>
                        <m:num>
                          <m:r>
                            <a:rPr kumimoji="0" lang="en-US" altLang="zh-CN" sz="2000" b="1" i="1" u="none" strike="noStrike" kern="1200" cap="none" spc="0" normalizeH="0" baseline="0" noProof="0" smtClean="0">
                              <a:ln>
                                <a:noFill/>
                              </a:ln>
                              <a:solidFill>
                                <a:srgbClr val="44546A">
                                  <a:lumMod val="60000"/>
                                  <a:lumOff val="40000"/>
                                </a:srgbClr>
                              </a:solidFill>
                              <a:effectLst/>
                              <a:uLnTx/>
                              <a:uFillTx/>
                              <a:latin typeface="Cambria Math" panose="02040503050406030204" pitchFamily="18" charset="0"/>
                              <a:cs typeface="+mn-cs"/>
                            </a:rPr>
                            <m:t>𝟏</m:t>
                          </m:r>
                        </m:num>
                        <m:den>
                          <m:r>
                            <a:rPr kumimoji="0" lang="en-US" altLang="zh-CN" sz="2000" b="1" i="1" u="none" strike="noStrike" kern="1200" cap="none" spc="0" normalizeH="0" baseline="0" noProof="0" smtClean="0">
                              <a:ln>
                                <a:noFill/>
                              </a:ln>
                              <a:solidFill>
                                <a:srgbClr val="44546A">
                                  <a:lumMod val="60000"/>
                                  <a:lumOff val="40000"/>
                                </a:srgbClr>
                              </a:solidFill>
                              <a:effectLst/>
                              <a:uLnTx/>
                              <a:uFillTx/>
                              <a:latin typeface="Cambria Math" panose="02040503050406030204" pitchFamily="18" charset="0"/>
                              <a:cs typeface="+mn-cs"/>
                            </a:rPr>
                            <m:t>𝟐</m:t>
                          </m:r>
                        </m:den>
                      </m:f>
                      <m:nary>
                        <m:naryPr>
                          <m:limLoc m:val="undOvr"/>
                          <m:subHide m:val="on"/>
                          <m:supHide m:val="on"/>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sSup>
                            <m:sSupPr>
                              <m:ctrlP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pPr>
                            <m:e>
                              <m:d>
                                <m:dPr>
                                  <m:ctrlP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ctrlPr>
                                </m:dPr>
                                <m:e>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𝟏</m:t>
                                  </m:r>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𝟐</m:t>
                                  </m:r>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𝒙</m:t>
                                  </m:r>
                                </m:e>
                              </m:d>
                            </m:e>
                            <m:sup>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𝟑</m:t>
                              </m:r>
                            </m:sup>
                          </m:sSup>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𝟐</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ctrlPr>
                        </m:fPr>
                        <m:num>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𝟏</m:t>
                          </m:r>
                        </m:num>
                        <m:den>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𝟐</m:t>
                          </m:r>
                        </m:den>
                      </m:f>
                      <m:nary>
                        <m:naryPr>
                          <m:limLoc m:val="undOvr"/>
                          <m:subHide m:val="on"/>
                          <m:supHide m:val="on"/>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sSup>
                            <m:sSupPr>
                              <m:ctrlP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ctrlPr>
                            </m:sSupPr>
                            <m:e>
                              <m:d>
                                <m:dPr>
                                  <m:ctrlP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ctrlPr>
                                </m:dPr>
                                <m:e>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𝟏</m:t>
                                  </m:r>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𝟐</m:t>
                                  </m:r>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𝒙</m:t>
                                  </m:r>
                                </m:e>
                              </m:d>
                            </m:e>
                            <m:sup>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𝟑</m:t>
                              </m:r>
                            </m:sup>
                          </m:s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𝑑</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𝟐</m:t>
                          </m:r>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𝒙</m:t>
                          </m:r>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𝟏</m:t>
                          </m:r>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e>
                      </m:nary>
                      <m:groupChr>
                        <m:groupChrPr>
                          <m:chr m:val="⇒"/>
                          <m:vertJc m:val="bot"/>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groupChrPr>
                        <m:e>
                          <m:r>
                            <m:rPr>
                              <m:brk m:alnAt="2"/>
                            </m:r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𝑢</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groupChr>
                      <m:f>
                        <m:fPr>
                          <m:ctrlP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ctrlPr>
                        </m:fPr>
                        <m:num>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𝟏</m:t>
                          </m:r>
                        </m:num>
                        <m:den>
                          <m:r>
                            <a:rPr kumimoji="0" lang="en-US" altLang="zh-CN" sz="2000" b="1" i="1" u="none" strike="noStrike" kern="1200" cap="none" spc="0" normalizeH="0" baseline="0" noProof="0">
                              <a:ln>
                                <a:noFill/>
                              </a:ln>
                              <a:solidFill>
                                <a:srgbClr val="FF0000"/>
                              </a:solidFill>
                              <a:effectLst/>
                              <a:uLnTx/>
                              <a:uFillTx/>
                              <a:latin typeface="Cambria Math" panose="02040503050406030204" pitchFamily="18" charset="0"/>
                              <a:cs typeface="+mn-cs"/>
                            </a:rPr>
                            <m:t>𝟐</m:t>
                          </m:r>
                        </m:den>
                      </m:f>
                      <m:nary>
                        <m:naryPr>
                          <m:limLoc m:val="undOvr"/>
                          <m:subHide m:val="on"/>
                          <m:supHide m:val="on"/>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sSup>
                            <m:sSupPr>
                              <m:ctrlP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pPr>
                            <m:e>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𝒖</m:t>
                              </m:r>
                            </m:e>
                            <m:sup>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𝟑</m:t>
                              </m:r>
                            </m:sup>
                          </m:s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𝑑</m:t>
                          </m:r>
                          <m:r>
                            <a:rPr kumimoji="0" lang="en-US" altLang="zh-CN" sz="20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𝒖</m:t>
                          </m:r>
                        </m:e>
                      </m:nary>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8</m:t>
                          </m:r>
                        </m:den>
                      </m:f>
                      <m:sSup>
                        <m:sSup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𝑢</m:t>
                          </m:r>
                        </m:e>
                        <m: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sup>
                      </m:s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8</m:t>
                          </m:r>
                        </m:den>
                      </m:f>
                      <m:sSup>
                        <m:s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brk m:alnAt="2"/>
                            </m:r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2</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𝑥</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+1)</m:t>
                          </m:r>
                        </m:e>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4</m:t>
                          </m:r>
                        </m:sup>
                      </m:s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𝐶</m:t>
                      </m:r>
                    </m:oMath>
                  </m:oMathPara>
                </a14:m>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7" name="矩形 46"/>
              <p:cNvSpPr>
                <a:spLocks noRot="1" noChangeAspect="1" noMove="1" noResize="1" noEditPoints="1" noAdjustHandles="1" noChangeArrowheads="1" noChangeShapeType="1" noTextEdit="1"/>
              </p:cNvSpPr>
              <p:nvPr/>
            </p:nvSpPr>
            <p:spPr>
              <a:xfrm>
                <a:off x="-96688" y="4043837"/>
                <a:ext cx="12386852" cy="899670"/>
              </a:xfrm>
              <a:prstGeom prst="rect">
                <a:avLst/>
              </a:prstGeom>
              <a:blipFill rotWithShape="1">
                <a:blip r:embed="rId5"/>
                <a:stretch>
                  <a:fillRect l="1" t="-17" r="3" b="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261380" y="5359292"/>
                <a:ext cx="11736996" cy="9803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sSup>
                            <m:sSupPr>
                              <m:ctrlP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e>
                            <m:sup>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en-US" altLang="zh-CN" sz="2200" b="1" i="1" u="none" strike="noStrike" kern="1200" cap="none" spc="0" normalizeH="0" baseline="0" noProof="0" smtClean="0">
                              <a:ln>
                                <a:noFill/>
                              </a:ln>
                              <a:solidFill>
                                <a:srgbClr val="44546A">
                                  <a:lumMod val="60000"/>
                                  <a:lumOff val="40000"/>
                                </a:srgbClr>
                              </a:solidFill>
                              <a:effectLst/>
                              <a:uLnTx/>
                              <a:uFillTx/>
                              <a:latin typeface="Cambria Math" panose="02040503050406030204" pitchFamily="18" charset="0"/>
                              <a:cs typeface="+mn-cs"/>
                            </a:rPr>
                          </m:ctrlPr>
                        </m:fPr>
                        <m:num>
                          <m:r>
                            <a:rPr kumimoji="0" lang="en-US" altLang="zh-CN" sz="2200" b="1" i="1" u="none" strike="noStrike" kern="1200" cap="none" spc="0" normalizeH="0" baseline="0" noProof="0" smtClean="0">
                              <a:ln>
                                <a:noFill/>
                              </a:ln>
                              <a:solidFill>
                                <a:srgbClr val="44546A">
                                  <a:lumMod val="60000"/>
                                  <a:lumOff val="40000"/>
                                </a:srgbClr>
                              </a:solidFill>
                              <a:effectLst/>
                              <a:uLnTx/>
                              <a:uFillTx/>
                              <a:latin typeface="Cambria Math" panose="02040503050406030204" pitchFamily="18" charset="0"/>
                              <a:cs typeface="+mn-cs"/>
                            </a:rPr>
                            <m:t>𝟏</m:t>
                          </m:r>
                        </m:num>
                        <m:den>
                          <m:r>
                            <a:rPr kumimoji="0" lang="en-US" altLang="zh-CN" sz="2200" b="1" i="1" u="none" strike="noStrike" kern="1200" cap="none" spc="0" normalizeH="0" baseline="0" noProof="0" smtClean="0">
                              <a:ln>
                                <a:noFill/>
                              </a:ln>
                              <a:solidFill>
                                <a:srgbClr val="44546A">
                                  <a:lumMod val="60000"/>
                                  <a:lumOff val="40000"/>
                                </a:srgbClr>
                              </a:solidFill>
                              <a:effectLst/>
                              <a:uLnTx/>
                              <a:uFillTx/>
                              <a:latin typeface="Cambria Math" panose="02040503050406030204" pitchFamily="18" charset="0"/>
                              <a:cs typeface="+mn-cs"/>
                            </a:rPr>
                            <m:t>𝟑</m:t>
                          </m:r>
                        </m:den>
                      </m:f>
                      <m:nary>
                        <m:naryPr>
                          <m:limLoc m:val="undOvr"/>
                          <m:subHide m:val="on"/>
                          <m:supHide m:val="on"/>
                          <m:ctrlP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sSup>
                            <m:sSupPr>
                              <m:ctrlPr>
                                <a:rPr kumimoji="0" lang="en-US" altLang="zh-CN" sz="22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pPr>
                            <m:e>
                              <m:r>
                                <a:rPr kumimoji="0" lang="en-US" altLang="zh-CN" sz="2200" b="1" i="1" u="none" strike="noStrike" kern="1200" cap="none" spc="0" normalizeH="0" baseline="0" noProof="0">
                                  <a:ln>
                                    <a:noFill/>
                                  </a:ln>
                                  <a:solidFill>
                                    <a:srgbClr val="FF0000"/>
                                  </a:solidFill>
                                  <a:effectLst/>
                                  <a:uLnTx/>
                                  <a:uFillTx/>
                                  <a:latin typeface="Cambria Math" panose="02040503050406030204" pitchFamily="18" charset="0"/>
                                  <a:cs typeface="+mn-cs"/>
                                </a:rPr>
                                <m:t>𝒆</m:t>
                              </m:r>
                            </m:e>
                            <m:sup>
                              <m:r>
                                <a:rPr kumimoji="0" lang="en-US" altLang="zh-CN" sz="2200" b="1" i="1" u="none" strike="noStrike" kern="1200" cap="none" spc="0" normalizeH="0" baseline="0" noProof="0">
                                  <a:ln>
                                    <a:noFill/>
                                  </a:ln>
                                  <a:solidFill>
                                    <a:srgbClr val="FF0000"/>
                                  </a:solidFill>
                                  <a:effectLst/>
                                  <a:uLnTx/>
                                  <a:uFillTx/>
                                  <a:latin typeface="Cambria Math" panose="02040503050406030204" pitchFamily="18" charset="0"/>
                                  <a:cs typeface="+mn-cs"/>
                                </a:rPr>
                                <m:t>𝟑</m:t>
                              </m:r>
                              <m:r>
                                <a:rPr kumimoji="0" lang="en-US" altLang="zh-CN" sz="2200" b="1" i="1" u="none" strike="noStrike" kern="1200" cap="none" spc="0" normalizeH="0" baseline="0" noProof="0">
                                  <a:ln>
                                    <a:noFill/>
                                  </a:ln>
                                  <a:solidFill>
                                    <a:srgbClr val="FF0000"/>
                                  </a:solidFill>
                                  <a:effectLst/>
                                  <a:uLnTx/>
                                  <a:uFillTx/>
                                  <a:latin typeface="Cambria Math" panose="02040503050406030204" pitchFamily="18" charset="0"/>
                                  <a:cs typeface="+mn-cs"/>
                                </a:rPr>
                                <m:t>𝒙</m:t>
                              </m:r>
                              <m:r>
                                <a:rPr kumimoji="0" lang="en-US" altLang="zh-CN" sz="22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FF0000"/>
                                  </a:solidFill>
                                  <a:effectLst/>
                                  <a:uLnTx/>
                                  <a:uFillTx/>
                                  <a:latin typeface="Cambria Math" panose="02040503050406030204" pitchFamily="18" charset="0"/>
                                  <a:cs typeface="+mn-cs"/>
                                </a:rPr>
                                <m:t>𝟐</m:t>
                              </m:r>
                            </m:sup>
                          </m:sSup>
                          <m:r>
                            <a:rPr kumimoji="0" lang="en-US" altLang="zh-CN" sz="2200" b="1"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t>∙</m:t>
                          </m:r>
                          <m:r>
                            <a:rPr kumimoji="0" lang="en-US" altLang="zh-CN" sz="22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𝟑</m:t>
                          </m:r>
                          <m: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cs typeface="+mn-cs"/>
                        </a:rPr>
                        <m:t>=</m:t>
                      </m:r>
                      <m:f>
                        <m:fPr>
                          <m:ctrlPr>
                            <a:rPr kumimoji="0" lang="en-US" altLang="zh-CN" sz="2200" b="1" i="1" u="none" strike="noStrike" kern="1200" cap="none" spc="0" normalizeH="0" baseline="0" noProof="0">
                              <a:ln>
                                <a:noFill/>
                              </a:ln>
                              <a:solidFill>
                                <a:srgbClr val="44546A">
                                  <a:lumMod val="60000"/>
                                  <a:lumOff val="40000"/>
                                </a:srgbClr>
                              </a:solidFill>
                              <a:effectLst/>
                              <a:uLnTx/>
                              <a:uFillTx/>
                              <a:latin typeface="Cambria Math" panose="02040503050406030204" pitchFamily="18" charset="0"/>
                              <a:cs typeface="+mn-cs"/>
                            </a:rPr>
                          </m:ctrlPr>
                        </m:fPr>
                        <m:num>
                          <m:r>
                            <a:rPr kumimoji="0" lang="en-US" altLang="zh-CN" sz="2200" b="1" i="1" u="none" strike="noStrike" kern="1200" cap="none" spc="0" normalizeH="0" baseline="0" noProof="0">
                              <a:ln>
                                <a:noFill/>
                              </a:ln>
                              <a:solidFill>
                                <a:srgbClr val="44546A">
                                  <a:lumMod val="60000"/>
                                  <a:lumOff val="40000"/>
                                </a:srgbClr>
                              </a:solidFill>
                              <a:effectLst/>
                              <a:uLnTx/>
                              <a:uFillTx/>
                              <a:latin typeface="Cambria Math" panose="02040503050406030204" pitchFamily="18" charset="0"/>
                              <a:cs typeface="+mn-cs"/>
                            </a:rPr>
                            <m:t>𝟏</m:t>
                          </m:r>
                        </m:num>
                        <m:den>
                          <m:r>
                            <a:rPr kumimoji="0" lang="en-US" altLang="zh-CN" sz="2200" b="1" i="1" u="none" strike="noStrike" kern="1200" cap="none" spc="0" normalizeH="0" baseline="0" noProof="0">
                              <a:ln>
                                <a:noFill/>
                              </a:ln>
                              <a:solidFill>
                                <a:srgbClr val="44546A">
                                  <a:lumMod val="60000"/>
                                  <a:lumOff val="40000"/>
                                </a:srgbClr>
                              </a:solidFill>
                              <a:effectLst/>
                              <a:uLnTx/>
                              <a:uFillTx/>
                              <a:latin typeface="Cambria Math" panose="02040503050406030204" pitchFamily="18" charset="0"/>
                              <a:cs typeface="+mn-cs"/>
                            </a:rPr>
                            <m:t>𝟑</m:t>
                          </m:r>
                        </m:den>
                      </m:f>
                      <m:nary>
                        <m:naryPr>
                          <m:limLoc m:val="undOvr"/>
                          <m:subHide m:val="on"/>
                          <m:supHide m:val="on"/>
                          <m:ctrlP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sSup>
                            <m:sSupPr>
                              <m:ctrlPr>
                                <a:rPr kumimoji="0" lang="en-US" altLang="zh-CN" sz="2200" b="1" i="1" u="none" strike="noStrike" kern="1200" cap="none" spc="0" normalizeH="0" baseline="0" noProof="0">
                                  <a:ln>
                                    <a:noFill/>
                                  </a:ln>
                                  <a:solidFill>
                                    <a:srgbClr val="FF0000"/>
                                  </a:solidFill>
                                  <a:effectLst/>
                                  <a:uLnTx/>
                                  <a:uFillTx/>
                                  <a:latin typeface="Cambria Math" panose="02040503050406030204" pitchFamily="18" charset="0"/>
                                  <a:cs typeface="+mn-cs"/>
                                </a:rPr>
                              </m:ctrlPr>
                            </m:sSupPr>
                            <m:e>
                              <m:r>
                                <a:rPr kumimoji="0" lang="en-US" altLang="zh-CN" sz="2200" b="1" i="1" u="none" strike="noStrike" kern="1200" cap="none" spc="0" normalizeH="0" baseline="0" noProof="0">
                                  <a:ln>
                                    <a:noFill/>
                                  </a:ln>
                                  <a:solidFill>
                                    <a:srgbClr val="FF0000"/>
                                  </a:solidFill>
                                  <a:effectLst/>
                                  <a:uLnTx/>
                                  <a:uFillTx/>
                                  <a:latin typeface="Cambria Math" panose="02040503050406030204" pitchFamily="18" charset="0"/>
                                  <a:cs typeface="+mn-cs"/>
                                </a:rPr>
                                <m:t>𝒆</m:t>
                              </m:r>
                            </m:e>
                            <m:sup>
                              <m:r>
                                <a:rPr kumimoji="0" lang="en-US" altLang="zh-CN" sz="2200" b="1" i="1" u="none" strike="noStrike" kern="1200" cap="none" spc="0" normalizeH="0" baseline="0" noProof="0">
                                  <a:ln>
                                    <a:noFill/>
                                  </a:ln>
                                  <a:solidFill>
                                    <a:srgbClr val="FF0000"/>
                                  </a:solidFill>
                                  <a:effectLst/>
                                  <a:uLnTx/>
                                  <a:uFillTx/>
                                  <a:latin typeface="Cambria Math" panose="02040503050406030204" pitchFamily="18" charset="0"/>
                                  <a:cs typeface="+mn-cs"/>
                                </a:rPr>
                                <m:t>𝟑</m:t>
                              </m:r>
                              <m:r>
                                <a:rPr kumimoji="0" lang="en-US" altLang="zh-CN" sz="2200" b="1" i="1" u="none" strike="noStrike" kern="1200" cap="none" spc="0" normalizeH="0" baseline="0" noProof="0">
                                  <a:ln>
                                    <a:noFill/>
                                  </a:ln>
                                  <a:solidFill>
                                    <a:srgbClr val="FF0000"/>
                                  </a:solidFill>
                                  <a:effectLst/>
                                  <a:uLnTx/>
                                  <a:uFillTx/>
                                  <a:latin typeface="Cambria Math" panose="02040503050406030204" pitchFamily="18" charset="0"/>
                                  <a:cs typeface="+mn-cs"/>
                                </a:rPr>
                                <m:t>𝒙</m:t>
                              </m:r>
                              <m:r>
                                <a:rPr kumimoji="0" lang="en-US" altLang="zh-CN" sz="22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FF0000"/>
                                  </a:solidFill>
                                  <a:effectLst/>
                                  <a:uLnTx/>
                                  <a:uFillTx/>
                                  <a:latin typeface="Cambria Math" panose="02040503050406030204" pitchFamily="18" charset="0"/>
                                  <a:cs typeface="+mn-cs"/>
                                </a:rPr>
                                <m:t>𝟐</m:t>
                              </m:r>
                            </m:sup>
                          </m:sSup>
                          <m: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cs typeface="+mn-cs"/>
                            </a:rPr>
                            <m:t>𝑑</m:t>
                          </m:r>
                          <m:r>
                            <a:rPr kumimoji="0" lang="en-US" altLang="zh-CN" sz="2200"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FF0000"/>
                              </a:solidFill>
                              <a:effectLst/>
                              <a:uLnTx/>
                              <a:uFillTx/>
                              <a:latin typeface="Cambria Math" panose="02040503050406030204" pitchFamily="18" charset="0"/>
                              <a:cs typeface="+mn-cs"/>
                            </a:rPr>
                            <m:t>𝟑</m:t>
                          </m:r>
                          <m:r>
                            <a:rPr kumimoji="0" lang="en-US" altLang="zh-CN" sz="2200" b="1" i="1" u="none" strike="noStrike" kern="1200" cap="none" spc="0" normalizeH="0" baseline="0" noProof="0">
                              <a:ln>
                                <a:noFill/>
                              </a:ln>
                              <a:solidFill>
                                <a:srgbClr val="FF0000"/>
                              </a:solidFill>
                              <a:effectLst/>
                              <a:uLnTx/>
                              <a:uFillTx/>
                              <a:latin typeface="Cambria Math" panose="02040503050406030204" pitchFamily="18" charset="0"/>
                              <a:cs typeface="+mn-cs"/>
                            </a:rPr>
                            <m:t>𝒙</m:t>
                          </m:r>
                          <m:r>
                            <a:rPr kumimoji="0" lang="en-US" altLang="zh-CN" sz="22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FF0000"/>
                              </a:solidFill>
                              <a:effectLst/>
                              <a:uLnTx/>
                              <a:uFillTx/>
                              <a:latin typeface="Cambria Math" panose="02040503050406030204" pitchFamily="18" charset="0"/>
                              <a:cs typeface="+mn-cs"/>
                            </a:rPr>
                            <m:t>𝟐</m:t>
                          </m:r>
                          <m:r>
                            <a:rPr kumimoji="0" lang="en-US" altLang="zh-CN" sz="2200" b="1"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e>
                      </m:nary>
                      <m:groupChr>
                        <m:groupChrPr>
                          <m:chr m:val="⇒"/>
                          <m:vertJc m:val="bot"/>
                          <m:ctrlP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groupChrPr>
                        <m:e>
                          <m:r>
                            <m:rPr>
                              <m:brk m:alnAt="2"/>
                            </m:rP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𝑢</m:t>
                          </m:r>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FF0000"/>
                              </a:solidFill>
                              <a:effectLst/>
                              <a:uLnTx/>
                              <a:uFillTx/>
                              <a:latin typeface="Cambria Math" panose="02040503050406030204" pitchFamily="18" charset="0"/>
                              <a:cs typeface="+mn-cs"/>
                            </a:rPr>
                            <m:t>𝟑</m:t>
                          </m:r>
                          <m:r>
                            <a:rPr kumimoji="0" lang="en-US" altLang="zh-CN" sz="2200" b="1" i="1" u="none" strike="noStrike" kern="1200" cap="none" spc="0" normalizeH="0" baseline="0" noProof="0">
                              <a:ln>
                                <a:noFill/>
                              </a:ln>
                              <a:solidFill>
                                <a:srgbClr val="FF0000"/>
                              </a:solidFill>
                              <a:effectLst/>
                              <a:uLnTx/>
                              <a:uFillTx/>
                              <a:latin typeface="Cambria Math" panose="02040503050406030204" pitchFamily="18" charset="0"/>
                              <a:cs typeface="+mn-cs"/>
                            </a:rPr>
                            <m:t>𝒙</m:t>
                          </m:r>
                          <m:r>
                            <a:rPr kumimoji="0" lang="en-US" altLang="zh-CN" sz="2200" b="1" i="1" u="none" strike="noStrike" kern="1200" cap="none" spc="0" normalizeH="0" baseline="0" noProof="0">
                              <a:ln>
                                <a:noFill/>
                              </a:ln>
                              <a:solidFill>
                                <a:srgbClr val="FF0000"/>
                              </a:solidFill>
                              <a:effectLst/>
                              <a:uLnTx/>
                              <a:uFillTx/>
                              <a:latin typeface="Cambria Math" panose="02040503050406030204" pitchFamily="18" charset="0"/>
                              <a:cs typeface="+mn-cs"/>
                            </a:rPr>
                            <m:t>+</m:t>
                          </m:r>
                          <m:r>
                            <a:rPr kumimoji="0" lang="en-US" altLang="zh-CN" sz="2200" b="1" i="1" u="none" strike="noStrike" kern="1200" cap="none" spc="0" normalizeH="0" baseline="0" noProof="0">
                              <a:ln>
                                <a:noFill/>
                              </a:ln>
                              <a:solidFill>
                                <a:srgbClr val="FF0000"/>
                              </a:solidFill>
                              <a:effectLst/>
                              <a:uLnTx/>
                              <a:uFillTx/>
                              <a:latin typeface="Cambria Math" panose="02040503050406030204" pitchFamily="18" charset="0"/>
                              <a:cs typeface="+mn-cs"/>
                            </a:rPr>
                            <m:t>𝟐</m:t>
                          </m:r>
                        </m:e>
                      </m:groupChr>
                      <m:f>
                        <m:fPr>
                          <m:ctrlPr>
                            <a:rPr kumimoji="0" lang="en-US" altLang="zh-CN" sz="2200" b="1" i="1" u="none" strike="noStrike" kern="1200" cap="none" spc="0" normalizeH="0" baseline="0" noProof="0">
                              <a:ln>
                                <a:noFill/>
                              </a:ln>
                              <a:solidFill>
                                <a:srgbClr val="FF0000"/>
                              </a:solidFill>
                              <a:effectLst/>
                              <a:uLnTx/>
                              <a:uFillTx/>
                              <a:latin typeface="Cambria Math" panose="02040503050406030204" pitchFamily="18" charset="0"/>
                              <a:cs typeface="+mn-cs"/>
                            </a:rPr>
                          </m:ctrlPr>
                        </m:fPr>
                        <m:num>
                          <m:r>
                            <a:rPr kumimoji="0" lang="en-US" altLang="zh-CN" sz="2200" b="1" i="1" u="none" strike="noStrike" kern="1200" cap="none" spc="0" normalizeH="0" baseline="0" noProof="0">
                              <a:ln>
                                <a:noFill/>
                              </a:ln>
                              <a:solidFill>
                                <a:srgbClr val="FF0000"/>
                              </a:solidFill>
                              <a:effectLst/>
                              <a:uLnTx/>
                              <a:uFillTx/>
                              <a:latin typeface="Cambria Math" panose="02040503050406030204" pitchFamily="18" charset="0"/>
                              <a:cs typeface="+mn-cs"/>
                            </a:rPr>
                            <m:t>𝟏</m:t>
                          </m:r>
                        </m:num>
                        <m:den>
                          <m:r>
                            <a:rPr kumimoji="0" lang="en-US" altLang="zh-CN" sz="22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𝟑</m:t>
                          </m:r>
                        </m:den>
                      </m:f>
                      <m:nary>
                        <m:naryPr>
                          <m:limLoc m:val="undOvr"/>
                          <m:subHide m:val="on"/>
                          <m:supHide m:val="on"/>
                          <m:ctrlP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sSup>
                            <m:sSupPr>
                              <m:ctrlPr>
                                <a:rPr kumimoji="0" lang="en-US" altLang="zh-CN" sz="2200" b="1"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pPr>
                            <m:e>
                              <m:r>
                                <a:rPr kumimoji="0" lang="en-US" altLang="zh-CN" sz="22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𝒆</m:t>
                              </m:r>
                            </m:e>
                            <m:sup>
                              <m:r>
                                <a:rPr kumimoji="0" lang="en-US" altLang="zh-CN" sz="22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𝒖</m:t>
                              </m:r>
                            </m:sup>
                          </m:sSup>
                          <m: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cs typeface="+mn-cs"/>
                            </a:rPr>
                            <m:t>𝑑</m:t>
                          </m:r>
                          <m:r>
                            <a:rPr kumimoji="0" lang="en-US" altLang="zh-CN" sz="2200" b="1" i="1" u="none" strike="noStrike" kern="1200" cap="none" spc="0" normalizeH="0" baseline="0" noProof="0" smtClean="0">
                              <a:ln>
                                <a:noFill/>
                              </a:ln>
                              <a:solidFill>
                                <a:srgbClr val="FF0000"/>
                              </a:solidFill>
                              <a:effectLst/>
                              <a:uLnTx/>
                              <a:uFillTx/>
                              <a:latin typeface="Cambria Math" panose="02040503050406030204" pitchFamily="18" charset="0"/>
                              <a:cs typeface="+mn-cs"/>
                            </a:rPr>
                            <m:t>𝒖</m:t>
                          </m:r>
                        </m:e>
                      </m:nary>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den>
                      </m:f>
                      <m:sSup>
                        <m:sSupPr>
                          <m:ctrlP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e>
                        <m:sup>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𝑢</m:t>
                          </m:r>
                        </m:sup>
                      </m:sSup>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den>
                      </m:f>
                      <m:sSup>
                        <m:sSupPr>
                          <m:ctrlP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e>
                        <m:sup>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r>
                            <a:rPr kumimoji="0" lang="en-US" altLang="zh-CN" sz="22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200" b="0" i="1" u="none" strike="noStrike" kern="1200" cap="none" spc="0" normalizeH="0" baseline="0" noProof="0">
                          <a:ln>
                            <a:noFill/>
                          </a:ln>
                          <a:solidFill>
                            <a:prstClr val="black"/>
                          </a:solidFill>
                          <a:effectLst/>
                          <a:uLnTx/>
                          <a:uFillTx/>
                          <a:latin typeface="Cambria Math" panose="02040503050406030204" pitchFamily="18" charset="0"/>
                          <a:cs typeface="+mn-cs"/>
                        </a:rPr>
                        <m:t>𝐶</m:t>
                      </m:r>
                    </m:oMath>
                  </m:oMathPara>
                </a14:m>
                <a:endParaRPr kumimoji="0" lang="zh-CN" altLang="en-US" sz="2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8" name="矩形 47"/>
              <p:cNvSpPr>
                <a:spLocks noRot="1" noChangeAspect="1" noMove="1" noResize="1" noEditPoints="1" noAdjustHandles="1" noChangeArrowheads="1" noChangeShapeType="1" noTextEdit="1"/>
              </p:cNvSpPr>
              <p:nvPr/>
            </p:nvSpPr>
            <p:spPr>
              <a:xfrm>
                <a:off x="261380" y="5359292"/>
                <a:ext cx="11736996" cy="980397"/>
              </a:xfrm>
              <a:prstGeom prst="rect">
                <a:avLst/>
              </a:prstGeom>
              <a:blipFill rotWithShape="1">
                <a:blip r:embed="rId6"/>
                <a:stretch>
                  <a:fillRect l="-3" t="-54" b="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077049" y="2359899"/>
                <a:ext cx="4940327" cy="48346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𝑢</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=2</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𝑥</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𝑑𝑢</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=2</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𝑑𝑥</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𝑑𝑥</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m:t>
                    </m:r>
                    <m:f>
                      <m:fPr>
                        <m:ctrlP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2</m:t>
                        </m:r>
                      </m:den>
                    </m:f>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𝑑𝑢</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m:t>
                    </m:r>
                    <m:f>
                      <m:fPr>
                        <m:ctrlP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2</m:t>
                        </m:r>
                      </m:den>
                    </m:f>
                    <m:nary>
                      <m:naryPr>
                        <m:limLoc m:val="undOvr"/>
                        <m:subHide m:val="on"/>
                        <m:supHide m:val="on"/>
                        <m:ctrlPr>
                          <a:rPr kumimoji="0" lang="en-US" altLang="zh-CN" sz="18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ctrlPr>
                      </m:naryPr>
                      <m:sub/>
                      <m:sup/>
                      <m:e>
                        <m:func>
                          <m:funcPr>
                            <m:ctrlPr>
                              <a:rPr kumimoji="0" lang="en-US" altLang="zh-CN" sz="18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ctrlPr>
                          </m:funcPr>
                          <m:fName>
                            <m:r>
                              <m:rPr>
                                <m:sty m:val="p"/>
                              </m:rPr>
                              <a:rPr kumimoji="0" lang="en-US" altLang="zh-CN" sz="1800" b="0" i="0"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sin</m:t>
                            </m:r>
                          </m:fName>
                          <m:e>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𝑢</m:t>
                            </m:r>
                          </m:e>
                        </m:func>
                        <m:r>
                          <a:rPr kumimoji="0" lang="en-US" altLang="zh-CN" sz="18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𝑑</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𝑢</m:t>
                        </m:r>
                      </m:e>
                    </m:nary>
                  </m:oMath>
                </a14:m>
                <a:r>
                  <a:rPr kumimoji="0" lang="zh-CN" altLang="en-US" sz="1800" b="0" i="0" u="none" strike="noStrike" kern="1200" cap="none" spc="0" normalizeH="0" baseline="0" noProof="0" dirty="0">
                    <a:ln>
                      <a:noFill/>
                    </a:ln>
                    <a:solidFill>
                      <a:prstClr val="black">
                        <a:lumMod val="85000"/>
                        <a:lumOff val="15000"/>
                      </a:prstClr>
                    </a:solidFill>
                    <a:effectLst/>
                    <a:uLnTx/>
                    <a:uFillTx/>
                    <a:latin typeface="等线" panose="02010600030101010101" charset="-122"/>
                    <a:ea typeface="等线" panose="02010600030101010101" charset="-122"/>
                    <a:cs typeface="+mn-cs"/>
                  </a:rPr>
                  <a:t> </a:t>
                </a:r>
              </a:p>
            </p:txBody>
          </p:sp>
        </mc:Choice>
        <mc:Fallback xmlns="">
          <p:sp>
            <p:nvSpPr>
              <p:cNvPr id="8" name="矩形 7"/>
              <p:cNvSpPr>
                <a:spLocks noRot="1" noChangeAspect="1" noMove="1" noResize="1" noEditPoints="1" noAdjustHandles="1" noChangeArrowheads="1" noChangeShapeType="1" noTextEdit="1"/>
              </p:cNvSpPr>
              <p:nvPr/>
            </p:nvSpPr>
            <p:spPr>
              <a:xfrm>
                <a:off x="7077049" y="2359899"/>
                <a:ext cx="4940327" cy="483466"/>
              </a:xfrm>
              <a:prstGeom prst="rect">
                <a:avLst/>
              </a:prstGeom>
              <a:blipFill rotWithShape="1">
                <a:blip r:embed="rId7"/>
                <a:stretch>
                  <a:fillRect l="-12" t="-49" b="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7048234" y="3661382"/>
                <a:ext cx="5082930" cy="48346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𝑢</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=2</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𝑥</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+1→</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𝑑𝑢</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=2</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𝑑𝑥</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𝑑𝑥</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m:t>
                    </m:r>
                    <m:f>
                      <m:fPr>
                        <m:ctrlP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2</m:t>
                        </m:r>
                      </m:den>
                    </m:f>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𝑑𝑢</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m:t>
                    </m:r>
                    <m:f>
                      <m:fPr>
                        <m:ctrlP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2</m:t>
                        </m:r>
                      </m:den>
                    </m:f>
                    <m:nary>
                      <m:naryPr>
                        <m:limLoc m:val="undOvr"/>
                        <m:subHide m:val="on"/>
                        <m:supHide m:val="on"/>
                        <m:ctrlPr>
                          <a:rPr kumimoji="0" lang="en-US" altLang="zh-CN" sz="18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ctrlPr>
                      </m:naryPr>
                      <m:sub/>
                      <m:sup/>
                      <m:e>
                        <m:sSup>
                          <m:sSupPr>
                            <m:ctrlP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𝑢</m:t>
                            </m:r>
                          </m:e>
                          <m:sup>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3</m:t>
                            </m:r>
                          </m:sup>
                        </m:sSup>
                        <m:r>
                          <a:rPr kumimoji="0" lang="en-US" altLang="zh-CN" sz="18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𝑑</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𝑢</m:t>
                        </m:r>
                      </m:e>
                    </m:nary>
                  </m:oMath>
                </a14:m>
                <a:r>
                  <a:rPr kumimoji="0" lang="zh-CN" altLang="en-US" sz="1800" b="0" i="0" u="none" strike="noStrike" kern="1200" cap="none" spc="0" normalizeH="0" baseline="0" noProof="0" dirty="0">
                    <a:ln>
                      <a:noFill/>
                    </a:ln>
                    <a:solidFill>
                      <a:prstClr val="black">
                        <a:lumMod val="85000"/>
                        <a:lumOff val="15000"/>
                      </a:prstClr>
                    </a:solidFill>
                    <a:effectLst/>
                    <a:uLnTx/>
                    <a:uFillTx/>
                    <a:latin typeface="等线" panose="02010600030101010101" charset="-122"/>
                    <a:ea typeface="等线" panose="02010600030101010101" charset="-122"/>
                    <a:cs typeface="+mn-cs"/>
                  </a:rPr>
                  <a:t> </a:t>
                </a:r>
              </a:p>
            </p:txBody>
          </p:sp>
        </mc:Choice>
        <mc:Fallback xmlns="">
          <p:sp>
            <p:nvSpPr>
              <p:cNvPr id="49" name="矩形 48"/>
              <p:cNvSpPr>
                <a:spLocks noRot="1" noChangeAspect="1" noMove="1" noResize="1" noEditPoints="1" noAdjustHandles="1" noChangeArrowheads="1" noChangeShapeType="1" noTextEdit="1"/>
              </p:cNvSpPr>
              <p:nvPr/>
            </p:nvSpPr>
            <p:spPr>
              <a:xfrm>
                <a:off x="7048234" y="3661382"/>
                <a:ext cx="5082930" cy="483466"/>
              </a:xfrm>
              <a:prstGeom prst="rect">
                <a:avLst/>
              </a:prstGeom>
              <a:blipFill rotWithShape="1">
                <a:blip r:embed="rId8"/>
                <a:stretch>
                  <a:fillRect l="-7" t="-126" r="2" b="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7005041" y="4941325"/>
                <a:ext cx="5084341" cy="48487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𝑢</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=3</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𝑥</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+2→</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𝑑𝑢</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=3</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𝑑𝑥</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𝑑𝑥</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m:t>
                    </m:r>
                    <m:f>
                      <m:fPr>
                        <m:ctrlP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3</m:t>
                        </m:r>
                      </m:den>
                    </m:f>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𝑑𝑢</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m:t>
                    </m:r>
                    <m:f>
                      <m:fPr>
                        <m:ctrlP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3</m:t>
                        </m:r>
                      </m:den>
                    </m:f>
                    <m:nary>
                      <m:naryPr>
                        <m:limLoc m:val="undOvr"/>
                        <m:subHide m:val="on"/>
                        <m:supHide m:val="on"/>
                        <m:ctrlPr>
                          <a:rPr kumimoji="0" lang="en-US" altLang="zh-CN" sz="18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ctrlPr>
                      </m:naryPr>
                      <m:sub/>
                      <m:sup/>
                      <m:e>
                        <m:sSup>
                          <m:sSupPr>
                            <m:ctrlP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𝑒</m:t>
                            </m:r>
                          </m:e>
                          <m:sup>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𝑢</m:t>
                            </m:r>
                          </m:sup>
                        </m:sSup>
                        <m:r>
                          <a:rPr kumimoji="0" lang="en-US" altLang="zh-CN" sz="1800" b="0" i="1" u="none" strike="noStrike" kern="1200" cap="none" spc="0" normalizeH="0" baseline="0" noProof="0">
                            <a:ln>
                              <a:noFill/>
                            </a:ln>
                            <a:solidFill>
                              <a:prstClr val="black">
                                <a:lumMod val="85000"/>
                                <a:lumOff val="15000"/>
                              </a:prstClr>
                            </a:solidFill>
                            <a:effectLst/>
                            <a:uLnTx/>
                            <a:uFillTx/>
                            <a:latin typeface="Cambria Math" panose="02040503050406030204" pitchFamily="18" charset="0"/>
                            <a:cs typeface="+mn-cs"/>
                          </a:rPr>
                          <m:t>𝑑</m:t>
                        </m:r>
                        <m:r>
                          <a:rPr kumimoji="0" lang="en-US" altLang="zh-CN" sz="1800" b="0" i="1" u="none" strike="noStrike" kern="1200" cap="none" spc="0" normalizeH="0" baseline="0" noProof="0" smtClean="0">
                            <a:ln>
                              <a:noFill/>
                            </a:ln>
                            <a:solidFill>
                              <a:prstClr val="black">
                                <a:lumMod val="85000"/>
                                <a:lumOff val="15000"/>
                              </a:prstClr>
                            </a:solidFill>
                            <a:effectLst/>
                            <a:uLnTx/>
                            <a:uFillTx/>
                            <a:latin typeface="Cambria Math" panose="02040503050406030204" pitchFamily="18" charset="0"/>
                            <a:cs typeface="+mn-cs"/>
                          </a:rPr>
                          <m:t>𝑢</m:t>
                        </m:r>
                      </m:e>
                    </m:nary>
                  </m:oMath>
                </a14:m>
                <a:r>
                  <a:rPr kumimoji="0" lang="zh-CN" altLang="en-US" sz="1800" b="0" i="0" u="none" strike="noStrike" kern="1200" cap="none" spc="0" normalizeH="0" baseline="0" noProof="0" dirty="0">
                    <a:ln>
                      <a:noFill/>
                    </a:ln>
                    <a:solidFill>
                      <a:prstClr val="black">
                        <a:lumMod val="85000"/>
                        <a:lumOff val="15000"/>
                      </a:prstClr>
                    </a:solidFill>
                    <a:effectLst/>
                    <a:uLnTx/>
                    <a:uFillTx/>
                    <a:latin typeface="等线" panose="02010600030101010101" charset="-122"/>
                    <a:ea typeface="等线" panose="02010600030101010101" charset="-122"/>
                    <a:cs typeface="+mn-cs"/>
                  </a:rPr>
                  <a:t> </a:t>
                </a:r>
              </a:p>
            </p:txBody>
          </p:sp>
        </mc:Choice>
        <mc:Fallback xmlns="">
          <p:sp>
            <p:nvSpPr>
              <p:cNvPr id="50" name="矩形 49"/>
              <p:cNvSpPr>
                <a:spLocks noRot="1" noChangeAspect="1" noMove="1" noResize="1" noEditPoints="1" noAdjustHandles="1" noChangeArrowheads="1" noChangeShapeType="1" noTextEdit="1"/>
              </p:cNvSpPr>
              <p:nvPr/>
            </p:nvSpPr>
            <p:spPr>
              <a:xfrm>
                <a:off x="7005041" y="4941325"/>
                <a:ext cx="5084341" cy="484876"/>
              </a:xfrm>
              <a:prstGeom prst="rect">
                <a:avLst/>
              </a:prstGeom>
              <a:blipFill rotWithShape="1">
                <a:blip r:embed="rId9"/>
                <a:stretch>
                  <a:fillRect l="-7" t="-80" r="5" b="26"/>
                </a:stretch>
              </a:blipFill>
            </p:spPr>
            <p:txBody>
              <a:bodyPr/>
              <a:lstStyle/>
              <a:p>
                <a:r>
                  <a:rPr lang="zh-CN" altLang="en-US">
                    <a:noFill/>
                  </a:rPr>
                  <a:t> </a:t>
                </a:r>
              </a:p>
            </p:txBody>
          </p:sp>
        </mc:Fallback>
      </mc:AlternateContent>
      <p:sp>
        <p:nvSpPr>
          <p:cNvPr id="51" name="矩形 50"/>
          <p:cNvSpPr/>
          <p:nvPr/>
        </p:nvSpPr>
        <p:spPr>
          <a:xfrm>
            <a:off x="2486903" y="2059116"/>
            <a:ext cx="387798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凑微分</a:t>
            </a:r>
            <a:r>
              <a:rPr kumimoji="0" lang="en-US" altLang="zh-CN"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r>
              <a:rPr kumimoji="0" lang="zh-CN" altLang="en-US"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换元</a:t>
            </a:r>
            <a:r>
              <a:rPr kumimoji="0" lang="en-US" altLang="zh-CN"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r>
              <a:rPr kumimoji="0" lang="zh-CN" altLang="en-US"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积分</a:t>
            </a:r>
            <a:r>
              <a:rPr kumimoji="0" lang="en-US" altLang="zh-CN"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r>
              <a:rPr kumimoji="0" lang="zh-CN" altLang="en-US"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再换元</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不定积分的计算</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43" name="组合 42"/>
          <p:cNvGrpSpPr/>
          <p:nvPr/>
        </p:nvGrpSpPr>
        <p:grpSpPr>
          <a:xfrm>
            <a:off x="778820" y="2081613"/>
            <a:ext cx="1284732" cy="461665"/>
            <a:chOff x="775380" y="3144539"/>
            <a:chExt cx="1629024" cy="461665"/>
          </a:xfrm>
        </p:grpSpPr>
        <p:sp>
          <p:nvSpPr>
            <p:cNvPr id="44" name="Rectangle 5"/>
            <p:cNvSpPr>
              <a:spLocks noChangeArrowheads="1"/>
            </p:cNvSpPr>
            <p:nvPr/>
          </p:nvSpPr>
          <p:spPr bwMode="auto">
            <a:xfrm>
              <a:off x="775380" y="3161704"/>
              <a:ext cx="1504196"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5" name="TextBox 28"/>
            <p:cNvSpPr txBox="1"/>
            <p:nvPr/>
          </p:nvSpPr>
          <p:spPr>
            <a:xfrm>
              <a:off x="775380" y="3144539"/>
              <a:ext cx="1629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4" name="矩形 3"/>
              <p:cNvSpPr/>
              <p:nvPr/>
            </p:nvSpPr>
            <p:spPr>
              <a:xfrm>
                <a:off x="606656" y="2766832"/>
                <a:ext cx="1989263" cy="10610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sSup>
                            <m:sSup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e>
                            <m:sup>
                              <m:sSup>
                                <m:sSup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sup>
                          </m:s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606656" y="2766832"/>
                <a:ext cx="1989263" cy="1061060"/>
              </a:xfrm>
              <a:prstGeom prst="rect">
                <a:avLst/>
              </a:prstGeom>
              <a:blipFill rotWithShape="1">
                <a:blip r:embed="rId3"/>
                <a:stretch>
                  <a:fillRect l="-12" t="-13" r="-253" b="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692138" y="2884993"/>
                <a:ext cx="3797578" cy="6127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𝑢</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sSup>
                        <m:sSupPr>
                          <m:ctrlP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𝑥</m:t>
                          </m:r>
                        </m:e>
                        <m:sup>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2</m:t>
                          </m:r>
                        </m:sup>
                      </m:sSup>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𝑑𝑢</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=2</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𝑥𝑑𝑥</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𝑑𝑥</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f>
                        <m:fPr>
                          <m:ctrlP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2</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𝑥</m:t>
                          </m:r>
                        </m:den>
                      </m:f>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𝑑𝑢</m:t>
                      </m:r>
                    </m:oMath>
                  </m:oMathPara>
                </a14:m>
                <a:endParaRPr kumimoji="0" lang="zh-CN" altLang="en-US" sz="18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mc:Choice>
        <mc:Fallback xmlns="">
          <p:sp>
            <p:nvSpPr>
              <p:cNvPr id="18" name="矩形 17"/>
              <p:cNvSpPr>
                <a:spLocks noRot="1" noChangeAspect="1" noMove="1" noResize="1" noEditPoints="1" noAdjustHandles="1" noChangeArrowheads="1" noChangeShapeType="1" noTextEdit="1"/>
              </p:cNvSpPr>
              <p:nvPr/>
            </p:nvSpPr>
            <p:spPr>
              <a:xfrm>
                <a:off x="2692138" y="2884993"/>
                <a:ext cx="3797578" cy="612732"/>
              </a:xfrm>
              <a:prstGeom prst="rect">
                <a:avLst/>
              </a:prstGeom>
              <a:blipFill rotWithShape="1">
                <a:blip r:embed="rId4"/>
                <a:stretch>
                  <a:fillRect l="-10" t="-31" b="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318190" y="2851798"/>
                <a:ext cx="5964261" cy="89967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𝑥</m:t>
                          </m:r>
                          <m:sSup>
                            <m:s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𝑒</m:t>
                              </m:r>
                            </m:e>
                            <m:sup>
                              <m:sSup>
                                <m:s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sup>
                          </m:s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den>
                      </m:f>
                      <m:nary>
                        <m:naryPr>
                          <m:limLoc m:val="undOvr"/>
                          <m:subHide m:val="on"/>
                          <m:supHide m:val="on"/>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𝑥</m:t>
                          </m:r>
                          <m:sSup>
                            <m:s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𝑒</m:t>
                              </m:r>
                            </m:e>
                            <m:sup>
                              <m:sSup>
                                <m:s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sup>
                          </m:s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2</m:t>
                          </m:r>
                        </m:den>
                      </m:f>
                      <m:nary>
                        <m:naryPr>
                          <m:limLoc m:val="undOvr"/>
                          <m:subHide m:val="on"/>
                          <m:supHide m:val="on"/>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sSup>
                            <m:s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𝑒</m:t>
                              </m:r>
                            </m:e>
                            <m:sup>
                              <m:sSup>
                                <m:s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sup>
                          </m:s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𝑑</m:t>
                          </m:r>
                          <m:sSup>
                            <m:sSup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e>
                      </m:nary>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den>
                      </m:f>
                      <m:nary>
                        <m:naryPr>
                          <m:limLoc m:val="undOvr"/>
                          <m:subHide m:val="on"/>
                          <m:supHide m:val="on"/>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sSup>
                            <m:sSup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𝑒</m:t>
                              </m:r>
                            </m:e>
                            <m: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𝑢</m:t>
                              </m:r>
                            </m:sup>
                          </m:s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𝑑</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𝑢</m:t>
                          </m:r>
                        </m:e>
                      </m:nary>
                    </m:oMath>
                  </m:oMathPara>
                </a14:m>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6" name="矩形 5"/>
              <p:cNvSpPr>
                <a:spLocks noRot="1" noChangeAspect="1" noMove="1" noResize="1" noEditPoints="1" noAdjustHandles="1" noChangeArrowheads="1" noChangeShapeType="1" noTextEdit="1"/>
              </p:cNvSpPr>
              <p:nvPr/>
            </p:nvSpPr>
            <p:spPr>
              <a:xfrm>
                <a:off x="6318190" y="2851798"/>
                <a:ext cx="5964261" cy="899670"/>
              </a:xfrm>
              <a:prstGeom prst="rect">
                <a:avLst/>
              </a:prstGeom>
              <a:blipFill rotWithShape="1">
                <a:blip r:embed="rId5"/>
                <a:stretch>
                  <a:fillRect l="-10" t="-1" r="5" b="58"/>
                </a:stretch>
              </a:blipFill>
            </p:spPr>
            <p:txBody>
              <a:bodyPr/>
              <a:lstStyle/>
              <a:p>
                <a:r>
                  <a:rPr lang="zh-CN" altLang="en-US">
                    <a:noFill/>
                  </a:rPr>
                  <a:t> </a:t>
                </a:r>
              </a:p>
            </p:txBody>
          </p:sp>
        </mc:Fallback>
      </mc:AlternateContent>
      <p:graphicFrame>
        <p:nvGraphicFramePr>
          <p:cNvPr id="9" name="对象 8"/>
          <p:cNvGraphicFramePr>
            <a:graphicFrameLocks noChangeAspect="1"/>
          </p:cNvGraphicFramePr>
          <p:nvPr/>
        </p:nvGraphicFramePr>
        <p:xfrm>
          <a:off x="702348" y="3827892"/>
          <a:ext cx="1797877" cy="1023791"/>
        </p:xfrm>
        <a:graphic>
          <a:graphicData uri="http://schemas.openxmlformats.org/presentationml/2006/ole">
            <mc:AlternateContent xmlns:mc="http://schemas.openxmlformats.org/markup-compatibility/2006">
              <mc:Choice xmlns:v="urn:schemas-microsoft-com:vml" Requires="v">
                <p:oleObj name="公式" r:id="rId6" imgW="685800" imgH="393700" progId="Equation.3">
                  <p:embed/>
                </p:oleObj>
              </mc:Choice>
              <mc:Fallback>
                <p:oleObj name="公式" r:id="rId6" imgW="685800" imgH="393700" progId="Equation.3">
                  <p:embed/>
                  <p:pic>
                    <p:nvPicPr>
                      <p:cNvPr id="0"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348" y="3827892"/>
                        <a:ext cx="1797877" cy="1023791"/>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22" name="矩形 21"/>
              <p:cNvSpPr/>
              <p:nvPr/>
            </p:nvSpPr>
            <p:spPr>
              <a:xfrm>
                <a:off x="2394761" y="4002628"/>
                <a:ext cx="4201535" cy="6127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𝑢</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=1+</m:t>
                      </m:r>
                      <m:sSup>
                        <m:sSupPr>
                          <m:ctrlP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𝑥</m:t>
                          </m:r>
                        </m:e>
                        <m:sup>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2</m:t>
                          </m:r>
                        </m:sup>
                      </m:sSup>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𝑑𝑢</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=2</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𝑥𝑑𝑥</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𝑑𝑥</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f>
                        <m:fPr>
                          <m:ctrlP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2</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𝑥</m:t>
                          </m:r>
                        </m:den>
                      </m:f>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𝑑𝑢</m:t>
                      </m:r>
                    </m:oMath>
                  </m:oMathPara>
                </a14:m>
                <a:endParaRPr kumimoji="0" lang="zh-CN" altLang="en-US" sz="18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mc:Choice>
        <mc:Fallback xmlns="">
          <p:sp>
            <p:nvSpPr>
              <p:cNvPr id="22" name="矩形 21"/>
              <p:cNvSpPr>
                <a:spLocks noRot="1" noChangeAspect="1" noMove="1" noResize="1" noEditPoints="1" noAdjustHandles="1" noChangeArrowheads="1" noChangeShapeType="1" noTextEdit="1"/>
              </p:cNvSpPr>
              <p:nvPr/>
            </p:nvSpPr>
            <p:spPr>
              <a:xfrm>
                <a:off x="2394761" y="4002628"/>
                <a:ext cx="4201535" cy="612732"/>
              </a:xfrm>
              <a:prstGeom prst="rect">
                <a:avLst/>
              </a:prstGeom>
              <a:blipFill rotWithShape="1">
                <a:blip r:embed="rId8"/>
                <a:stretch>
                  <a:fillRect l="-4" t="-36" r="13" b="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6395138" y="3827892"/>
                <a:ext cx="5890010" cy="89967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Sup>
                                <m:sSup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den>
                          </m:f>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den>
                      </m:f>
                      <m:nary>
                        <m:naryPr>
                          <m:limLoc m:val="undOvr"/>
                          <m:subHide m:val="on"/>
                          <m:supHide m:val="on"/>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Sup>
                                <m:sSup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den>
                          </m:f>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1</m:t>
                          </m:r>
                        </m:num>
                        <m:den>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2</m:t>
                          </m:r>
                        </m:den>
                      </m:f>
                      <m:nary>
                        <m:naryPr>
                          <m:limLoc m:val="undOvr"/>
                          <m:subHide m:val="on"/>
                          <m:supHide m:val="on"/>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f>
                            <m:f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Sup>
                                <m:sSup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den>
                          </m:f>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𝑑</m:t>
                          </m:r>
                          <m:sSup>
                            <m:sSup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e>
                      </m:nary>
                    </m:oMath>
                  </m:oMathPara>
                </a14:m>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3" name="矩形 22"/>
              <p:cNvSpPr>
                <a:spLocks noRot="1" noChangeAspect="1" noMove="1" noResize="1" noEditPoints="1" noAdjustHandles="1" noChangeArrowheads="1" noChangeShapeType="1" noTextEdit="1"/>
              </p:cNvSpPr>
              <p:nvPr/>
            </p:nvSpPr>
            <p:spPr>
              <a:xfrm>
                <a:off x="6395138" y="3827892"/>
                <a:ext cx="5890010" cy="899670"/>
              </a:xfrm>
              <a:prstGeom prst="rect">
                <a:avLst/>
              </a:prstGeom>
              <a:blipFill rotWithShape="1">
                <a:blip r:embed="rId9"/>
                <a:stretch>
                  <a:fillRect l="-1" t="-12" r="7" b="69"/>
                </a:stretch>
              </a:blipFill>
            </p:spPr>
            <p:txBody>
              <a:bodyPr/>
              <a:lstStyle/>
              <a:p>
                <a:r>
                  <a:rPr lang="zh-CN" altLang="en-US">
                    <a:noFill/>
                  </a:rPr>
                  <a:t> </a:t>
                </a:r>
              </a:p>
            </p:txBody>
          </p:sp>
        </mc:Fallback>
      </mc:AlternateContent>
      <p:graphicFrame>
        <p:nvGraphicFramePr>
          <p:cNvPr id="11" name="对象 10"/>
          <p:cNvGraphicFramePr>
            <a:graphicFrameLocks noChangeAspect="1"/>
          </p:cNvGraphicFramePr>
          <p:nvPr/>
        </p:nvGraphicFramePr>
        <p:xfrm>
          <a:off x="603826" y="5169849"/>
          <a:ext cx="2794383" cy="920876"/>
        </p:xfrm>
        <a:graphic>
          <a:graphicData uri="http://schemas.openxmlformats.org/presentationml/2006/ole">
            <mc:AlternateContent xmlns:mc="http://schemas.openxmlformats.org/markup-compatibility/2006">
              <mc:Choice xmlns:v="urn:schemas-microsoft-com:vml" Requires="v">
                <p:oleObj name="公式" r:id="rId10" imgW="838200" imgH="279400" progId="Equation.3">
                  <p:embed/>
                </p:oleObj>
              </mc:Choice>
              <mc:Fallback>
                <p:oleObj name="公式" r:id="rId10" imgW="838200" imgH="279400" progId="Equation.3">
                  <p:embed/>
                  <p:pic>
                    <p:nvPicPr>
                      <p:cNvPr id="0" name="对象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3826" y="5169849"/>
                        <a:ext cx="2794383" cy="920876"/>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26" name="矩形 25"/>
              <p:cNvSpPr/>
              <p:nvPr/>
            </p:nvSpPr>
            <p:spPr>
              <a:xfrm>
                <a:off x="3422687" y="5445620"/>
                <a:ext cx="28366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𝑢</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func>
                        <m:funcPr>
                          <m:ctrlP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funcPr>
                        <m:fName>
                          <m:r>
                            <m:rPr>
                              <m:sty m:val="p"/>
                            </m:rPr>
                            <a:rPr kumimoji="0" lang="en-US" altLang="zh-CN" sz="1800" b="0" i="0" u="none" strike="noStrike" kern="1200" cap="none" spc="0" normalizeH="0" baseline="0" noProof="0" smtClean="0">
                              <a:ln>
                                <a:noFill/>
                              </a:ln>
                              <a:solidFill>
                                <a:srgbClr val="FF0000"/>
                              </a:solidFill>
                              <a:effectLst/>
                              <a:uLnTx/>
                              <a:uFillTx/>
                              <a:latin typeface="Cambria Math" panose="02040503050406030204" pitchFamily="18" charset="0"/>
                              <a:cs typeface="+mn-cs"/>
                            </a:rPr>
                            <m:t>sin</m:t>
                          </m:r>
                        </m:fName>
                        <m:e>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𝑥</m:t>
                          </m:r>
                        </m:e>
                      </m:func>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𝑑𝑢</m:t>
                      </m:r>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func>
                        <m:funcPr>
                          <m:ctrlP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funcPr>
                        <m:fName>
                          <m:r>
                            <m:rPr>
                              <m:sty m:val="p"/>
                            </m:rPr>
                            <a:rPr kumimoji="0" lang="en-US" altLang="zh-CN" sz="1800" b="0" i="0" u="none" strike="noStrike" kern="1200" cap="none" spc="0" normalizeH="0" baseline="0" noProof="0" smtClean="0">
                              <a:ln>
                                <a:noFill/>
                              </a:ln>
                              <a:solidFill>
                                <a:srgbClr val="FF0000"/>
                              </a:solidFill>
                              <a:effectLst/>
                              <a:uLnTx/>
                              <a:uFillTx/>
                              <a:latin typeface="Cambria Math" panose="02040503050406030204" pitchFamily="18" charset="0"/>
                              <a:cs typeface="+mn-cs"/>
                            </a:rPr>
                            <m:t>cos</m:t>
                          </m:r>
                        </m:fName>
                        <m:e>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𝑥</m:t>
                          </m:r>
                        </m:e>
                      </m:func>
                      <m:r>
                        <a:rPr kumimoji="0" lang="en-US" altLang="zh-CN" sz="1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𝑑𝑥</m:t>
                      </m:r>
                    </m:oMath>
                  </m:oMathPara>
                </a14:m>
                <a:endParaRPr kumimoji="0" lang="zh-CN" altLang="en-US" sz="18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mc:Choice>
        <mc:Fallback xmlns="">
          <p:sp>
            <p:nvSpPr>
              <p:cNvPr id="26" name="矩形 25"/>
              <p:cNvSpPr>
                <a:spLocks noRot="1" noChangeAspect="1" noMove="1" noResize="1" noEditPoints="1" noAdjustHandles="1" noChangeArrowheads="1" noChangeShapeType="1" noTextEdit="1"/>
              </p:cNvSpPr>
              <p:nvPr/>
            </p:nvSpPr>
            <p:spPr>
              <a:xfrm>
                <a:off x="3422687" y="5445620"/>
                <a:ext cx="2836610" cy="369332"/>
              </a:xfrm>
              <a:prstGeom prst="rect">
                <a:avLst/>
              </a:prstGeom>
              <a:blipFill rotWithShape="1">
                <a:blip r:embed="rId12"/>
                <a:stretch>
                  <a:fillRect l="-1" t="-134" r="4" b="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6489716" y="5091115"/>
                <a:ext cx="4992136" cy="89967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sSup>
                            <m:sSup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e>
                            <m:sup>
                              <m:func>
                                <m:func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sin</m:t>
                                  </m:r>
                                </m:fName>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func>
                            </m:sup>
                          </m:sSup>
                          <m:func>
                            <m:func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m:rPr>
                                  <m:sty m:val="p"/>
                                </m:rPr>
                                <a:rPr kumimoji="0" lang="en-US" altLang="zh-CN" sz="2000" b="0" i="0" u="none" strike="noStrike" kern="1200" cap="none" spc="0" normalizeH="0" baseline="0" noProof="0" smtClean="0">
                                  <a:ln>
                                    <a:noFill/>
                                  </a:ln>
                                  <a:solidFill>
                                    <a:prstClr val="black"/>
                                  </a:solidFill>
                                  <a:effectLst/>
                                  <a:uLnTx/>
                                  <a:uFillTx/>
                                  <a:latin typeface="Cambria Math" panose="02040503050406030204" pitchFamily="18" charset="0"/>
                                  <a:cs typeface="+mn-cs"/>
                                </a:rPr>
                                <m:t>cos</m:t>
                              </m:r>
                            </m:fName>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func>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limLoc m:val="undOvr"/>
                          <m:subHide m:val="on"/>
                          <m:supHide m:val="on"/>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sSup>
                            <m:sSup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e>
                            <m: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𝑠𝑖𝑛𝑥</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sup>
                          </m:sSup>
                          <m: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t>𝑑</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𝑠𝑖𝑛𝑥</m:t>
                          </m:r>
                        </m:e>
                      </m:nary>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limLoc m:val="undOvr"/>
                          <m:subHide m:val="on"/>
                          <m:supHide m:val="on"/>
                          <m:ctrlPr>
                            <a:rPr kumimoji="0" lang="en-US" altLang="zh-CN" sz="20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sSup>
                            <m:sSup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𝑒</m:t>
                              </m:r>
                            </m:e>
                            <m: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𝑢</m:t>
                              </m:r>
                            </m:sup>
                          </m:sSup>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𝑑𝑢</m:t>
                          </m:r>
                        </m:e>
                      </m:nary>
                    </m:oMath>
                  </m:oMathPara>
                </a14:m>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7" name="矩形 26"/>
              <p:cNvSpPr>
                <a:spLocks noRot="1" noChangeAspect="1" noMove="1" noResize="1" noEditPoints="1" noAdjustHandles="1" noChangeArrowheads="1" noChangeShapeType="1" noTextEdit="1"/>
              </p:cNvSpPr>
              <p:nvPr/>
            </p:nvSpPr>
            <p:spPr>
              <a:xfrm>
                <a:off x="6489716" y="5091115"/>
                <a:ext cx="4992136" cy="899670"/>
              </a:xfrm>
              <a:prstGeom prst="rect">
                <a:avLst/>
              </a:prstGeom>
              <a:blipFill rotWithShape="1">
                <a:blip r:embed="rId13"/>
                <a:stretch>
                  <a:fillRect t="-36" r="8" b="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489716" y="1191749"/>
                <a:ext cx="5579604"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𝒇</m:t>
                          </m:r>
                          <m:d>
                            <m:dPr>
                              <m:begChr m:val="["/>
                              <m:endChr m:val="]"/>
                              <m:ctrlP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dPr>
                            <m:e>
                              <m:r>
                                <a:rPr kumimoji="0" lang="zh-CN" altLang="en-US"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𝝋</m:t>
                              </m:r>
                              <m:d>
                                <m:dPr>
                                  <m:ctrlP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e>
                              </m:d>
                            </m:e>
                          </m:d>
                          <m:r>
                            <a:rPr kumimoji="0" lang="zh-CN" altLang="en-US"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𝝋</m:t>
                          </m:r>
                          <m: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e>
                          </m:d>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e>
                      </m:nary>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𝑭</m:t>
                      </m:r>
                      <m:d>
                        <m:dPr>
                          <m:begChr m:val="["/>
                          <m:endChr m:val="]"/>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zh-CN" altLang="en-US"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𝝋</m:t>
                          </m:r>
                          <m:d>
                            <m:d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e>
                      </m:d>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𝑪</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9" name="矩形 18"/>
              <p:cNvSpPr>
                <a:spLocks noRot="1" noChangeAspect="1" noMove="1" noResize="1" noEditPoints="1" noAdjustHandles="1" noChangeArrowheads="1" noChangeShapeType="1" noTextEdit="1"/>
              </p:cNvSpPr>
              <p:nvPr/>
            </p:nvSpPr>
            <p:spPr>
              <a:xfrm>
                <a:off x="6489716" y="1191749"/>
                <a:ext cx="5579604" cy="1222514"/>
              </a:xfrm>
              <a:prstGeom prst="rect">
                <a:avLst/>
              </a:prstGeom>
              <a:blipFill rotWithShape="1">
                <a:blip r:embed="rId14"/>
                <a:stretch>
                  <a:fillRect t="-40" r="-173" b="51"/>
                </a:stretch>
              </a:blipFill>
            </p:spPr>
            <p:txBody>
              <a:bodyPr/>
              <a:lstStyle/>
              <a:p>
                <a:r>
                  <a:rPr lang="zh-CN" altLang="en-US">
                    <a:noFill/>
                  </a:rPr>
                  <a:t> </a:t>
                </a:r>
              </a:p>
            </p:txBody>
          </p:sp>
        </mc:Fallback>
      </mc:AlternateContent>
      <p:sp>
        <p:nvSpPr>
          <p:cNvPr id="20" name="矩形 19"/>
          <p:cNvSpPr/>
          <p:nvPr/>
        </p:nvSpPr>
        <p:spPr>
          <a:xfrm>
            <a:off x="3503712" y="749785"/>
            <a:ext cx="862745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 </a:t>
            </a: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对</a:t>
            </a:r>
            <a:r>
              <a:rPr kumimoji="0" lang="zh-CN" altLang="en-US" sz="2400" b="1"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积分形式不变性</a:t>
            </a: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的继续探索</a:t>
            </a:r>
            <a:r>
              <a:rPr kumimoji="0" lang="en-US" altLang="zh-CN"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第一换元积分法（凑微分法）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p:bldP spid="22" grpId="0"/>
      <p:bldP spid="23" grpId="0"/>
      <p:bldP spid="26" grpId="0"/>
      <p:bldP spid="27"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不定积分的计算</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43" name="组合 42"/>
          <p:cNvGrpSpPr/>
          <p:nvPr/>
        </p:nvGrpSpPr>
        <p:grpSpPr>
          <a:xfrm>
            <a:off x="778820" y="2081613"/>
            <a:ext cx="1629024" cy="461665"/>
            <a:chOff x="775380" y="3144539"/>
            <a:chExt cx="1629024" cy="461665"/>
          </a:xfrm>
        </p:grpSpPr>
        <p:sp>
          <p:nvSpPr>
            <p:cNvPr id="44" name="Rectangle 5"/>
            <p:cNvSpPr>
              <a:spLocks noChangeArrowheads="1"/>
            </p:cNvSpPr>
            <p:nvPr/>
          </p:nvSpPr>
          <p:spPr bwMode="auto">
            <a:xfrm>
              <a:off x="775380" y="3161704"/>
              <a:ext cx="1504196"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5" name="TextBox 28"/>
            <p:cNvSpPr txBox="1"/>
            <p:nvPr/>
          </p:nvSpPr>
          <p:spPr>
            <a:xfrm>
              <a:off x="775380" y="3144539"/>
              <a:ext cx="1629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6" name="矩形 5"/>
              <p:cNvSpPr/>
              <p:nvPr/>
            </p:nvSpPr>
            <p:spPr>
              <a:xfrm>
                <a:off x="2576528" y="2897385"/>
                <a:ext cx="6203045" cy="81887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tan</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func>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limLoc m:val="undOvr"/>
                          <m:subHide m:val="on"/>
                          <m:supHide m:val="on"/>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sin</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func>
                            </m:num>
                            <m:den>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cos</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func>
                            </m:den>
                          </m:f>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limLoc m:val="undOvr"/>
                          <m:subHide m:val="on"/>
                          <m:supHide m:val="on"/>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num>
                            <m:den>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cos</m:t>
                                  </m:r>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func>
                            </m:den>
                          </m:f>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𝑑</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𝑐𝑜𝑠</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nary>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ln</m:t>
                          </m:r>
                        </m:fName>
                        <m:e>
                          <m:d>
                            <m:dPr>
                              <m:begChr m:val="|"/>
                              <m:endChr m:val="|"/>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cos</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func>
                            </m:e>
                          </m:d>
                        </m:e>
                      </m:func>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𝐶</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6" name="矩形 5"/>
              <p:cNvSpPr>
                <a:spLocks noRot="1" noChangeAspect="1" noMove="1" noResize="1" noEditPoints="1" noAdjustHandles="1" noChangeArrowheads="1" noChangeShapeType="1" noTextEdit="1"/>
              </p:cNvSpPr>
              <p:nvPr/>
            </p:nvSpPr>
            <p:spPr>
              <a:xfrm>
                <a:off x="2576528" y="2897385"/>
                <a:ext cx="6203045" cy="818879"/>
              </a:xfrm>
              <a:prstGeom prst="rect">
                <a:avLst/>
              </a:prstGeom>
              <a:blipFill rotWithShape="1">
                <a:blip r:embed="rId3"/>
                <a:stretch>
                  <a:fillRect l="-5" t="-63" r="1" b="30"/>
                </a:stretch>
              </a:blipFill>
            </p:spPr>
            <p:txBody>
              <a:bodyPr/>
              <a:lstStyle/>
              <a:p>
                <a:r>
                  <a:rPr lang="zh-CN" altLang="en-US">
                    <a:noFill/>
                  </a:rPr>
                  <a:t> </a:t>
                </a:r>
              </a:p>
            </p:txBody>
          </p:sp>
        </mc:Fallback>
      </mc:AlternateContent>
      <p:graphicFrame>
        <p:nvGraphicFramePr>
          <p:cNvPr id="8" name="对象 7"/>
          <p:cNvGraphicFramePr>
            <a:graphicFrameLocks noChangeAspect="1"/>
          </p:cNvGraphicFramePr>
          <p:nvPr/>
        </p:nvGraphicFramePr>
        <p:xfrm>
          <a:off x="814519" y="3013845"/>
          <a:ext cx="1232537" cy="585960"/>
        </p:xfrm>
        <a:graphic>
          <a:graphicData uri="http://schemas.openxmlformats.org/presentationml/2006/ole">
            <mc:AlternateContent xmlns:mc="http://schemas.openxmlformats.org/markup-compatibility/2006">
              <mc:Choice xmlns:v="urn:schemas-microsoft-com:vml" Requires="v">
                <p:oleObj name="公式" r:id="rId4" imgW="584200" imgH="279400" progId="Equation.3">
                  <p:embed/>
                </p:oleObj>
              </mc:Choice>
              <mc:Fallback>
                <p:oleObj name="公式" r:id="rId4" imgW="584200" imgH="279400" progId="Equation.3">
                  <p:embed/>
                  <p:pic>
                    <p:nvPicPr>
                      <p:cNvPr id="0"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519" y="3013845"/>
                        <a:ext cx="1232537" cy="585960"/>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849221" y="3764630"/>
          <a:ext cx="1460061" cy="622673"/>
        </p:xfrm>
        <a:graphic>
          <a:graphicData uri="http://schemas.openxmlformats.org/presentationml/2006/ole">
            <mc:AlternateContent xmlns:mc="http://schemas.openxmlformats.org/markup-compatibility/2006">
              <mc:Choice xmlns:v="urn:schemas-microsoft-com:vml" Requires="v">
                <p:oleObj name="公式" r:id="rId6" imgW="647700" imgH="279400" progId="Equation.3">
                  <p:embed/>
                </p:oleObj>
              </mc:Choice>
              <mc:Fallback>
                <p:oleObj name="公式" r:id="rId6" imgW="647700" imgH="279400" progId="Equation.3">
                  <p:embed/>
                  <p:pic>
                    <p:nvPicPr>
                      <p:cNvPr id="0" name="对象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221" y="3764630"/>
                        <a:ext cx="1460061" cy="62267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24" name="矩形 23"/>
              <p:cNvSpPr/>
              <p:nvPr/>
            </p:nvSpPr>
            <p:spPr>
              <a:xfrm>
                <a:off x="2653261" y="3666526"/>
                <a:ext cx="3562257" cy="81887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sin</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p>
                              </m:sSup>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func>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limLoc m:val="undOvr"/>
                          <m:subHide m:val="on"/>
                          <m:supHide m:val="on"/>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sin</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func>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sin</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func>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4" name="矩形 23"/>
              <p:cNvSpPr>
                <a:spLocks noRot="1" noChangeAspect="1" noMove="1" noResize="1" noEditPoints="1" noAdjustHandles="1" noChangeArrowheads="1" noChangeShapeType="1" noTextEdit="1"/>
              </p:cNvSpPr>
              <p:nvPr/>
            </p:nvSpPr>
            <p:spPr>
              <a:xfrm>
                <a:off x="2653261" y="3666526"/>
                <a:ext cx="3562257" cy="818879"/>
              </a:xfrm>
              <a:prstGeom prst="rect">
                <a:avLst/>
              </a:prstGeom>
              <a:blipFill rotWithShape="1">
                <a:blip r:embed="rId8"/>
                <a:stretch>
                  <a:fillRect l="-6" t="-4" r="4" b="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148067" y="4552052"/>
                <a:ext cx="4330736" cy="81887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sin</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func>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cos</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5</m:t>
                                  </m:r>
                                </m:sup>
                              </m:sSup>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func>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limLoc m:val="undOvr"/>
                          <m:subHide m:val="on"/>
                          <m:supHide m:val="on"/>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sin</m:t>
                                  </m:r>
                                </m:e>
                                <m:sup>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2</m:t>
                                  </m:r>
                                </m:sup>
                              </m:sSup>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func>
                          <m:func>
                            <m:func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uncPr>
                            <m:fName>
                              <m:sSup>
                                <m:sSup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m:rPr>
                                      <m:sty m:val="p"/>
                                    </m:rPr>
                                    <a:rPr kumimoji="0" lang="en-US" altLang="zh-CN" sz="1800" b="0" i="0" u="none" strike="noStrike" kern="1200" cap="none" spc="0" normalizeH="0" baseline="0" noProof="0">
                                      <a:ln>
                                        <a:noFill/>
                                      </a:ln>
                                      <a:solidFill>
                                        <a:prstClr val="black"/>
                                      </a:solidFill>
                                      <a:effectLst/>
                                      <a:uLnTx/>
                                      <a:uFillTx/>
                                      <a:latin typeface="Cambria Math" panose="02040503050406030204" pitchFamily="18" charset="0"/>
                                      <a:cs typeface="+mn-cs"/>
                                    </a:rPr>
                                    <m:t>cos</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sup>
                              </m:sSup>
                            </m:fName>
                            <m:e>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func>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𝑑</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𝑠𝑖𝑛</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nary>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5" name="矩形 24"/>
              <p:cNvSpPr>
                <a:spLocks noRot="1" noChangeAspect="1" noMove="1" noResize="1" noEditPoints="1" noAdjustHandles="1" noChangeArrowheads="1" noChangeShapeType="1" noTextEdit="1"/>
              </p:cNvSpPr>
              <p:nvPr/>
            </p:nvSpPr>
            <p:spPr>
              <a:xfrm>
                <a:off x="3148067" y="4552052"/>
                <a:ext cx="4330736" cy="818879"/>
              </a:xfrm>
              <a:prstGeom prst="rect">
                <a:avLst/>
              </a:prstGeom>
              <a:blipFill rotWithShape="1">
                <a:blip r:embed="rId9"/>
                <a:stretch>
                  <a:fillRect l="-9" t="-45" r="9" b="12"/>
                </a:stretch>
              </a:blipFill>
            </p:spPr>
            <p:txBody>
              <a:bodyPr/>
              <a:lstStyle/>
              <a:p>
                <a:r>
                  <a:rPr lang="zh-CN" altLang="en-US">
                    <a:noFill/>
                  </a:rPr>
                  <a:t> </a:t>
                </a:r>
              </a:p>
            </p:txBody>
          </p:sp>
        </mc:Fallback>
      </mc:AlternateContent>
      <p:graphicFrame>
        <p:nvGraphicFramePr>
          <p:cNvPr id="28" name="对象 27"/>
          <p:cNvGraphicFramePr>
            <a:graphicFrameLocks noChangeAspect="1"/>
          </p:cNvGraphicFramePr>
          <p:nvPr/>
        </p:nvGraphicFramePr>
        <p:xfrm>
          <a:off x="875539" y="4713829"/>
          <a:ext cx="1844662" cy="495326"/>
        </p:xfrm>
        <a:graphic>
          <a:graphicData uri="http://schemas.openxmlformats.org/presentationml/2006/ole">
            <mc:AlternateContent xmlns:mc="http://schemas.openxmlformats.org/markup-compatibility/2006">
              <mc:Choice xmlns:v="urn:schemas-microsoft-com:vml" Requires="v">
                <p:oleObj name="公式" r:id="rId10" imgW="1028700" imgH="279400" progId="Equation.3">
                  <p:embed/>
                </p:oleObj>
              </mc:Choice>
              <mc:Fallback>
                <p:oleObj name="公式" r:id="rId10" imgW="1028700" imgH="279400" progId="Equation.3">
                  <p:embed/>
                  <p:pic>
                    <p:nvPicPr>
                      <p:cNvPr id="0" name="对象 2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5539" y="4713829"/>
                        <a:ext cx="1844662" cy="495326"/>
                      </a:xfrm>
                      <a:prstGeom prst="rect">
                        <a:avLst/>
                      </a:prstGeom>
                      <a:noFill/>
                    </p:spPr>
                  </p:pic>
                </p:oleObj>
              </mc:Fallback>
            </mc:AlternateContent>
          </a:graphicData>
        </a:graphic>
      </p:graphicFrame>
      <p:graphicFrame>
        <p:nvGraphicFramePr>
          <p:cNvPr id="14" name="对象 13"/>
          <p:cNvGraphicFramePr>
            <a:graphicFrameLocks noChangeAspect="1"/>
          </p:cNvGraphicFramePr>
          <p:nvPr/>
        </p:nvGraphicFramePr>
        <p:xfrm>
          <a:off x="875539" y="5445310"/>
          <a:ext cx="1551603" cy="661713"/>
        </p:xfrm>
        <a:graphic>
          <a:graphicData uri="http://schemas.openxmlformats.org/presentationml/2006/ole">
            <mc:AlternateContent xmlns:mc="http://schemas.openxmlformats.org/markup-compatibility/2006">
              <mc:Choice xmlns:v="urn:schemas-microsoft-com:vml" Requires="v">
                <p:oleObj name="公式" r:id="rId12" imgW="647700" imgH="279400" progId="Equation.3">
                  <p:embed/>
                </p:oleObj>
              </mc:Choice>
              <mc:Fallback>
                <p:oleObj name="公式" r:id="rId12" imgW="647700" imgH="279400" progId="Equation.3">
                  <p:embed/>
                  <p:pic>
                    <p:nvPicPr>
                      <p:cNvPr id="0" name="对象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75539" y="5445310"/>
                        <a:ext cx="1551603" cy="66171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29" name="矩形 28"/>
              <p:cNvSpPr/>
              <p:nvPr/>
            </p:nvSpPr>
            <p:spPr>
              <a:xfrm>
                <a:off x="3135516" y="5445310"/>
                <a:ext cx="3183436" cy="81887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sin</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func>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𝑑𝑥</m:t>
                          </m:r>
                        </m:e>
                      </m:nary>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limLoc m:val="undOvr"/>
                          <m:subHide m:val="on"/>
                          <m:supHide m:val="on"/>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f>
                            <m:f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cos</m:t>
                                  </m:r>
                                </m:fName>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func>
                            </m:num>
                            <m:den>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den>
                          </m:f>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𝑑</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𝑥</m:t>
                          </m:r>
                        </m:e>
                      </m:nary>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9" name="矩形 28"/>
              <p:cNvSpPr>
                <a:spLocks noRot="1" noChangeAspect="1" noMove="1" noResize="1" noEditPoints="1" noAdjustHandles="1" noChangeArrowheads="1" noChangeShapeType="1" noTextEdit="1"/>
              </p:cNvSpPr>
              <p:nvPr/>
            </p:nvSpPr>
            <p:spPr>
              <a:xfrm>
                <a:off x="3135516" y="5445310"/>
                <a:ext cx="3183436" cy="818879"/>
              </a:xfrm>
              <a:prstGeom prst="rect">
                <a:avLst/>
              </a:prstGeom>
              <a:blipFill rotWithShape="1">
                <a:blip r:embed="rId14"/>
                <a:stretch>
                  <a:fillRect l="-16" t="-23" r="2" b="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08744" y="6213424"/>
                <a:ext cx="10027020" cy="462050"/>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(Tips</a:t>
                </a:r>
                <a:r>
                  <a:rPr kumimoji="0" lang="zh-CN"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：求</a:t>
                </a:r>
                <a14:m>
                  <m:oMath xmlns:m="http://schemas.openxmlformats.org/officeDocument/2006/math">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d>
                          <m:d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func>
                              <m:func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kumimoji="0" lang="en-US" altLang="zh-CN" sz="1800" b="0" i="0"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sin</m:t>
                                </m:r>
                              </m:fName>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func>
                          </m:e>
                        </m:d>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𝑛</m:t>
                        </m:r>
                      </m:sup>
                    </m:sSup>
                    <m:sSup>
                      <m:sSup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sSupPr>
                      <m:e>
                        <m:d>
                          <m:d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dPr>
                          <m:e>
                            <m:func>
                              <m:funcPr>
                                <m:ctrlP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kumimoji="0" lang="en-US" altLang="zh-CN" sz="1800" b="0" i="0"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cos</m:t>
                                </m:r>
                              </m:fName>
                              <m:e>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func>
                          </m:e>
                        </m:d>
                      </m:e>
                      <m:sup>
                        <m:r>
                          <a:rPr kumimoji="0" lang="en-US" altLang="zh-CN" sz="18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𝑚</m:t>
                        </m:r>
                      </m:sup>
                    </m:sSup>
                  </m:oMath>
                </a14:m>
                <a:r>
                  <a:rPr kumimoji="0" lang="zh-CN"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的积分时，若</a:t>
                </a: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n</a:t>
                </a:r>
                <a:r>
                  <a:rPr kumimoji="0" lang="zh-CN"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m</a:t>
                </a:r>
                <a:r>
                  <a:rPr kumimoji="0" lang="zh-CN"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至少有一个为奇数时</a:t>
                </a: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r>
                  <a:rPr kumimoji="0" lang="zh-CN"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；若</a:t>
                </a: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n</a:t>
                </a:r>
                <a:r>
                  <a:rPr kumimoji="0" lang="zh-CN"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m</a:t>
                </a:r>
                <a:r>
                  <a:rPr kumimoji="0" lang="zh-CN"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全为偶数时</a:t>
                </a:r>
                <a:r>
                  <a:rPr kumimoji="0" lang="en-US"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endParaRPr kumimoji="0" lang="zh-CN" altLang="zh-CN" sz="18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608744" y="6213424"/>
                <a:ext cx="10027020" cy="462050"/>
              </a:xfrm>
              <a:prstGeom prst="rect">
                <a:avLst/>
              </a:prstGeom>
              <a:blipFill rotWithShape="1">
                <a:blip r:embed="rId15"/>
                <a:stretch>
                  <a:fillRect l="-4" t="-126" r="1" b="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489716" y="1191749"/>
                <a:ext cx="5579604"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𝒇</m:t>
                          </m:r>
                          <m:d>
                            <m:dPr>
                              <m:begChr m:val="["/>
                              <m:endChr m:val="]"/>
                              <m:ctrlP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dPr>
                            <m:e>
                              <m:r>
                                <a:rPr kumimoji="0" lang="zh-CN" altLang="en-US"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𝝋</m:t>
                              </m:r>
                              <m:d>
                                <m:dPr>
                                  <m:ctrlP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e>
                              </m:d>
                            </m:e>
                          </m:d>
                          <m:r>
                            <a:rPr kumimoji="0" lang="zh-CN" altLang="en-US"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𝝋</m:t>
                          </m:r>
                          <m: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e>
                          </m:d>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e>
                      </m:nary>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𝑭</m:t>
                      </m:r>
                      <m:d>
                        <m:dPr>
                          <m:begChr m:val="["/>
                          <m:endChr m:val="]"/>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zh-CN" altLang="en-US"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𝝋</m:t>
                          </m:r>
                          <m:d>
                            <m:d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e>
                      </m:d>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𝑪</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9" name="矩形 18"/>
              <p:cNvSpPr>
                <a:spLocks noRot="1" noChangeAspect="1" noMove="1" noResize="1" noEditPoints="1" noAdjustHandles="1" noChangeArrowheads="1" noChangeShapeType="1" noTextEdit="1"/>
              </p:cNvSpPr>
              <p:nvPr/>
            </p:nvSpPr>
            <p:spPr>
              <a:xfrm>
                <a:off x="6489716" y="1191749"/>
                <a:ext cx="5579604" cy="1222514"/>
              </a:xfrm>
              <a:prstGeom prst="rect">
                <a:avLst/>
              </a:prstGeom>
              <a:blipFill rotWithShape="1">
                <a:blip r:embed="rId16"/>
                <a:stretch>
                  <a:fillRect t="-40" r="-173" b="51"/>
                </a:stretch>
              </a:blipFill>
            </p:spPr>
            <p:txBody>
              <a:bodyPr/>
              <a:lstStyle/>
              <a:p>
                <a:r>
                  <a:rPr lang="zh-CN" altLang="en-US">
                    <a:noFill/>
                  </a:rPr>
                  <a:t> </a:t>
                </a:r>
              </a:p>
            </p:txBody>
          </p:sp>
        </mc:Fallback>
      </mc:AlternateContent>
      <p:sp>
        <p:nvSpPr>
          <p:cNvPr id="20" name="矩形 19"/>
          <p:cNvSpPr/>
          <p:nvPr/>
        </p:nvSpPr>
        <p:spPr>
          <a:xfrm>
            <a:off x="3503712" y="749785"/>
            <a:ext cx="862745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 </a:t>
            </a: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对</a:t>
            </a:r>
            <a:r>
              <a:rPr kumimoji="0" lang="zh-CN" altLang="en-US" sz="2400" b="1"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积分形式不变性</a:t>
            </a: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的继续探索</a:t>
            </a:r>
            <a:r>
              <a:rPr kumimoji="0" lang="en-US" altLang="zh-CN"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第一换元积分法（凑微分法）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4" grpId="0"/>
      <p:bldP spid="25" grpId="0"/>
      <p:bldP spid="29" grpId="0"/>
      <p:bldP spid="15"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不定积分的计算</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41" name="矩形 40"/>
              <p:cNvSpPr/>
              <p:nvPr/>
            </p:nvSpPr>
            <p:spPr>
              <a:xfrm>
                <a:off x="3664872" y="1412776"/>
                <a:ext cx="4026359" cy="89967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0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0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𝒇</m:t>
                          </m:r>
                          <m:d>
                            <m:dPr>
                              <m:begChr m:val="["/>
                              <m:endChr m:val="]"/>
                              <m:ctrlPr>
                                <a:rPr kumimoji="0" lang="en-US" altLang="zh-CN" sz="20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dPr>
                            <m:e>
                              <m:r>
                                <a:rPr kumimoji="0" lang="zh-CN" altLang="en-US" sz="20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𝝋</m:t>
                              </m:r>
                              <m:d>
                                <m:dPr>
                                  <m:ctrlPr>
                                    <a:rPr kumimoji="0" lang="en-US" altLang="zh-CN" sz="20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0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e>
                              </m:d>
                            </m:e>
                          </m:d>
                          <m:r>
                            <a:rPr kumimoji="0" lang="zh-CN" altLang="en-US" sz="20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𝝋</m:t>
                          </m:r>
                          <m:r>
                            <a:rPr kumimoji="0" lang="en-US" altLang="zh-CN" sz="20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20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0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e>
                          </m:d>
                          <m:r>
                            <a:rPr kumimoji="0" lang="en-US" altLang="zh-CN" sz="20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𝑑𝑥</m:t>
                          </m:r>
                        </m:e>
                      </m:nary>
                      <m:r>
                        <a:rPr kumimoji="0" lang="en-US" altLang="zh-CN" sz="20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𝐹</m:t>
                      </m:r>
                      <m:d>
                        <m:dPr>
                          <m:begChr m:val="["/>
                          <m:endChr m:val="]"/>
                          <m:ctrlPr>
                            <a:rPr kumimoji="0" lang="en-US" altLang="zh-CN" sz="2000" b="0"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zh-CN" altLang="en-US" sz="20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𝜑</m:t>
                          </m:r>
                          <m:d>
                            <m:dPr>
                              <m:ctrlPr>
                                <a:rPr kumimoji="0" lang="en-US" altLang="zh-CN" sz="20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0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m:t>
                              </m:r>
                            </m:e>
                          </m:d>
                        </m:e>
                      </m:d>
                      <m:r>
                        <a:rPr kumimoji="0" lang="en-US" altLang="zh-CN" sz="20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𝐶</m:t>
                      </m:r>
                      <m:r>
                        <a:rPr kumimoji="0" lang="en-US" altLang="zh-CN" sz="2000" b="0"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1" name="矩形 40"/>
              <p:cNvSpPr>
                <a:spLocks noRot="1" noChangeAspect="1" noMove="1" noResize="1" noEditPoints="1" noAdjustHandles="1" noChangeArrowheads="1" noChangeShapeType="1" noTextEdit="1"/>
              </p:cNvSpPr>
              <p:nvPr/>
            </p:nvSpPr>
            <p:spPr>
              <a:xfrm>
                <a:off x="3664872" y="1412776"/>
                <a:ext cx="4026359" cy="899670"/>
              </a:xfrm>
              <a:prstGeom prst="rect">
                <a:avLst/>
              </a:prstGeom>
              <a:blipFill rotWithShape="1">
                <a:blip r:embed="rId3"/>
                <a:stretch>
                  <a:fillRect l="-7" t="-60" r="3" b="46"/>
                </a:stretch>
              </a:blipFill>
            </p:spPr>
            <p:txBody>
              <a:bodyPr/>
              <a:lstStyle/>
              <a:p>
                <a:r>
                  <a:rPr lang="zh-CN" altLang="en-US">
                    <a:noFill/>
                  </a:rPr>
                  <a:t> </a:t>
                </a:r>
              </a:p>
            </p:txBody>
          </p:sp>
        </mc:Fallback>
      </mc:AlternateContent>
      <p:sp>
        <p:nvSpPr>
          <p:cNvPr id="42" name="矩形 41"/>
          <p:cNvSpPr/>
          <p:nvPr/>
        </p:nvSpPr>
        <p:spPr>
          <a:xfrm>
            <a:off x="3664872" y="902119"/>
            <a:ext cx="689926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 </a:t>
            </a: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对</a:t>
            </a:r>
            <a:r>
              <a:rPr kumimoji="0" lang="zh-CN" altLang="en-US" sz="1800" b="0"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积分形式不变性</a:t>
            </a: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的继续探索</a:t>
            </a:r>
            <a:r>
              <a:rPr kumimoji="0" lang="en-US" altLang="zh-CN"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第一换元积分法（凑微分法）</a:t>
            </a:r>
          </a:p>
        </p:txBody>
      </p:sp>
      <p:grpSp>
        <p:nvGrpSpPr>
          <p:cNvPr id="43" name="组合 42"/>
          <p:cNvGrpSpPr/>
          <p:nvPr/>
        </p:nvGrpSpPr>
        <p:grpSpPr>
          <a:xfrm>
            <a:off x="778820" y="2081613"/>
            <a:ext cx="1629024" cy="461665"/>
            <a:chOff x="775380" y="3144539"/>
            <a:chExt cx="1629024" cy="461665"/>
          </a:xfrm>
        </p:grpSpPr>
        <p:sp>
          <p:nvSpPr>
            <p:cNvPr id="44" name="Rectangle 5"/>
            <p:cNvSpPr>
              <a:spLocks noChangeArrowheads="1"/>
            </p:cNvSpPr>
            <p:nvPr/>
          </p:nvSpPr>
          <p:spPr bwMode="auto">
            <a:xfrm>
              <a:off x="775380" y="3161704"/>
              <a:ext cx="1504196"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45" name="TextBox 28"/>
            <p:cNvSpPr txBox="1"/>
            <p:nvPr/>
          </p:nvSpPr>
          <p:spPr>
            <a:xfrm>
              <a:off x="775380" y="3144539"/>
              <a:ext cx="1629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9" name="矩形 18"/>
              <p:cNvSpPr/>
              <p:nvPr/>
            </p:nvSpPr>
            <p:spPr>
              <a:xfrm>
                <a:off x="8760296" y="1412776"/>
                <a:ext cx="3049681" cy="79239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func>
                                <m:func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𝐚𝐫𝐜𝐭𝐚𝐧</m:t>
                                  </m:r>
                                </m:fName>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e>
                          </m:d>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f>
                        <m:f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Pr>
                        <m:num>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𝟏</m:t>
                          </m:r>
                        </m:num>
                        <m:den>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𝟏</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𝟐</m:t>
                              </m:r>
                            </m:sup>
                          </m:sSup>
                        </m:den>
                      </m:f>
                    </m:oMath>
                  </m:oMathPara>
                </a14:m>
                <a:endParaRPr kumimoji="0" lang="zh-CN" altLang="en-US"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9" name="矩形 18"/>
              <p:cNvSpPr>
                <a:spLocks noRot="1" noChangeAspect="1" noMove="1" noResize="1" noEditPoints="1" noAdjustHandles="1" noChangeArrowheads="1" noChangeShapeType="1" noTextEdit="1"/>
              </p:cNvSpPr>
              <p:nvPr/>
            </p:nvSpPr>
            <p:spPr>
              <a:xfrm>
                <a:off x="8760296" y="1412776"/>
                <a:ext cx="3049681" cy="792396"/>
              </a:xfrm>
              <a:prstGeom prst="rect">
                <a:avLst/>
              </a:prstGeom>
              <a:blipFill rotWithShape="1">
                <a:blip r:embed="rId4"/>
                <a:stretch>
                  <a:fillRect l="-15" t="-68" r="8" b="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8777987" y="2219450"/>
                <a:ext cx="3211713" cy="85529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dPr>
                            <m:e>
                              <m:func>
                                <m:func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uncPr>
                                <m:fName>
                                  <m:r>
                                    <a:rPr kumimoji="0" lang="en-US" altLang="zh-CN" sz="2400" b="1" i="0"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𝐚𝐫𝐜𝐬𝐢𝐧</m:t>
                                  </m:r>
                                </m:fName>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func>
                            </m:e>
                          </m:d>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f>
                        <m:f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fPr>
                        <m:num>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𝟏</m:t>
                          </m:r>
                        </m:num>
                        <m:den>
                          <m:rad>
                            <m:radPr>
                              <m:degHide m:val="on"/>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radPr>
                            <m:deg/>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𝟏</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m:t>
                              </m:r>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𝒙</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方正北魏楷书简体"/>
                                      <a:cs typeface="+mn-cs"/>
                                      <a:sym typeface="方正北魏楷书简体"/>
                                    </a:rPr>
                                    <m:t>𝟐</m:t>
                                  </m:r>
                                </m:sup>
                              </m:sSup>
                            </m:e>
                          </m:rad>
                        </m:den>
                      </m:f>
                    </m:oMath>
                  </m:oMathPara>
                </a14:m>
                <a:endParaRPr kumimoji="0" lang="zh-CN" altLang="en-US" sz="1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0" name="矩形 19"/>
              <p:cNvSpPr>
                <a:spLocks noRot="1" noChangeAspect="1" noMove="1" noResize="1" noEditPoints="1" noAdjustHandles="1" noChangeArrowheads="1" noChangeShapeType="1" noTextEdit="1"/>
              </p:cNvSpPr>
              <p:nvPr/>
            </p:nvSpPr>
            <p:spPr>
              <a:xfrm>
                <a:off x="8777987" y="2219450"/>
                <a:ext cx="3211713" cy="855299"/>
              </a:xfrm>
              <a:prstGeom prst="rect">
                <a:avLst/>
              </a:prstGeom>
              <a:blipFill rotWithShape="1">
                <a:blip r:embed="rId5"/>
                <a:stretch>
                  <a:fillRect l="-12" t="-15" r="8" b="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08744" y="3056784"/>
                <a:ext cx="8791061"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f>
                            <m:f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num>
                            <m:den>
                              <m:rad>
                                <m:radPr>
                                  <m:degHide m:val="on"/>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radPr>
                                <m:deg/>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𝟒</m:t>
                                      </m:r>
                                    </m:sup>
                                  </m:sSup>
                                </m:e>
                              </m:rad>
                            </m:den>
                          </m:f>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𝒅𝒙</m:t>
                          </m:r>
                        </m:e>
                      </m:nary>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num>
                        <m:den>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den>
                      </m:f>
                      <m:nary>
                        <m:naryPr>
                          <m:limLoc m:val="undOvr"/>
                          <m:subHide m:val="on"/>
                          <m:supHide m:val="on"/>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f>
                            <m:f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num>
                            <m:den>
                              <m:rad>
                                <m:radPr>
                                  <m:degHide m:val="on"/>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radPr>
                                <m:deg/>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𝟏</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p>
                                            <m:sSup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e>
                                      </m:d>
                                    </m:e>
                                    <m: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e>
                              </m:rad>
                            </m:den>
                          </m:f>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𝒅</m:t>
                          </m:r>
                          <m:sSup>
                            <m:sSup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e>
                      </m:nary>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num>
                        <m:den>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den>
                      </m:f>
                      <m:func>
                        <m:func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a:rPr kumimoji="0" lang="en-US" altLang="zh-CN" sz="2800" b="1" i="0" u="none" strike="noStrike" kern="1200" cap="none" spc="0" normalizeH="0" baseline="0" noProof="0" smtClean="0">
                              <a:ln>
                                <a:noFill/>
                              </a:ln>
                              <a:solidFill>
                                <a:prstClr val="black"/>
                              </a:solidFill>
                              <a:effectLst/>
                              <a:uLnTx/>
                              <a:uFillTx/>
                              <a:latin typeface="Cambria Math" panose="02040503050406030204" pitchFamily="18" charset="0"/>
                              <a:cs typeface="+mn-cs"/>
                            </a:rPr>
                            <m:t>𝐚𝐫𝐜𝐬𝐢𝐧</m:t>
                          </m:r>
                        </m:fName>
                        <m:e>
                          <m:sSup>
                            <m:sSup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e>
                      </m:func>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𝑪</m:t>
                      </m:r>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608744" y="3056784"/>
                <a:ext cx="8791061" cy="1222514"/>
              </a:xfrm>
              <a:prstGeom prst="rect">
                <a:avLst/>
              </a:prstGeom>
              <a:blipFill rotWithShape="1">
                <a:blip r:embed="rId6"/>
                <a:stretch>
                  <a:fillRect l="-5" t="-43" r="6"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608744" y="4653136"/>
                <a:ext cx="10579691"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f>
                            <m:f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num>
                            <m:den>
                              <m:sSup>
                                <m:sSup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𝟒</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𝟓</m:t>
                              </m:r>
                            </m:den>
                          </m:f>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𝒅𝒙</m:t>
                          </m:r>
                        </m:e>
                      </m:nary>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ary>
                        <m:naryPr>
                          <m:limLoc m:val="undOvr"/>
                          <m:subHide m:val="on"/>
                          <m:supHide m:val="on"/>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sup/>
                        <m:e>
                          <m:f>
                            <m:f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num>
                            <m:den>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e>
                                  </m:d>
                                </m:e>
                                <m: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den>
                          </m:f>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𝒅</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nary>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unc>
                        <m:func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a:rPr kumimoji="0" lang="en-US" altLang="zh-CN" sz="2800" b="1" i="0" u="none" strike="noStrike" kern="1200" cap="none" spc="0" normalizeH="0" baseline="0" noProof="0" smtClean="0">
                              <a:ln>
                                <a:noFill/>
                              </a:ln>
                              <a:solidFill>
                                <a:prstClr val="black"/>
                              </a:solidFill>
                              <a:effectLst/>
                              <a:uLnTx/>
                              <a:uFillTx/>
                              <a:latin typeface="Cambria Math" panose="02040503050406030204" pitchFamily="18" charset="0"/>
                              <a:cs typeface="+mn-cs"/>
                            </a:rPr>
                            <m:t>𝐚𝐫𝐜𝐭𝐚𝐧</m:t>
                          </m:r>
                        </m:fName>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e>
                      </m:func>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𝑪</m:t>
                      </m:r>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2" name="矩形 21"/>
              <p:cNvSpPr>
                <a:spLocks noRot="1" noChangeAspect="1" noMove="1" noResize="1" noEditPoints="1" noAdjustHandles="1" noChangeArrowheads="1" noChangeShapeType="1" noTextEdit="1"/>
              </p:cNvSpPr>
              <p:nvPr/>
            </p:nvSpPr>
            <p:spPr>
              <a:xfrm>
                <a:off x="608744" y="4653136"/>
                <a:ext cx="10579691" cy="1222514"/>
              </a:xfrm>
              <a:prstGeom prst="rect">
                <a:avLst/>
              </a:prstGeom>
              <a:blipFill rotWithShape="1">
                <a:blip r:embed="rId7"/>
                <a:stretch>
                  <a:fillRect l="-4" t="-40" r="3" b="52"/>
                </a:stretch>
              </a:blipFill>
            </p:spPr>
            <p:txBody>
              <a:bodyPr/>
              <a:lstStyle/>
              <a:p>
                <a:r>
                  <a:rPr lang="zh-CN" altLang="en-US">
                    <a:noFill/>
                  </a:rPr>
                  <a:t> </a:t>
                </a:r>
              </a:p>
            </p:txBody>
          </p:sp>
        </mc:Fallback>
      </mc:AlternateContent>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不定积分的计算</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6" name="矩形 5"/>
              <p:cNvSpPr/>
              <p:nvPr/>
            </p:nvSpPr>
            <p:spPr>
              <a:xfrm>
                <a:off x="724827" y="1916832"/>
                <a:ext cx="8244629" cy="138403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𝟖</m:t>
                          </m:r>
                          <m:d>
                            <m:d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Sup>
                                <m:sSup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p>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𝟖</m:t>
                              </m:r>
                            </m:e>
                          </m:d>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𝒔𝒊</m:t>
                          </m:r>
                          <m:sSup>
                            <m:sSup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𝒏</m:t>
                              </m:r>
                            </m:e>
                            <m:sup>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𝟓</m:t>
                              </m:r>
                            </m:sup>
                          </m:sSup>
                          <m:d>
                            <m:d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p>
                                <m:sSup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p>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p>
                              </m:sSup>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𝟖</m:t>
                              </m:r>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𝒄𝒐𝒔</m:t>
                          </m:r>
                          <m:d>
                            <m:d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p>
                                <m:sSup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p>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p>
                              </m:sSup>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𝟖</m:t>
                              </m:r>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𝒅𝒙</m:t>
                          </m:r>
                        </m:e>
                      </m:nary>
                    </m:oMath>
                  </m:oMathPara>
                </a14:m>
                <a:endParaRPr kumimoji="0" lang="zh-CN" altLang="en-US" sz="32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6" name="矩形 5"/>
              <p:cNvSpPr>
                <a:spLocks noRot="1" noChangeAspect="1" noMove="1" noResize="1" noEditPoints="1" noAdjustHandles="1" noChangeArrowheads="1" noChangeShapeType="1" noTextEdit="1"/>
              </p:cNvSpPr>
              <p:nvPr/>
            </p:nvSpPr>
            <p:spPr>
              <a:xfrm>
                <a:off x="724827" y="1916832"/>
                <a:ext cx="8244629" cy="1384033"/>
              </a:xfrm>
              <a:prstGeom prst="rect">
                <a:avLst/>
              </a:prstGeom>
              <a:blipFill rotWithShape="1">
                <a:blip r:embed="rId2"/>
                <a:stretch>
                  <a:fillRect l="-4" t="-29" r="1" b="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19000" y="4149080"/>
                <a:ext cx="4988482" cy="138807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sup/>
                        <m:e>
                          <m:f>
                            <m:f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𝒄𝒐</m:t>
                              </m:r>
                              <m:sSup>
                                <m:sSup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𝒔</m:t>
                                  </m:r>
                                </m:e>
                                <m:sup>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𝒔𝒊𝒏𝒙</m:t>
                              </m:r>
                            </m:num>
                            <m:den>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𝒄𝒐𝒔𝒙</m:t>
                              </m:r>
                              <m:d>
                                <m:d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𝒄𝒐𝒔𝒙</m:t>
                                  </m:r>
                                  <m:sSup>
                                    <m:sSup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𝒆</m:t>
                                      </m:r>
                                    </m:e>
                                    <m:sup>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𝒔𝒊𝒏𝒙</m:t>
                                      </m:r>
                                    </m:sup>
                                  </m:sSup>
                                </m:e>
                              </m:d>
                            </m:den>
                          </m:f>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mn-cs"/>
                            </a:rPr>
                            <m:t>𝒅𝒙</m:t>
                          </m:r>
                        </m:e>
                      </m:nary>
                    </m:oMath>
                  </m:oMathPara>
                </a14:m>
                <a:endParaRPr kumimoji="0" lang="zh-CN" altLang="en-US" sz="32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7" name="矩形 6"/>
              <p:cNvSpPr>
                <a:spLocks noRot="1" noChangeAspect="1" noMove="1" noResize="1" noEditPoints="1" noAdjustHandles="1" noChangeArrowheads="1" noChangeShapeType="1" noTextEdit="1"/>
              </p:cNvSpPr>
              <p:nvPr/>
            </p:nvSpPr>
            <p:spPr>
              <a:xfrm>
                <a:off x="719000" y="4149080"/>
                <a:ext cx="4988482" cy="1388072"/>
              </a:xfrm>
              <a:prstGeom prst="rect">
                <a:avLst/>
              </a:prstGeom>
              <a:blipFill rotWithShape="1">
                <a:blip r:embed="rId3"/>
                <a:stretch>
                  <a:fillRect l="-4" t="-45" r="-800" b="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384032" y="4231859"/>
                <a:ext cx="5579604"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𝒇</m:t>
                          </m:r>
                          <m:d>
                            <m:dPr>
                              <m:begChr m:val="["/>
                              <m:endChr m:val="]"/>
                              <m:ctrlPr>
                                <a:rPr kumimoji="0" lang="en-US" altLang="zh-CN" sz="2800" b="1" i="1" u="none" strike="noStrike" kern="0" cap="none" spc="0" normalizeH="0" baseline="0" noProof="0" dirty="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dPr>
                            <m:e>
                              <m:r>
                                <a:rPr kumimoji="0" lang="zh-CN" altLang="en-US"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𝝋</m:t>
                              </m:r>
                              <m:d>
                                <m:dPr>
                                  <m:ctrlP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e>
                              </m:d>
                            </m:e>
                          </m:d>
                          <m:r>
                            <a:rPr kumimoji="0" lang="zh-CN" altLang="en-US"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𝝋</m:t>
                          </m:r>
                          <m: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d>
                            <m:dPr>
                              <m:ctrlP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e>
                          </m:d>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e>
                      </m:nary>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𝑭</m:t>
                      </m:r>
                      <m:d>
                        <m:dPr>
                          <m:begChr m:val="["/>
                          <m:endChr m:val="]"/>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zh-CN" altLang="en-US"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𝝋</m:t>
                          </m:r>
                          <m:d>
                            <m:d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e>
                      </m:d>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𝑪</m:t>
                      </m:r>
                      <m:r>
                        <a:rPr kumimoji="0" lang="en-US" altLang="zh-CN" sz="28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6384032" y="4231859"/>
                <a:ext cx="5579604" cy="1222514"/>
              </a:xfrm>
              <a:prstGeom prst="rect">
                <a:avLst/>
              </a:prstGeom>
              <a:blipFill rotWithShape="1">
                <a:blip r:embed="rId4"/>
                <a:stretch>
                  <a:fillRect l="-7" t="-18" r="-166" b="29"/>
                </a:stretch>
              </a:blipFill>
            </p:spPr>
            <p:txBody>
              <a:bodyPr/>
              <a:lstStyle/>
              <a:p>
                <a:r>
                  <a:rPr lang="zh-CN" altLang="en-US">
                    <a:noFill/>
                  </a:rPr>
                  <a:t> </a:t>
                </a:r>
              </a:p>
            </p:txBody>
          </p:sp>
        </mc:Fallback>
      </mc:AlternateContent>
      <p:sp>
        <p:nvSpPr>
          <p:cNvPr id="9" name="矩形 8"/>
          <p:cNvSpPr/>
          <p:nvPr/>
        </p:nvSpPr>
        <p:spPr>
          <a:xfrm>
            <a:off x="3441868" y="854209"/>
            <a:ext cx="862745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 </a:t>
            </a: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对</a:t>
            </a:r>
            <a:r>
              <a:rPr kumimoji="0" lang="zh-CN" altLang="en-US" sz="2400" b="1"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积分形式不变性</a:t>
            </a: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的继续探索</a:t>
            </a:r>
            <a:r>
              <a:rPr kumimoji="0" lang="en-US" altLang="zh-CN"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第一换元积分法（凑微分法）</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不定积分的计算</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2" name="矩形 41"/>
          <p:cNvSpPr/>
          <p:nvPr/>
        </p:nvSpPr>
        <p:spPr>
          <a:xfrm>
            <a:off x="3664872" y="902119"/>
            <a:ext cx="775972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积分技巧</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分部积分法 </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Integration by parts</a:t>
            </a:r>
            <a:endPar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矩形 13"/>
              <p:cNvSpPr/>
              <p:nvPr/>
            </p:nvSpPr>
            <p:spPr>
              <a:xfrm>
                <a:off x="778820" y="1744686"/>
                <a:ext cx="9421636" cy="51879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计算积分：</a:t>
                </a:r>
                <a14:m>
                  <m:oMath xmlns:m="http://schemas.openxmlformats.org/officeDocument/2006/math">
                    <m:nary>
                      <m:naryPr>
                        <m:limLoc m:val="undOvr"/>
                        <m:subHide m:val="on"/>
                        <m:supHide m:val="on"/>
                        <m:ctrlPr>
                          <a:rPr kumimoji="0" lang="zh-CN" altLang="en-US"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𝒙𝒄𝒐𝒔𝒙𝒅𝒙</m:t>
                        </m:r>
                      </m:e>
                    </m:nary>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nary>
                      <m:naryPr>
                        <m:limLoc m:val="undOvr"/>
                        <m:subHide m:val="on"/>
                        <m:supHide m:val="on"/>
                        <m:ctrlPr>
                          <a:rPr kumimoji="0" lang="zh-CN" altLang="en-US"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sSup>
                          <m:sSup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sup>
                        </m:sSup>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e>
                    </m:nary>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nary>
                      <m:naryPr>
                        <m:limLoc m:val="undOvr"/>
                        <m:subHide m:val="on"/>
                        <m:supHide m:val="on"/>
                        <m:ctrlPr>
                          <a:rPr kumimoji="0" lang="zh-CN" altLang="en-US"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𝒍𝒏𝒙</m:t>
                        </m:r>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e>
                    </m:nary>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nary>
                      <m:naryPr>
                        <m:limLoc m:val="undOvr"/>
                        <m:subHide m:val="on"/>
                        <m:supHide m:val="on"/>
                        <m:ctrlPr>
                          <a:rPr kumimoji="0" lang="zh-CN" altLang="en-US"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𝒍𝒏𝒙</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𝒔𝒊𝒏𝒙𝒅𝒙</m:t>
                        </m:r>
                      </m:e>
                    </m:nary>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oMath>
                </a14:m>
                <a:endPar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mc:Choice>
        <mc:Fallback xmlns="">
          <p:sp>
            <p:nvSpPr>
              <p:cNvPr id="14" name="矩形 13"/>
              <p:cNvSpPr>
                <a:spLocks noRot="1" noChangeAspect="1" noMove="1" noResize="1" noEditPoints="1" noAdjustHandles="1" noChangeArrowheads="1" noChangeShapeType="1" noTextEdit="1"/>
              </p:cNvSpPr>
              <p:nvPr/>
            </p:nvSpPr>
            <p:spPr>
              <a:xfrm>
                <a:off x="778820" y="1744686"/>
                <a:ext cx="9421636" cy="518796"/>
              </a:xfrm>
              <a:prstGeom prst="rect">
                <a:avLst/>
              </a:prstGeom>
              <a:blipFill rotWithShape="1">
                <a:blip r:embed="rId3"/>
                <a:stretch>
                  <a:fillRect l="-3" t="-66" r="5" b="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857725" y="3167544"/>
                <a:ext cx="357008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4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d>
                            <m:dPr>
                              <m:ctrlPr>
                                <a:rPr kumimoji="0" lang="en-US" altLang="zh-CN" sz="24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𝑥𝑠𝑖𝑛𝑥</m:t>
                              </m:r>
                            </m:e>
                          </m:d>
                        </m:e>
                        <m:sup>
                          <m:r>
                            <a:rPr kumimoji="0" lang="en-US" altLang="zh-CN" sz="24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up>
                      </m:sSup>
                      <m:r>
                        <a:rPr kumimoji="0" lang="en-US" altLang="zh-CN" sz="24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𝑠𝑖𝑛𝑥</m:t>
                      </m:r>
                      <m:r>
                        <a:rPr kumimoji="0" lang="en-US" altLang="zh-CN" sz="24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𝒙𝒄𝒐𝒔𝒙</m:t>
                      </m:r>
                    </m:oMath>
                  </m:oMathPara>
                </a14:m>
                <a:endParaRPr kumimoji="0" lang="zh-CN" altLang="en-US" sz="24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857725" y="3167544"/>
                <a:ext cx="3570080" cy="461665"/>
              </a:xfrm>
              <a:prstGeom prst="rect">
                <a:avLst/>
              </a:prstGeom>
              <a:blipFill rotWithShape="1">
                <a:blip r:embed="rId4"/>
                <a:stretch>
                  <a:fillRect l="-13" t="-36" r="16" b="40"/>
                </a:stretch>
              </a:blipFill>
            </p:spPr>
            <p:txBody>
              <a:bodyPr/>
              <a:lstStyle/>
              <a:p>
                <a:r>
                  <a:rPr lang="zh-CN" altLang="en-US">
                    <a:noFill/>
                  </a:rPr>
                  <a:t> </a:t>
                </a:r>
              </a:p>
            </p:txBody>
          </p:sp>
        </mc:Fallback>
      </mc:AlternateContent>
      <p:sp>
        <p:nvSpPr>
          <p:cNvPr id="6" name="矩形 5"/>
          <p:cNvSpPr/>
          <p:nvPr/>
        </p:nvSpPr>
        <p:spPr>
          <a:xfrm>
            <a:off x="854487" y="2448154"/>
            <a:ext cx="281038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Let’s play a game</a:t>
            </a: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p:cNvSpPr/>
              <p:nvPr/>
            </p:nvSpPr>
            <p:spPr>
              <a:xfrm>
                <a:off x="778820" y="3686114"/>
                <a:ext cx="3852978" cy="89967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zh-CN" altLang="en-US" sz="20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d>
                            <m:dPr>
                              <m:ctrlP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𝑠𝑖𝑛𝑥</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𝑥𝑐𝑜𝑠𝑥</m:t>
                              </m:r>
                            </m:e>
                          </m:d>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𝑑𝑥</m:t>
                          </m:r>
                        </m:e>
                      </m:nary>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𝑥𝑠𝑖𝑛𝑥</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𝐶</m:t>
                      </m:r>
                    </m:oMath>
                  </m:oMathPara>
                </a14:m>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1" name="矩形 10"/>
              <p:cNvSpPr>
                <a:spLocks noRot="1" noChangeAspect="1" noMove="1" noResize="1" noEditPoints="1" noAdjustHandles="1" noChangeArrowheads="1" noChangeShapeType="1" noTextEdit="1"/>
              </p:cNvSpPr>
              <p:nvPr/>
            </p:nvSpPr>
            <p:spPr>
              <a:xfrm>
                <a:off x="778820" y="3686114"/>
                <a:ext cx="3852978" cy="899670"/>
              </a:xfrm>
              <a:prstGeom prst="rect">
                <a:avLst/>
              </a:prstGeom>
              <a:blipFill rotWithShape="1">
                <a:blip r:embed="rId5"/>
                <a:stretch>
                  <a:fillRect l="-8" t="-64" r="3" b="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78820" y="4585784"/>
                <a:ext cx="4210127" cy="89967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zh-CN" altLang="en-US" sz="20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𝑥𝑐𝑜𝑠𝑥𝑑𝑥</m:t>
                          </m:r>
                        </m:e>
                      </m:nary>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𝑥𝑠𝑖𝑛𝑥</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nary>
                        <m:naryPr>
                          <m:limLoc m:val="undOvr"/>
                          <m:subHide m:val="on"/>
                          <m:supHide m:val="on"/>
                          <m:ctrlPr>
                            <a:rPr kumimoji="0" lang="zh-CN" altLang="en-US" sz="20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000" b="0"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𝑠𝑖𝑛𝑥𝑑𝑥</m:t>
                          </m:r>
                        </m:e>
                      </m:nary>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0"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𝐶</m:t>
                      </m:r>
                    </m:oMath>
                  </m:oMathPara>
                </a14:m>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2" name="矩形 11"/>
              <p:cNvSpPr>
                <a:spLocks noRot="1" noChangeAspect="1" noMove="1" noResize="1" noEditPoints="1" noAdjustHandles="1" noChangeArrowheads="1" noChangeShapeType="1" noTextEdit="1"/>
              </p:cNvSpPr>
              <p:nvPr/>
            </p:nvSpPr>
            <p:spPr>
              <a:xfrm>
                <a:off x="778820" y="4585784"/>
                <a:ext cx="4210127" cy="899670"/>
              </a:xfrm>
              <a:prstGeom prst="rect">
                <a:avLst/>
              </a:prstGeom>
              <a:blipFill rotWithShape="1">
                <a:blip r:embed="rId6"/>
                <a:stretch>
                  <a:fillRect l="-7" t="-50" r="9" b="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659393" y="3136766"/>
                <a:ext cx="351076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m:t>
                      </m:r>
                      <m:d>
                        <m:dPr>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𝒖𝒗</m:t>
                          </m:r>
                        </m:e>
                      </m:d>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𝒖𝒅𝒗</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𝒗𝒅𝒖</m:t>
                      </m:r>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7" name="矩形 6"/>
              <p:cNvSpPr>
                <a:spLocks noRot="1" noChangeAspect="1" noMove="1" noResize="1" noEditPoints="1" noAdjustHandles="1" noChangeArrowheads="1" noChangeShapeType="1" noTextEdit="1"/>
              </p:cNvSpPr>
              <p:nvPr/>
            </p:nvSpPr>
            <p:spPr>
              <a:xfrm>
                <a:off x="6659393" y="3136766"/>
                <a:ext cx="3510768" cy="523220"/>
              </a:xfrm>
              <a:prstGeom prst="rect">
                <a:avLst/>
              </a:prstGeom>
              <a:blipFill rotWithShape="1">
                <a:blip r:embed="rId7"/>
                <a:stretch>
                  <a:fillRect l="-4" t="-96" r="-597" b="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602361" y="3736876"/>
                <a:ext cx="358931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𝒖𝒅𝒗</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m:t>
                      </m:r>
                      <m:d>
                        <m:d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𝒖𝒗</m:t>
                          </m:r>
                        </m:e>
                      </m:d>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𝒗𝒅𝒖</m:t>
                      </m:r>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8" name="矩形 17"/>
              <p:cNvSpPr>
                <a:spLocks noRot="1" noChangeAspect="1" noMove="1" noResize="1" noEditPoints="1" noAdjustHandles="1" noChangeArrowheads="1" noChangeShapeType="1" noTextEdit="1"/>
              </p:cNvSpPr>
              <p:nvPr/>
            </p:nvSpPr>
            <p:spPr>
              <a:xfrm>
                <a:off x="6602361" y="3736876"/>
                <a:ext cx="3589316" cy="523220"/>
              </a:xfrm>
              <a:prstGeom prst="rect">
                <a:avLst/>
              </a:prstGeom>
              <a:blipFill rotWithShape="1">
                <a:blip r:embed="rId8"/>
                <a:stretch>
                  <a:fillRect l="-7" t="-102" r="-586" b="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282102" y="4184263"/>
                <a:ext cx="4737066"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𝒖𝒅𝒗</m:t>
                          </m:r>
                        </m:e>
                      </m:nary>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nary>
                        <m:naryPr>
                          <m:limLoc m:val="undOvr"/>
                          <m:subHide m:val="on"/>
                          <m:supHide m:val="on"/>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m:t>
                          </m:r>
                          <m:d>
                            <m:d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𝒖𝒗</m:t>
                              </m:r>
                            </m:e>
                          </m:d>
                        </m:e>
                      </m:nary>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nary>
                        <m:naryPr>
                          <m:limLoc m:val="undOvr"/>
                          <m:subHide m:val="on"/>
                          <m:supHide m:val="on"/>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𝒗𝒅𝒖</m:t>
                          </m:r>
                          <m:r>
                            <m:rPr>
                              <m:nor/>
                            </m:rP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m:t> </m:t>
                          </m:r>
                        </m:e>
                      </m:nary>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9" name="矩形 18"/>
              <p:cNvSpPr>
                <a:spLocks noRot="1" noChangeAspect="1" noMove="1" noResize="1" noEditPoints="1" noAdjustHandles="1" noChangeArrowheads="1" noChangeShapeType="1" noTextEdit="1"/>
              </p:cNvSpPr>
              <p:nvPr/>
            </p:nvSpPr>
            <p:spPr>
              <a:xfrm>
                <a:off x="6282102" y="4184263"/>
                <a:ext cx="4737066" cy="1222514"/>
              </a:xfrm>
              <a:prstGeom prst="rect">
                <a:avLst/>
              </a:prstGeom>
              <a:blipFill rotWithShape="1">
                <a:blip r:embed="rId9"/>
                <a:stretch>
                  <a:fillRect l="-1" t="-20" r="-951" b="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291897" y="5072174"/>
                <a:ext cx="3858749"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𝒖𝒅𝒗</m:t>
                          </m:r>
                        </m:e>
                      </m:nary>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𝒖𝒗</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nary>
                        <m:naryPr>
                          <m:limLoc m:val="undOvr"/>
                          <m:subHide m:val="on"/>
                          <m:supHide m:val="on"/>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𝒗𝒅𝒖</m:t>
                          </m:r>
                          <m:r>
                            <m:rPr>
                              <m:nor/>
                            </m:rP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m:t> </m:t>
                          </m:r>
                        </m:e>
                      </m:nary>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0" name="矩形 19"/>
              <p:cNvSpPr>
                <a:spLocks noRot="1" noChangeAspect="1" noMove="1" noResize="1" noEditPoints="1" noAdjustHandles="1" noChangeArrowheads="1" noChangeShapeType="1" noTextEdit="1"/>
              </p:cNvSpPr>
              <p:nvPr/>
            </p:nvSpPr>
            <p:spPr>
              <a:xfrm>
                <a:off x="6291897" y="5072174"/>
                <a:ext cx="3858749" cy="1222514"/>
              </a:xfrm>
              <a:prstGeom prst="rect">
                <a:avLst/>
              </a:prstGeom>
              <a:blipFill rotWithShape="1">
                <a:blip r:embed="rId10"/>
                <a:stretch>
                  <a:fillRect l="-8" t="-35" r="-1279" b="46"/>
                </a:stretch>
              </a:blipFill>
            </p:spPr>
            <p:txBody>
              <a:bodyPr/>
              <a:lstStyle/>
              <a:p>
                <a:r>
                  <a:rPr lang="zh-CN" altLang="en-US">
                    <a:noFill/>
                  </a:rPr>
                  <a:t> </a:t>
                </a:r>
              </a:p>
            </p:txBody>
          </p:sp>
        </mc:Fallback>
      </mc:AlternateContent>
      <p:sp>
        <p:nvSpPr>
          <p:cNvPr id="21" name="矩形 20"/>
          <p:cNvSpPr/>
          <p:nvPr/>
        </p:nvSpPr>
        <p:spPr>
          <a:xfrm>
            <a:off x="6280677" y="6218855"/>
            <a:ext cx="449353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震惊！分部积分法竟然</a:t>
            </a: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不定积分的计算</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20" name="矩形 19"/>
              <p:cNvSpPr/>
              <p:nvPr/>
            </p:nvSpPr>
            <p:spPr>
              <a:xfrm>
                <a:off x="7837323" y="1641466"/>
                <a:ext cx="3334182" cy="10610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𝒖𝒅𝒗</m:t>
                          </m:r>
                        </m:e>
                      </m:nary>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 =</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𝒖𝒗</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nary>
                        <m:naryPr>
                          <m:limLoc m:val="undOvr"/>
                          <m:subHide m:val="on"/>
                          <m:supHide m:val="on"/>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𝒗𝒅𝒖</m:t>
                          </m:r>
                          <m:r>
                            <m:rPr>
                              <m:nor/>
                            </m:rP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m:t> </m:t>
                          </m:r>
                        </m:e>
                      </m:nary>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0" name="矩形 19"/>
              <p:cNvSpPr>
                <a:spLocks noRot="1" noChangeAspect="1" noMove="1" noResize="1" noEditPoints="1" noAdjustHandles="1" noChangeArrowheads="1" noChangeShapeType="1" noTextEdit="1"/>
              </p:cNvSpPr>
              <p:nvPr/>
            </p:nvSpPr>
            <p:spPr>
              <a:xfrm>
                <a:off x="7837323" y="1641466"/>
                <a:ext cx="3334182" cy="1061060"/>
              </a:xfrm>
              <a:prstGeom prst="rect">
                <a:avLst/>
              </a:prstGeom>
              <a:blipFill rotWithShape="1">
                <a:blip r:embed="rId3"/>
                <a:stretch>
                  <a:fillRect l="-5" t="-59" r="-897" b="57"/>
                </a:stretch>
              </a:blipFill>
            </p:spPr>
            <p:txBody>
              <a:bodyPr/>
              <a:lstStyle/>
              <a:p>
                <a:r>
                  <a:rPr lang="zh-CN" altLang="en-US">
                    <a:noFill/>
                  </a:rPr>
                  <a:t> </a:t>
                </a:r>
              </a:p>
            </p:txBody>
          </p:sp>
        </mc:Fallback>
      </mc:AlternateContent>
      <p:grpSp>
        <p:nvGrpSpPr>
          <p:cNvPr id="16" name="组合 15"/>
          <p:cNvGrpSpPr/>
          <p:nvPr/>
        </p:nvGrpSpPr>
        <p:grpSpPr>
          <a:xfrm>
            <a:off x="778820" y="1820072"/>
            <a:ext cx="1629024" cy="461665"/>
            <a:chOff x="775380" y="3144539"/>
            <a:chExt cx="1629024" cy="461665"/>
          </a:xfrm>
        </p:grpSpPr>
        <p:sp>
          <p:nvSpPr>
            <p:cNvPr id="17" name="Rectangle 5"/>
            <p:cNvSpPr>
              <a:spLocks noChangeArrowheads="1"/>
            </p:cNvSpPr>
            <p:nvPr/>
          </p:nvSpPr>
          <p:spPr bwMode="auto">
            <a:xfrm>
              <a:off x="775380" y="3161704"/>
              <a:ext cx="1504196"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22" name="TextBox 28"/>
            <p:cNvSpPr txBox="1"/>
            <p:nvPr/>
          </p:nvSpPr>
          <p:spPr>
            <a:xfrm>
              <a:off x="775380" y="3144539"/>
              <a:ext cx="1629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8" name="矩形 7"/>
              <p:cNvSpPr/>
              <p:nvPr/>
            </p:nvSpPr>
            <p:spPr>
              <a:xfrm>
                <a:off x="494688" y="2764568"/>
                <a:ext cx="10730823"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zh-CN" altLang="en-US"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𝒙𝒄𝒐𝒔𝒙𝒅𝒙</m:t>
                          </m:r>
                        </m:e>
                      </m:nary>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nary>
                        <m:naryPr>
                          <m:limLoc m:val="undOvr"/>
                          <m:subHide m:val="on"/>
                          <m:supHide m:val="on"/>
                          <m:ctrlPr>
                            <a:rPr kumimoji="0" lang="zh-CN" altLang="en-US"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𝒙𝒅</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𝒔𝒊𝒏</m:t>
                          </m:r>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nary>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𝒙𝒔𝒊𝒏𝒙</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nary>
                        <m:naryPr>
                          <m:limLoc m:val="undOvr"/>
                          <m:subHide m:val="on"/>
                          <m:supHide m:val="on"/>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𝒔𝒊𝒏𝒙𝒅𝒙</m:t>
                          </m:r>
                        </m:e>
                      </m:nary>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𝒙𝒔𝒊𝒏𝒙</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𝒄𝒐𝒔𝒙</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𝑪</m:t>
                      </m:r>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494688" y="2764568"/>
                <a:ext cx="10730823" cy="1222514"/>
              </a:xfrm>
              <a:prstGeom prst="rect">
                <a:avLst/>
              </a:prstGeom>
              <a:blipFill rotWithShape="1">
                <a:blip r:embed="rId4"/>
                <a:stretch>
                  <a:fillRect t="-34" r="6" b="45"/>
                </a:stretch>
              </a:blipFill>
            </p:spPr>
            <p:txBody>
              <a:bodyPr/>
              <a:lstStyle/>
              <a:p>
                <a:r>
                  <a:rPr lang="zh-CN" altLang="en-US">
                    <a:noFill/>
                  </a:rPr>
                  <a:t> </a:t>
                </a:r>
              </a:p>
            </p:txBody>
          </p:sp>
        </mc:Fallback>
      </mc:AlternateContent>
      <p:sp>
        <p:nvSpPr>
          <p:cNvPr id="23" name="矩形 22"/>
          <p:cNvSpPr/>
          <p:nvPr/>
        </p:nvSpPr>
        <p:spPr>
          <a:xfrm>
            <a:off x="2407844" y="1970920"/>
            <a:ext cx="505630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要把积分装冰箱，拢共分几步</a:t>
            </a:r>
            <a:r>
              <a:rPr kumimoji="0" lang="en-US" altLang="zh-CN"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endParaRPr kumimoji="0" lang="zh-CN" altLang="en-US"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24" name="矩形 23"/>
          <p:cNvSpPr/>
          <p:nvPr/>
        </p:nvSpPr>
        <p:spPr>
          <a:xfrm>
            <a:off x="755998" y="5013176"/>
            <a:ext cx="11100642"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第一步</a:t>
            </a:r>
            <a:r>
              <a:rPr kumimoji="0" lang="en-US" altLang="zh-CN"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找</a:t>
            </a:r>
            <a:r>
              <a:rPr kumimoji="0" lang="en-US" altLang="zh-CN"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u</a:t>
            </a:r>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和</a:t>
            </a:r>
            <a:r>
              <a:rPr kumimoji="0" lang="en-US" altLang="zh-CN"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dv,</a:t>
            </a:r>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并计算</a:t>
            </a:r>
            <a:r>
              <a:rPr kumimoji="0" lang="en-US" altLang="zh-CN"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du</a:t>
            </a:r>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和</a:t>
            </a:r>
            <a:r>
              <a:rPr kumimoji="0" lang="en-US" altLang="zh-CN"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v</a:t>
            </a:r>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r>
              <a:rPr kumimoji="0" lang="zh-CN" altLang="en-US" sz="2800" b="1" i="0" u="sng"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反对幂指三</a:t>
            </a:r>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，越靠后越该成为</a:t>
            </a:r>
            <a:r>
              <a:rPr kumimoji="0" lang="en-US" altLang="zh-CN"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dv</a:t>
            </a:r>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endParaRPr kumimoji="0" lang="en-US" altLang="zh-CN"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第二步</a:t>
            </a:r>
            <a:r>
              <a:rPr kumimoji="0" lang="en-US" altLang="zh-CN"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按分部积分法公式计算</a:t>
            </a:r>
            <a:endParaRPr kumimoji="0" lang="en-US" altLang="zh-CN"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第三步</a:t>
            </a:r>
            <a:r>
              <a:rPr kumimoji="0" lang="en-US" altLang="zh-CN"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r>
              <a:rPr kumimoji="0" lang="zh-CN" altLang="en-US" sz="2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把冰箱门带上</a:t>
            </a:r>
          </a:p>
        </p:txBody>
      </p:sp>
      <p:sp>
        <p:nvSpPr>
          <p:cNvPr id="15" name="矩形 14"/>
          <p:cNvSpPr/>
          <p:nvPr/>
        </p:nvSpPr>
        <p:spPr>
          <a:xfrm>
            <a:off x="3664872" y="902119"/>
            <a:ext cx="775972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积分技巧</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分部积分法 </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Integration by parts</a:t>
            </a:r>
            <a:endPar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755998" y="4029695"/>
                <a:ext cx="820346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𝒖</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 , </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𝒅𝒗</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𝒄𝒐𝒔𝒙𝒅𝒙</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𝒅𝒔𝒊𝒏𝒙</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 , </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𝒅𝒖</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 , </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𝒗</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𝒔𝒊𝒏𝒙</m:t>
                      </m:r>
                    </m:oMath>
                  </m:oMathPara>
                </a14:m>
                <a:endParaRPr kumimoji="0" lang="zh-CN" altLang="en-US" sz="2800" b="1" i="1"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755998" y="4029695"/>
                <a:ext cx="8203464" cy="523220"/>
              </a:xfrm>
              <a:prstGeom prst="rect">
                <a:avLst/>
              </a:prstGeom>
              <a:blipFill rotWithShape="1">
                <a:blip r:embed="rId5"/>
                <a:stretch>
                  <a:fillRect l="-4" t="-118" r="-1917" b="115"/>
                </a:stretch>
              </a:blipFill>
            </p:spPr>
            <p:txBody>
              <a:bodyPr/>
              <a:lstStyle/>
              <a:p>
                <a:r>
                  <a:rPr lang="zh-CN" altLang="en-US">
                    <a:noFill/>
                  </a:rPr>
                  <a:t> </a:t>
                </a:r>
              </a:p>
            </p:txBody>
          </p:sp>
        </mc:Fallback>
      </mc:AlternateContent>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不定积分的计算</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8" name="矩形 7"/>
              <p:cNvSpPr/>
              <p:nvPr/>
            </p:nvSpPr>
            <p:spPr>
              <a:xfrm>
                <a:off x="696413" y="1772816"/>
                <a:ext cx="1643399"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zh-CN" altLang="en-US"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𝒍𝒏𝒙</m:t>
                          </m:r>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e>
                      </m:nary>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696413" y="1772816"/>
                <a:ext cx="1643399" cy="1222514"/>
              </a:xfrm>
              <a:prstGeom prst="rect">
                <a:avLst/>
              </a:prstGeom>
              <a:blipFill rotWithShape="1">
                <a:blip r:embed="rId3"/>
                <a:stretch>
                  <a:fillRect l="-28" t="-43" r="-1787" b="3"/>
                </a:stretch>
              </a:blipFill>
            </p:spPr>
            <p:txBody>
              <a:bodyPr/>
              <a:lstStyle/>
              <a:p>
                <a:r>
                  <a:rPr lang="zh-CN" altLang="en-US">
                    <a:noFill/>
                  </a:rPr>
                  <a:t> </a:t>
                </a:r>
              </a:p>
            </p:txBody>
          </p:sp>
        </mc:Fallback>
      </mc:AlternateContent>
      <p:sp>
        <p:nvSpPr>
          <p:cNvPr id="15" name="矩形 14"/>
          <p:cNvSpPr/>
          <p:nvPr/>
        </p:nvSpPr>
        <p:spPr>
          <a:xfrm>
            <a:off x="3664872" y="902119"/>
            <a:ext cx="775972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积分技巧</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分部积分法 </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Integration by parts</a:t>
            </a:r>
            <a:endPar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矩形 13"/>
              <p:cNvSpPr/>
              <p:nvPr/>
            </p:nvSpPr>
            <p:spPr>
              <a:xfrm>
                <a:off x="696413" y="3356992"/>
                <a:ext cx="1850186"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zh-CN" altLang="en-US"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𝒙𝒍𝒏𝒙</m:t>
                          </m:r>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e>
                      </m:nary>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4" name="矩形 13"/>
              <p:cNvSpPr>
                <a:spLocks noRot="1" noChangeAspect="1" noMove="1" noResize="1" noEditPoints="1" noAdjustHandles="1" noChangeArrowheads="1" noChangeShapeType="1" noTextEdit="1"/>
              </p:cNvSpPr>
              <p:nvPr/>
            </p:nvSpPr>
            <p:spPr>
              <a:xfrm>
                <a:off x="696413" y="3356992"/>
                <a:ext cx="1850186" cy="1222514"/>
              </a:xfrm>
              <a:prstGeom prst="rect">
                <a:avLst/>
              </a:prstGeom>
              <a:blipFill rotWithShape="1">
                <a:blip r:embed="rId4"/>
                <a:stretch>
                  <a:fillRect l="-24" t="-31" r="-1531" b="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778897" y="4797152"/>
                <a:ext cx="2029723"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zh-CN" altLang="en-US"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𝒙𝒔𝒊𝒏𝒙</m:t>
                          </m:r>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e>
                      </m:nary>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8" name="矩形 17"/>
              <p:cNvSpPr>
                <a:spLocks noRot="1" noChangeAspect="1" noMove="1" noResize="1" noEditPoints="1" noAdjustHandles="1" noChangeArrowheads="1" noChangeShapeType="1" noTextEdit="1"/>
              </p:cNvSpPr>
              <p:nvPr/>
            </p:nvSpPr>
            <p:spPr>
              <a:xfrm>
                <a:off x="778897" y="4797152"/>
                <a:ext cx="2029723" cy="1222514"/>
              </a:xfrm>
              <a:prstGeom prst="rect">
                <a:avLst/>
              </a:prstGeom>
              <a:blipFill rotWithShape="1">
                <a:blip r:embed="rId5"/>
                <a:stretch>
                  <a:fillRect l="-19" t="-30" r="-1376" b="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863752" y="1791002"/>
                <a:ext cx="1640642"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zh-CN" altLang="en-US"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sSup>
                            <m:sSupPr>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sup>
                          </m:sSup>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e>
                      </m:nary>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9" name="矩形 18"/>
              <p:cNvSpPr>
                <a:spLocks noRot="1" noChangeAspect="1" noMove="1" noResize="1" noEditPoints="1" noAdjustHandles="1" noChangeArrowheads="1" noChangeShapeType="1" noTextEdit="1"/>
              </p:cNvSpPr>
              <p:nvPr/>
            </p:nvSpPr>
            <p:spPr>
              <a:xfrm>
                <a:off x="3863752" y="1791002"/>
                <a:ext cx="1640642" cy="1222514"/>
              </a:xfrm>
              <a:prstGeom prst="rect">
                <a:avLst/>
              </a:prstGeom>
              <a:blipFill rotWithShape="1">
                <a:blip r:embed="rId6"/>
                <a:stretch>
                  <a:fillRect l="-25" t="-25" r="-1690" b="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863752" y="3284984"/>
                <a:ext cx="2022157"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zh-CN" altLang="en-US"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sSup>
                            <m:sSupPr>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sup>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𝟐</m:t>
                              </m:r>
                            </m:sup>
                          </m:sSup>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𝒍𝒏𝒙</m:t>
                          </m:r>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e>
                      </m:nary>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1" name="矩形 20"/>
              <p:cNvSpPr>
                <a:spLocks noRot="1" noChangeAspect="1" noMove="1" noResize="1" noEditPoints="1" noAdjustHandles="1" noChangeArrowheads="1" noChangeShapeType="1" noTextEdit="1"/>
              </p:cNvSpPr>
              <p:nvPr/>
            </p:nvSpPr>
            <p:spPr>
              <a:xfrm>
                <a:off x="3863752" y="3284984"/>
                <a:ext cx="2022157" cy="1222514"/>
              </a:xfrm>
              <a:prstGeom prst="rect">
                <a:avLst/>
              </a:prstGeom>
              <a:blipFill rotWithShape="1">
                <a:blip r:embed="rId7"/>
                <a:stretch>
                  <a:fillRect l="-20" t="-11" r="-1251" b="22"/>
                </a:stretch>
              </a:blipFill>
            </p:spPr>
            <p:txBody>
              <a:bodyPr/>
              <a:lstStyle/>
              <a:p>
                <a:r>
                  <a:rPr lang="zh-CN"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644044" y="920770"/>
            <a:ext cx="1107996" cy="369332"/>
          </a:xfrm>
          <a:prstGeom prst="rect">
            <a:avLst/>
          </a:prstGeom>
        </p:spPr>
        <p:txBody>
          <a:bodyPr wrap="none">
            <a:spAutoFit/>
          </a:bodyPr>
          <a:lstStyle/>
          <a:p>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三角函数</a:t>
            </a:r>
            <a:endParaRPr lang="zh-CN" altLang="en-US" dirty="0"/>
          </a:p>
        </p:txBody>
      </p:sp>
      <p:sp>
        <p:nvSpPr>
          <p:cNvPr id="5" name="Rectangle 6"/>
          <p:cNvSpPr>
            <a:spLocks noChangeArrowheads="1"/>
          </p:cNvSpPr>
          <p:nvPr/>
        </p:nvSpPr>
        <p:spPr bwMode="auto">
          <a:xfrm>
            <a:off x="788486" y="2112095"/>
            <a:ext cx="213995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6" name="Freeform 10"/>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nvGrpSpPr>
          <p:cNvPr id="10" name="组合 9"/>
          <p:cNvGrpSpPr/>
          <p:nvPr/>
        </p:nvGrpSpPr>
        <p:grpSpPr>
          <a:xfrm>
            <a:off x="788486" y="1392232"/>
            <a:ext cx="4167789" cy="639763"/>
            <a:chOff x="607699" y="1916832"/>
            <a:chExt cx="4167789" cy="639763"/>
          </a:xfrm>
        </p:grpSpPr>
        <p:sp>
          <p:nvSpPr>
            <p:cNvPr id="11" name="Rectangle 5"/>
            <p:cNvSpPr>
              <a:spLocks noChangeArrowheads="1"/>
            </p:cNvSpPr>
            <p:nvPr/>
          </p:nvSpPr>
          <p:spPr bwMode="auto">
            <a:xfrm>
              <a:off x="619471" y="2112095"/>
              <a:ext cx="2308973"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2" name="Rectangle 7"/>
            <p:cNvSpPr>
              <a:spLocks noChangeArrowheads="1"/>
            </p:cNvSpPr>
            <p:nvPr/>
          </p:nvSpPr>
          <p:spPr bwMode="auto">
            <a:xfrm>
              <a:off x="2466516" y="1916832"/>
              <a:ext cx="2152554" cy="473075"/>
            </a:xfrm>
            <a:prstGeom prst="rect">
              <a:avLst/>
            </a:prstGeom>
            <a:solidFill>
              <a:srgbClr val="FC6F3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3" name="Freeform 9"/>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5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4" name="TextBox 28"/>
            <p:cNvSpPr txBox="1"/>
            <p:nvPr/>
          </p:nvSpPr>
          <p:spPr>
            <a:xfrm>
              <a:off x="607699" y="2137556"/>
              <a:ext cx="2771414" cy="400110"/>
            </a:xfrm>
            <a:prstGeom prst="rect">
              <a:avLst/>
            </a:prstGeom>
            <a:noFill/>
          </p:spPr>
          <p:txBody>
            <a:bodyPr wrap="square" rtlCol="0">
              <a:spAutoFit/>
            </a:bodyPr>
            <a:lstStyle/>
            <a:p>
              <a:pPr lvl="0">
                <a:defRPr/>
              </a:pPr>
              <a:r>
                <a:rPr lang="en-US" altLang="zh-CN" sz="2000" kern="0" dirty="0">
                  <a:latin typeface="Times New Roman" panose="02020603050405020304" pitchFamily="18" charset="0"/>
                  <a:ea typeface="方正北魏楷书简体" panose="03000509000000000000" pitchFamily="65" charset="-122"/>
                  <a:cs typeface="Times New Roman" panose="02020603050405020304" pitchFamily="18" charset="0"/>
                </a:rPr>
                <a:t>Trigonometric ~</a:t>
              </a:r>
              <a:endParaRPr kumimoji="0" lang="zh-CN" altLang="en-US" sz="20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2490220" y="1973071"/>
                  <a:ext cx="2285268" cy="369332"/>
                </a:xfrm>
                <a:prstGeom prst="rect">
                  <a:avLst/>
                </a:prstGeom>
              </p:spPr>
              <p:txBody>
                <a:bodyPr wrap="square">
                  <a:spAutoFit/>
                </a:bodyPr>
                <a:lstStyle/>
                <a:p>
                  <a:pPr lvl="0">
                    <a:defRPr/>
                  </a:pPr>
                  <a14:m>
                    <m:oMath xmlns:m="http://schemas.openxmlformats.org/officeDocument/2006/math">
                      <m:r>
                        <a:rPr kumimoji="0" lang="en-US" altLang="zh-CN" b="0" i="1" u="none" strike="noStrike" kern="0" cap="none" spc="0" normalizeH="0" baseline="0" noProof="0" smtClean="0">
                          <a:ln>
                            <a:noFill/>
                          </a:ln>
                          <a:solidFill>
                            <a:schemeClr val="tx1"/>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𝑦</m:t>
                      </m:r>
                      <m:r>
                        <a:rPr kumimoji="0" lang="en-US" altLang="zh-CN" b="0" i="1" u="none" strike="noStrike" kern="0" cap="none" spc="0" normalizeH="0" baseline="0" noProof="0" smtClean="0">
                          <a:ln>
                            <a:noFill/>
                          </a:ln>
                          <a:solidFill>
                            <a:schemeClr val="tx1"/>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kumimoji="0" lang="en-US" altLang="zh-CN" b="0" i="1" u="none" strike="noStrike" kern="0" cap="none" spc="0" normalizeH="0" baseline="0" noProof="0" smtClean="0">
                              <a:ln>
                                <a:noFill/>
                              </a:ln>
                              <a:solidFill>
                                <a:schemeClr val="tx1"/>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kumimoji="0" lang="en-US" altLang="zh-CN" b="0" i="0" u="none" strike="noStrike" kern="0" cap="none" spc="0" normalizeH="0" baseline="0" noProof="0" smtClean="0">
                              <a:ln>
                                <a:noFill/>
                              </a:ln>
                              <a:solidFill>
                                <a:schemeClr val="tx1"/>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sin</m:t>
                          </m:r>
                        </m:fName>
                        <m:e>
                          <m:r>
                            <a:rPr kumimoji="0" lang="en-US" altLang="zh-CN" b="0" i="1" u="none" strike="noStrike" kern="0" cap="none" spc="0" normalizeH="0" baseline="0" noProof="0" smtClean="0">
                              <a:ln>
                                <a:noFill/>
                              </a:ln>
                              <a:solidFill>
                                <a:schemeClr val="tx1"/>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func>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𝑦</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lang="en-US" altLang="zh-CN" b="0" i="0" kern="0" smtClean="0">
                              <a:latin typeface="Cambria Math" panose="02040503050406030204" pitchFamily="18" charset="0"/>
                              <a:ea typeface="方正北魏楷书简体" panose="03000509000000000000" pitchFamily="65" charset="-122"/>
                              <a:cs typeface="Times New Roman" panose="02020603050405020304" pitchFamily="18" charset="0"/>
                            </a:rPr>
                            <m:t>cos</m:t>
                          </m:r>
                        </m:fName>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𝑥</m:t>
                          </m:r>
                        </m:e>
                      </m:func>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 </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 </a:t>
                  </a:r>
                </a:p>
              </p:txBody>
            </p:sp>
          </mc:Choice>
          <mc:Fallback xmlns="">
            <p:sp>
              <p:nvSpPr>
                <p:cNvPr id="15" name="矩形 14"/>
                <p:cNvSpPr>
                  <a:spLocks noRot="1" noChangeAspect="1" noMove="1" noResize="1" noEditPoints="1" noAdjustHandles="1" noChangeArrowheads="1" noChangeShapeType="1" noTextEdit="1"/>
                </p:cNvSpPr>
                <p:nvPr/>
              </p:nvSpPr>
              <p:spPr>
                <a:xfrm>
                  <a:off x="2490220" y="1973071"/>
                  <a:ext cx="2285268" cy="369332"/>
                </a:xfrm>
                <a:prstGeom prst="rect">
                  <a:avLst/>
                </a:prstGeom>
                <a:blipFill rotWithShape="1">
                  <a:blip r:embed="rId2"/>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32" name="表格 31"/>
              <p:cNvGraphicFramePr>
                <a:graphicFrameLocks noGrp="1"/>
              </p:cNvGraphicFramePr>
              <p:nvPr/>
            </p:nvGraphicFramePr>
            <p:xfrm>
              <a:off x="800258" y="2196480"/>
              <a:ext cx="10480318" cy="4535997"/>
            </p:xfrm>
            <a:graphic>
              <a:graphicData uri="http://schemas.openxmlformats.org/drawingml/2006/table">
                <a:tbl>
                  <a:tblPr firstRow="1" firstCol="1" lastRow="1" lastCol="1" bandRow="1" bandCol="1"/>
                  <a:tblGrid>
                    <a:gridCol w="1161163">
                      <a:extLst>
                        <a:ext uri="{9D8B030D-6E8A-4147-A177-3AD203B41FA5}">
                          <a16:colId xmlns:a16="http://schemas.microsoft.com/office/drawing/2014/main" val="20000"/>
                        </a:ext>
                      </a:extLst>
                    </a:gridCol>
                    <a:gridCol w="5601057">
                      <a:extLst>
                        <a:ext uri="{9D8B030D-6E8A-4147-A177-3AD203B41FA5}">
                          <a16:colId xmlns:a16="http://schemas.microsoft.com/office/drawing/2014/main" val="20001"/>
                        </a:ext>
                      </a:extLst>
                    </a:gridCol>
                    <a:gridCol w="3718098">
                      <a:extLst>
                        <a:ext uri="{9D8B030D-6E8A-4147-A177-3AD203B41FA5}">
                          <a16:colId xmlns:a16="http://schemas.microsoft.com/office/drawing/2014/main" val="20002"/>
                        </a:ext>
                      </a:extLst>
                    </a:gridCol>
                  </a:tblGrid>
                  <a:tr h="30421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Function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y</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sin </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x</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rowSpan="6">
                      <a:txBody>
                        <a:bodyPr/>
                        <a:lstStyle/>
                        <a:p>
                          <a:pPr algn="ctr">
                            <a:spcAft>
                              <a:spcPts val="0"/>
                            </a:spcAft>
                          </a:pPr>
                          <a:endParaRPr lang="en-US"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421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Domain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1"/>
                      </a:ext>
                    </a:extLst>
                  </a:tr>
                  <a:tr h="30421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Range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2"/>
                      </a:ext>
                    </a:extLst>
                  </a:tr>
                  <a:tr h="30421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Even or odd</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odd</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3"/>
                      </a:ext>
                    </a:extLst>
                  </a:tr>
                  <a:tr h="885473">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Monotone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14:m>
                            <m:oMath xmlns:m="http://schemas.openxmlformats.org/officeDocument/2006/math">
                              <m:r>
                                <a:rPr lang="en-US" sz="1600" i="1" kern="100" dirty="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𝑥</m:t>
                              </m:r>
                              <m:r>
                                <a:rPr lang="zh-CN" sz="1600" i="1" kern="100" dirty="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d>
                                <m:dPr>
                                  <m:ctrlPr>
                                    <a:rPr lang="en-US" sz="1600" i="1" kern="100" dirty="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ctrlPr>
                                </m:dPr>
                                <m:e>
                                  <m:r>
                                    <a:rPr lang="en-US" sz="1600" i="1" kern="100" dirty="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sz="1600" i="1" kern="100" dirty="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𝜋</m:t>
                                  </m:r>
                                  <m:r>
                                    <a:rPr lang="en-US" altLang="zh-CN" sz="1600" b="0" i="1" kern="100" dirty="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600" b="0" i="1" kern="100" dirty="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ctrlPr>
                                    </m:fPr>
                                    <m:num>
                                      <m:r>
                                        <a:rPr lang="en-US" altLang="zh-CN" sz="1600" b="0" i="1" kern="100" dirty="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𝜋</m:t>
                                      </m:r>
                                    </m:num>
                                    <m:den>
                                      <m:r>
                                        <a:rPr lang="en-US" altLang="zh-CN" sz="1600" b="0" i="1" kern="100" dirty="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1600" b="0" i="1" kern="100" dirty="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i="1" kern="100" dirty="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sz="1600" i="1" kern="100" dirty="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𝑘</m:t>
                                  </m:r>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𝜋</m:t>
                                  </m:r>
                                  <m:r>
                                    <a:rPr lang="en-US" sz="1600" b="0" i="1" kern="100" dirty="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ctrlPr>
                                    </m:fPr>
                                    <m:num>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𝜋</m:t>
                                      </m:r>
                                    </m:num>
                                    <m:den>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2</m:t>
                                      </m:r>
                                    </m:den>
                                  </m:f>
                                </m:e>
                              </m:d>
                              <m:d>
                                <m:dPr>
                                  <m:ctrlP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ctrlPr>
                                </m:dPr>
                                <m:e>
                                  <m:r>
                                    <a:rPr lang="en-US" sz="1600" i="1" kern="100" dirty="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𝑘</m:t>
                                  </m:r>
                                  <m:r>
                                    <a:rPr lang="zh-CN" sz="1600" i="1" kern="100" dirty="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sz="1600" i="1" kern="100" dirty="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𝑍</m:t>
                                  </m:r>
                                </m:e>
                              </m:d>
                              <m:r>
                                <a:rPr lang="en-US" sz="1600" b="0" i="1" kern="100" dirty="0" smtClean="0">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  </m:t>
                              </m:r>
                            </m:oMath>
                          </a14:m>
                          <a:r>
                            <a:rPr lang="en-US" sz="16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increasing interval</a:t>
                          </a:r>
                          <a:endParaRPr lang="zh-CN" sz="16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algn="ctr">
                            <a:spcAft>
                              <a:spcPts val="0"/>
                            </a:spcAft>
                          </a:pPr>
                          <a14:m>
                            <m:oMath xmlns:m="http://schemas.openxmlformats.org/officeDocument/2006/math">
                              <m:r>
                                <a:rPr lang="en-US" altLang="zh-CN" sz="1600" i="1" kern="100" dirty="0" smtClean="0">
                                  <a:effectLst/>
                                  <a:latin typeface="Cambria Math" panose="02040503050406030204" pitchFamily="18" charset="0"/>
                                  <a:ea typeface="+mn-ea"/>
                                  <a:cs typeface="Times New Roman" panose="02020603050405020304" pitchFamily="18" charset="0"/>
                                </a:rPr>
                                <m:t>𝑥</m:t>
                              </m:r>
                              <m:r>
                                <a:rPr lang="zh-CN" altLang="zh-CN" sz="1600" i="1" kern="100" dirty="0">
                                  <a:effectLst/>
                                  <a:latin typeface="Cambria Math" panose="02040503050406030204" pitchFamily="18" charset="0"/>
                                  <a:ea typeface="+mn-ea"/>
                                  <a:cs typeface="Times New Roman" panose="02020603050405020304" pitchFamily="18" charset="0"/>
                                </a:rPr>
                                <m:t>∈</m:t>
                              </m:r>
                              <m:r>
                                <a:rPr lang="en-US" altLang="zh-CN" sz="1600" i="1" kern="100" dirty="0">
                                  <a:effectLst/>
                                  <a:latin typeface="Cambria Math" panose="02040503050406030204" pitchFamily="18" charset="0"/>
                                  <a:ea typeface="+mn-ea"/>
                                  <a:cs typeface="Times New Roman" panose="02020603050405020304" pitchFamily="18" charset="0"/>
                                </a:rPr>
                                <m:t>(</m:t>
                              </m:r>
                              <m:r>
                                <a:rPr lang="en-US" altLang="zh-CN" sz="1600" i="1" kern="100" dirty="0" smtClean="0">
                                  <a:effectLst/>
                                  <a:latin typeface="Cambria Math" panose="02040503050406030204" pitchFamily="18" charset="0"/>
                                  <a:ea typeface="+mn-ea"/>
                                  <a:cs typeface="Times New Roman" panose="02020603050405020304" pitchFamily="18" charset="0"/>
                                </a:rPr>
                                <m:t>2</m:t>
                              </m:r>
                              <m:r>
                                <a:rPr lang="en-US" altLang="zh-CN" sz="1600" i="1" kern="100" dirty="0" smtClean="0">
                                  <a:effectLst/>
                                  <a:latin typeface="Cambria Math" panose="02040503050406030204" pitchFamily="18" charset="0"/>
                                  <a:ea typeface="+mn-ea"/>
                                  <a:cs typeface="Times New Roman" panose="02020603050405020304" pitchFamily="18" charset="0"/>
                                </a:rPr>
                                <m:t>𝑘</m:t>
                              </m:r>
                              <m:r>
                                <a:rPr lang="en-US" altLang="zh-CN" sz="1600" b="0" i="1" kern="100" dirty="0" smtClean="0">
                                  <a:solidFill>
                                    <a:schemeClr val="tx1"/>
                                  </a:solidFill>
                                  <a:effectLst/>
                                  <a:latin typeface="Cambria Math" panose="02040503050406030204" pitchFamily="18" charset="0"/>
                                  <a:ea typeface="+mn-ea"/>
                                  <a:cs typeface="Times New Roman" panose="02020603050405020304" pitchFamily="18" charset="0"/>
                                </a:rPr>
                                <m:t>𝜋</m:t>
                              </m:r>
                              <m:r>
                                <a:rPr lang="en-US" altLang="zh-CN" sz="1600" b="0" i="1" kern="100" dirty="0" smtClean="0">
                                  <a:effectLst/>
                                  <a:latin typeface="Cambria Math" panose="02040503050406030204" pitchFamily="18" charset="0"/>
                                  <a:ea typeface="+mn-ea"/>
                                  <a:cs typeface="Times New Roman" panose="02020603050405020304" pitchFamily="18" charset="0"/>
                                </a:rPr>
                                <m:t>+</m:t>
                              </m:r>
                              <m:f>
                                <m:fPr>
                                  <m:ctrlPr>
                                    <a:rPr lang="en-US" altLang="zh-CN" sz="1600" b="0" i="1" kern="100" dirty="0" smtClean="0">
                                      <a:effectLst/>
                                      <a:latin typeface="Cambria Math" panose="02040503050406030204" pitchFamily="18" charset="0"/>
                                      <a:ea typeface="+mn-ea"/>
                                      <a:cs typeface="Times New Roman" panose="02020603050405020304" pitchFamily="18" charset="0"/>
                                    </a:rPr>
                                  </m:ctrlPr>
                                </m:fPr>
                                <m:num>
                                  <m:r>
                                    <a:rPr lang="en-US" altLang="zh-CN" sz="1600" b="0" i="1" kern="100" dirty="0" smtClean="0">
                                      <a:effectLst/>
                                      <a:latin typeface="Cambria Math" panose="02040503050406030204" pitchFamily="18" charset="0"/>
                                      <a:ea typeface="+mn-ea"/>
                                      <a:cs typeface="Times New Roman" panose="02020603050405020304" pitchFamily="18" charset="0"/>
                                    </a:rPr>
                                    <m:t>𝜋</m:t>
                                  </m:r>
                                </m:num>
                                <m:den>
                                  <m:r>
                                    <a:rPr lang="en-US" altLang="zh-CN" sz="1600" b="0" i="1" kern="100" dirty="0" smtClean="0">
                                      <a:effectLst/>
                                      <a:latin typeface="Cambria Math" panose="02040503050406030204" pitchFamily="18" charset="0"/>
                                      <a:ea typeface="+mn-ea"/>
                                      <a:cs typeface="Times New Roman" panose="02020603050405020304" pitchFamily="18" charset="0"/>
                                    </a:rPr>
                                    <m:t>2</m:t>
                                  </m:r>
                                </m:den>
                              </m:f>
                              <m:r>
                                <a:rPr lang="en-US" altLang="zh-CN" sz="1600" b="0" i="1" kern="100" dirty="0" smtClean="0">
                                  <a:effectLst/>
                                  <a:latin typeface="Cambria Math" panose="02040503050406030204" pitchFamily="18" charset="0"/>
                                  <a:ea typeface="+mn-ea"/>
                                  <a:cs typeface="Times New Roman" panose="02020603050405020304" pitchFamily="18" charset="0"/>
                                </a:rPr>
                                <m:t>,</m:t>
                              </m:r>
                              <m:r>
                                <a:rPr lang="en-US" altLang="zh-CN" sz="1600" i="1" kern="100" dirty="0">
                                  <a:effectLst/>
                                  <a:latin typeface="Cambria Math" panose="02040503050406030204" pitchFamily="18" charset="0"/>
                                  <a:ea typeface="+mn-ea"/>
                                  <a:cs typeface="Times New Roman" panose="02020603050405020304" pitchFamily="18" charset="0"/>
                                </a:rPr>
                                <m:t>2</m:t>
                              </m:r>
                              <m:r>
                                <a:rPr lang="en-US" altLang="zh-CN" sz="1600" i="1" kern="100" dirty="0">
                                  <a:effectLst/>
                                  <a:latin typeface="Cambria Math" panose="02040503050406030204" pitchFamily="18" charset="0"/>
                                  <a:ea typeface="+mn-ea"/>
                                  <a:cs typeface="Times New Roman" panose="02020603050405020304" pitchFamily="18" charset="0"/>
                                </a:rPr>
                                <m:t>𝑘</m:t>
                              </m:r>
                              <m:r>
                                <a:rPr lang="en-US" altLang="zh-CN" sz="1600" b="0" i="1" kern="100" dirty="0" smtClean="0">
                                  <a:solidFill>
                                    <a:schemeClr val="tx1"/>
                                  </a:solidFill>
                                  <a:effectLst/>
                                  <a:latin typeface="Cambria Math" panose="02040503050406030204" pitchFamily="18" charset="0"/>
                                  <a:ea typeface="+mn-ea"/>
                                  <a:cs typeface="Times New Roman" panose="02020603050405020304" pitchFamily="18" charset="0"/>
                                </a:rPr>
                                <m:t>𝜋</m:t>
                              </m:r>
                              <m:r>
                                <a:rPr lang="en-US" altLang="zh-CN" sz="1600" b="0" i="1" kern="100" dirty="0" smtClean="0">
                                  <a:effectLst/>
                                  <a:latin typeface="Cambria Math" panose="02040503050406030204" pitchFamily="18" charset="0"/>
                                  <a:ea typeface="+mn-ea"/>
                                  <a:cs typeface="Times New Roman" panose="02020603050405020304" pitchFamily="18" charset="0"/>
                                </a:rPr>
                                <m:t>+</m:t>
                              </m:r>
                              <m:f>
                                <m:fPr>
                                  <m:ctrlPr>
                                    <a:rPr lang="en-US" altLang="zh-CN" sz="1600" b="0" i="1" kern="100" dirty="0" smtClean="0">
                                      <a:effectLst/>
                                      <a:latin typeface="Cambria Math" panose="02040503050406030204" pitchFamily="18" charset="0"/>
                                      <a:ea typeface="+mn-ea"/>
                                      <a:cs typeface="Times New Roman" panose="02020603050405020304" pitchFamily="18" charset="0"/>
                                    </a:rPr>
                                  </m:ctrlPr>
                                </m:fPr>
                                <m:num>
                                  <m:r>
                                    <a:rPr lang="en-US" altLang="zh-CN" sz="1600" b="0" i="1" kern="100" dirty="0" smtClean="0">
                                      <a:effectLst/>
                                      <a:latin typeface="Cambria Math" panose="02040503050406030204" pitchFamily="18" charset="0"/>
                                      <a:ea typeface="+mn-ea"/>
                                      <a:cs typeface="Times New Roman" panose="02020603050405020304" pitchFamily="18" charset="0"/>
                                    </a:rPr>
                                    <m:t>3</m:t>
                                  </m:r>
                                  <m:r>
                                    <a:rPr lang="en-US" altLang="zh-CN" sz="1600" b="0" i="1" kern="100" dirty="0" smtClean="0">
                                      <a:effectLst/>
                                      <a:latin typeface="Cambria Math" panose="02040503050406030204" pitchFamily="18" charset="0"/>
                                      <a:ea typeface="+mn-ea"/>
                                      <a:cs typeface="Times New Roman" panose="02020603050405020304" pitchFamily="18" charset="0"/>
                                    </a:rPr>
                                    <m:t>𝜋</m:t>
                                  </m:r>
                                </m:num>
                                <m:den>
                                  <m:r>
                                    <a:rPr lang="en-US" altLang="zh-CN" sz="1600" b="0" i="1" kern="100" dirty="0" smtClean="0">
                                      <a:effectLst/>
                                      <a:latin typeface="Cambria Math" panose="02040503050406030204" pitchFamily="18" charset="0"/>
                                      <a:ea typeface="+mn-ea"/>
                                      <a:cs typeface="Times New Roman" panose="02020603050405020304" pitchFamily="18" charset="0"/>
                                    </a:rPr>
                                    <m:t>2</m:t>
                                  </m:r>
                                </m:den>
                              </m:f>
                              <m:r>
                                <a:rPr lang="en-US" altLang="zh-CN" sz="1600" i="1" kern="100" dirty="0">
                                  <a:effectLst/>
                                  <a:latin typeface="Cambria Math" panose="02040503050406030204" pitchFamily="18" charset="0"/>
                                  <a:ea typeface="+mn-ea"/>
                                  <a:cs typeface="Times New Roman" panose="02020603050405020304" pitchFamily="18" charset="0"/>
                                </a:rPr>
                                <m:t>)(</m:t>
                              </m:r>
                              <m:r>
                                <a:rPr lang="en-US" altLang="zh-CN" sz="1600" i="1" kern="100" dirty="0">
                                  <a:effectLst/>
                                  <a:latin typeface="Cambria Math" panose="02040503050406030204" pitchFamily="18" charset="0"/>
                                  <a:ea typeface="+mn-ea"/>
                                  <a:cs typeface="Times New Roman" panose="02020603050405020304" pitchFamily="18" charset="0"/>
                                </a:rPr>
                                <m:t>𝑘</m:t>
                              </m:r>
                              <m:r>
                                <a:rPr lang="zh-CN" altLang="zh-CN" sz="1600" i="1" kern="100" dirty="0">
                                  <a:effectLst/>
                                  <a:latin typeface="Cambria Math" panose="02040503050406030204" pitchFamily="18" charset="0"/>
                                  <a:ea typeface="+mn-ea"/>
                                  <a:cs typeface="Times New Roman" panose="02020603050405020304" pitchFamily="18" charset="0"/>
                                </a:rPr>
                                <m:t>∈</m:t>
                              </m:r>
                              <m:r>
                                <a:rPr lang="en-US" altLang="zh-CN" sz="1600" i="1" kern="100" dirty="0">
                                  <a:effectLst/>
                                  <a:latin typeface="Cambria Math" panose="02040503050406030204" pitchFamily="18" charset="0"/>
                                  <a:ea typeface="+mn-ea"/>
                                  <a:cs typeface="Times New Roman" panose="02020603050405020304" pitchFamily="18" charset="0"/>
                                </a:rPr>
                                <m:t>𝑍</m:t>
                              </m:r>
                              <m:r>
                                <a:rPr lang="en-US" altLang="zh-CN" sz="1600" i="1" kern="100" dirty="0">
                                  <a:effectLst/>
                                  <a:latin typeface="Cambria Math" panose="02040503050406030204" pitchFamily="18" charset="0"/>
                                  <a:ea typeface="+mn-ea"/>
                                  <a:cs typeface="Times New Roman" panose="02020603050405020304" pitchFamily="18" charset="0"/>
                                </a:rPr>
                                <m:t>)</m:t>
                              </m:r>
                            </m:oMath>
                          </a14:m>
                          <a:r>
                            <a:rPr lang="en-US" altLang="zh-CN" sz="1600" kern="100" dirty="0">
                              <a:effectLst/>
                              <a:latin typeface="Times New Roman" panose="02020603050405020304" pitchFamily="18" charset="0"/>
                              <a:ea typeface="+mn-ea"/>
                              <a:cs typeface="Times New Roman" panose="02020603050405020304" pitchFamily="18" charset="0"/>
                            </a:rPr>
                            <a:t> </a:t>
                          </a:r>
                          <a:r>
                            <a:rPr lang="en-US" altLang="zh-CN" sz="1600" kern="100" baseline="0" dirty="0">
                              <a:effectLst/>
                              <a:latin typeface="Times New Roman" panose="02020603050405020304" pitchFamily="18" charset="0"/>
                              <a:ea typeface="+mn-ea"/>
                              <a:cs typeface="Times New Roman" panose="02020603050405020304" pitchFamily="18" charset="0"/>
                            </a:rPr>
                            <a:t>  </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decreasing interval</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4"/>
                      </a:ext>
                    </a:extLst>
                  </a:tr>
                  <a:tr h="30421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Periodicity</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2</m:t>
                                </m:r>
                                <m:r>
                                  <a:rPr lang="en-US" altLang="zh-CN" sz="1600" b="0" i="1" kern="100" dirty="0" smtClean="0">
                                    <a:effectLst/>
                                    <a:latin typeface="Cambria Math" panose="02040503050406030204" pitchFamily="18" charset="0"/>
                                    <a:ea typeface="+mn-ea"/>
                                    <a:cs typeface="Times New Roman" panose="02020603050405020304" pitchFamily="18" charset="0"/>
                                  </a:rPr>
                                  <m:t>𝜋</m:t>
                                </m:r>
                              </m:oMath>
                            </m:oMathPara>
                          </a14:m>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5"/>
                      </a:ext>
                    </a:extLst>
                  </a:tr>
                  <a:tr h="30421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Function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i="1" kern="100">
                              <a:effectLst/>
                              <a:latin typeface="Times New Roman" panose="02020603050405020304" pitchFamily="18" charset="0"/>
                              <a:ea typeface="宋体" panose="02010600030101010101" pitchFamily="2" charset="-122"/>
                              <a:cs typeface="Times New Roman" panose="02020603050405020304" pitchFamily="18" charset="0"/>
                            </a:rPr>
                            <a:t>y</a:t>
                          </a: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cos </a:t>
                          </a:r>
                          <a:r>
                            <a:rPr lang="en-US" sz="1600" i="1" kern="100">
                              <a:effectLst/>
                              <a:latin typeface="Times New Roman" panose="02020603050405020304" pitchFamily="18" charset="0"/>
                              <a:ea typeface="宋体" panose="02010600030101010101" pitchFamily="2" charset="-122"/>
                              <a:cs typeface="Times New Roman" panose="02020603050405020304" pitchFamily="18" charset="0"/>
                            </a:rPr>
                            <a:t>x</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rowSpan="6">
                      <a:txBody>
                        <a:bodyPr/>
                        <a:lstStyle/>
                        <a:p>
                          <a:pPr algn="ctr">
                            <a:spcAft>
                              <a:spcPts val="0"/>
                            </a:spcAft>
                          </a:pPr>
                          <a:endParaRPr lang="en-US"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0421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Domain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07"/>
                      </a:ext>
                    </a:extLst>
                  </a:tr>
                  <a:tr h="30421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Range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08"/>
                      </a:ext>
                    </a:extLst>
                  </a:tr>
                  <a:tr h="30421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Even or odd</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even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09"/>
                      </a:ext>
                    </a:extLst>
                  </a:tr>
                  <a:tr h="608424">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Monotone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14:m>
                            <m:oMath xmlns:m="http://schemas.openxmlformats.org/officeDocument/2006/math">
                              <m:r>
                                <a:rPr lang="en-US" altLang="zh-CN" sz="1600" i="1" kern="100" dirty="0" smtClean="0">
                                  <a:solidFill>
                                    <a:srgbClr val="FF0000"/>
                                  </a:solidFill>
                                  <a:effectLst/>
                                  <a:latin typeface="Cambria Math" panose="02040503050406030204" pitchFamily="18" charset="0"/>
                                  <a:ea typeface="+mn-ea"/>
                                  <a:cs typeface="Times New Roman" panose="02020603050405020304" pitchFamily="18" charset="0"/>
                                </a:rPr>
                                <m:t>𝑥</m:t>
                              </m:r>
                              <m:r>
                                <a:rPr lang="zh-CN" altLang="zh-CN" sz="1600" i="1" kern="100" dirty="0">
                                  <a:solidFill>
                                    <a:srgbClr val="FF0000"/>
                                  </a:solidFill>
                                  <a:effectLst/>
                                  <a:latin typeface="Cambria Math" panose="02040503050406030204" pitchFamily="18" charset="0"/>
                                  <a:ea typeface="+mn-ea"/>
                                  <a:cs typeface="Times New Roman" panose="02020603050405020304" pitchFamily="18" charset="0"/>
                                </a:rPr>
                                <m:t>∈</m:t>
                              </m:r>
                              <m:d>
                                <m:dPr>
                                  <m:ctrlPr>
                                    <a:rPr lang="en-US" altLang="zh-CN" sz="1600" i="1" kern="100" dirty="0">
                                      <a:solidFill>
                                        <a:srgbClr val="FF0000"/>
                                      </a:solidFill>
                                      <a:effectLst/>
                                      <a:latin typeface="Cambria Math" panose="02040503050406030204" pitchFamily="18" charset="0"/>
                                      <a:ea typeface="+mn-ea"/>
                                      <a:cs typeface="Times New Roman" panose="02020603050405020304" pitchFamily="18" charset="0"/>
                                    </a:rPr>
                                  </m:ctrlPr>
                                </m:dPr>
                                <m:e>
                                  <m:r>
                                    <a:rPr lang="en-US" altLang="zh-CN" sz="1600" i="1" kern="100" dirty="0" smtClean="0">
                                      <a:solidFill>
                                        <a:srgbClr val="FF0000"/>
                                      </a:solidFill>
                                      <a:effectLst/>
                                      <a:latin typeface="Cambria Math" panose="02040503050406030204" pitchFamily="18" charset="0"/>
                                      <a:ea typeface="+mn-ea"/>
                                      <a:cs typeface="Times New Roman" panose="02020603050405020304" pitchFamily="18" charset="0"/>
                                    </a:rPr>
                                    <m:t>2</m:t>
                                  </m:r>
                                  <m:r>
                                    <a:rPr lang="en-US" altLang="zh-CN" sz="1600" i="1" kern="100" dirty="0" smtClean="0">
                                      <a:solidFill>
                                        <a:srgbClr val="FF0000"/>
                                      </a:solidFill>
                                      <a:effectLst/>
                                      <a:latin typeface="Cambria Math" panose="02040503050406030204" pitchFamily="18" charset="0"/>
                                      <a:ea typeface="+mn-ea"/>
                                      <a:cs typeface="Times New Roman" panose="02020603050405020304" pitchFamily="18" charset="0"/>
                                    </a:rPr>
                                    <m:t>𝑘</m:t>
                                  </m:r>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𝜋</m:t>
                                  </m:r>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m:t>
                                  </m:r>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𝜋</m:t>
                                  </m:r>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,2</m:t>
                                  </m:r>
                                  <m:r>
                                    <a:rPr lang="en-US" altLang="zh-CN" sz="1600" i="1" kern="100" dirty="0">
                                      <a:solidFill>
                                        <a:srgbClr val="FF0000"/>
                                      </a:solidFill>
                                      <a:effectLst/>
                                      <a:latin typeface="Cambria Math" panose="02040503050406030204" pitchFamily="18" charset="0"/>
                                      <a:ea typeface="+mn-ea"/>
                                      <a:cs typeface="Times New Roman" panose="02020603050405020304" pitchFamily="18" charset="0"/>
                                    </a:rPr>
                                    <m:t>𝑘</m:t>
                                  </m:r>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𝜋</m:t>
                                  </m:r>
                                </m:e>
                              </m:d>
                              <m:d>
                                <m:dPr>
                                  <m:ctrlPr>
                                    <a:rPr lang="en-US" altLang="zh-CN" sz="1600" b="0" i="1" kern="100" dirty="0">
                                      <a:solidFill>
                                        <a:srgbClr val="FF0000"/>
                                      </a:solidFill>
                                      <a:effectLst/>
                                      <a:latin typeface="Cambria Math" panose="02040503050406030204" pitchFamily="18" charset="0"/>
                                      <a:ea typeface="+mn-ea"/>
                                      <a:cs typeface="Times New Roman" panose="02020603050405020304" pitchFamily="18" charset="0"/>
                                    </a:rPr>
                                  </m:ctrlPr>
                                </m:dPr>
                                <m:e>
                                  <m:r>
                                    <a:rPr lang="en-US" altLang="zh-CN" sz="1600" i="1" kern="100" dirty="0">
                                      <a:solidFill>
                                        <a:srgbClr val="FF0000"/>
                                      </a:solidFill>
                                      <a:effectLst/>
                                      <a:latin typeface="Cambria Math" panose="02040503050406030204" pitchFamily="18" charset="0"/>
                                      <a:ea typeface="+mn-ea"/>
                                      <a:cs typeface="Times New Roman" panose="02020603050405020304" pitchFamily="18" charset="0"/>
                                    </a:rPr>
                                    <m:t>𝑘</m:t>
                                  </m:r>
                                  <m:r>
                                    <a:rPr lang="zh-CN" altLang="zh-CN" sz="1600" i="1" kern="100" dirty="0">
                                      <a:solidFill>
                                        <a:srgbClr val="FF0000"/>
                                      </a:solidFill>
                                      <a:effectLst/>
                                      <a:latin typeface="Cambria Math" panose="02040503050406030204" pitchFamily="18" charset="0"/>
                                      <a:ea typeface="+mn-ea"/>
                                      <a:cs typeface="Times New Roman" panose="02020603050405020304" pitchFamily="18" charset="0"/>
                                    </a:rPr>
                                    <m:t>∈</m:t>
                                  </m:r>
                                  <m:r>
                                    <a:rPr lang="en-US" altLang="zh-CN" sz="1600" i="1" kern="100" dirty="0">
                                      <a:solidFill>
                                        <a:srgbClr val="FF0000"/>
                                      </a:solidFill>
                                      <a:effectLst/>
                                      <a:latin typeface="Cambria Math" panose="02040503050406030204" pitchFamily="18" charset="0"/>
                                      <a:ea typeface="+mn-ea"/>
                                      <a:cs typeface="Times New Roman" panose="02020603050405020304" pitchFamily="18" charset="0"/>
                                    </a:rPr>
                                    <m:t>𝑍</m:t>
                                  </m:r>
                                </m:e>
                              </m:d>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  </m:t>
                              </m:r>
                            </m:oMath>
                          </a14:m>
                          <a:r>
                            <a:rPr lang="en-US" altLang="zh-CN" sz="1600" kern="100" dirty="0">
                              <a:solidFill>
                                <a:srgbClr val="FF0000"/>
                              </a:solidFill>
                              <a:effectLst/>
                              <a:latin typeface="Times New Roman" panose="02020603050405020304" pitchFamily="18" charset="0"/>
                              <a:ea typeface="+mn-ea"/>
                              <a:cs typeface="Times New Roman" panose="02020603050405020304" pitchFamily="18" charset="0"/>
                            </a:rPr>
                            <a:t>increasing interval</a:t>
                          </a:r>
                          <a:endParaRPr lang="zh-CN" altLang="zh-CN" sz="1600" kern="100" dirty="0">
                            <a:solidFill>
                              <a:srgbClr val="FF0000"/>
                            </a:solidFill>
                            <a:effectLst/>
                            <a:latin typeface="Times New Roman" panose="02020603050405020304" pitchFamily="18" charset="0"/>
                            <a:ea typeface="+mn-ea"/>
                            <a:cs typeface="Times New Roman" panose="02020603050405020304" pitchFamily="18" charset="0"/>
                          </a:endParaRPr>
                        </a:p>
                        <a:p>
                          <a:pPr algn="ctr">
                            <a:spcAft>
                              <a:spcPts val="0"/>
                            </a:spcAft>
                          </a:pPr>
                          <a14:m>
                            <m:oMath xmlns:m="http://schemas.openxmlformats.org/officeDocument/2006/math">
                              <m:r>
                                <a:rPr lang="en-US" altLang="zh-CN" sz="1600" i="1" kern="100" dirty="0" smtClean="0">
                                  <a:effectLst/>
                                  <a:latin typeface="Cambria Math" panose="02040503050406030204" pitchFamily="18" charset="0"/>
                                  <a:ea typeface="+mn-ea"/>
                                  <a:cs typeface="Times New Roman" panose="02020603050405020304" pitchFamily="18" charset="0"/>
                                </a:rPr>
                                <m:t>𝑥</m:t>
                              </m:r>
                              <m:r>
                                <a:rPr lang="zh-CN" altLang="zh-CN" sz="1600" i="1" kern="100" dirty="0">
                                  <a:effectLst/>
                                  <a:latin typeface="Cambria Math" panose="02040503050406030204" pitchFamily="18" charset="0"/>
                                  <a:ea typeface="+mn-ea"/>
                                  <a:cs typeface="Times New Roman" panose="02020603050405020304" pitchFamily="18" charset="0"/>
                                </a:rPr>
                                <m:t>∈</m:t>
                              </m:r>
                              <m:r>
                                <a:rPr lang="en-US" altLang="zh-CN" sz="1600" i="1" kern="100" dirty="0">
                                  <a:effectLst/>
                                  <a:latin typeface="Cambria Math" panose="02040503050406030204" pitchFamily="18" charset="0"/>
                                  <a:ea typeface="+mn-ea"/>
                                  <a:cs typeface="Times New Roman" panose="02020603050405020304" pitchFamily="18" charset="0"/>
                                </a:rPr>
                                <m:t>(</m:t>
                              </m:r>
                              <m:r>
                                <a:rPr lang="en-US" altLang="zh-CN" sz="1600" i="1" kern="100" dirty="0" smtClean="0">
                                  <a:solidFill>
                                    <a:schemeClr val="tx1"/>
                                  </a:solidFill>
                                  <a:effectLst/>
                                  <a:latin typeface="Cambria Math" panose="02040503050406030204" pitchFamily="18" charset="0"/>
                                  <a:ea typeface="+mn-ea"/>
                                  <a:cs typeface="Times New Roman" panose="02020603050405020304" pitchFamily="18" charset="0"/>
                                </a:rPr>
                                <m:t>2</m:t>
                              </m:r>
                              <m:r>
                                <a:rPr lang="en-US" altLang="zh-CN" sz="1600" i="1" kern="100" dirty="0" smtClean="0">
                                  <a:solidFill>
                                    <a:schemeClr val="tx1"/>
                                  </a:solidFill>
                                  <a:effectLst/>
                                  <a:latin typeface="Cambria Math" panose="02040503050406030204" pitchFamily="18" charset="0"/>
                                  <a:ea typeface="+mn-ea"/>
                                  <a:cs typeface="Times New Roman" panose="02020603050405020304" pitchFamily="18" charset="0"/>
                                </a:rPr>
                                <m:t>𝑘</m:t>
                              </m:r>
                              <m:r>
                                <a:rPr lang="en-US" altLang="zh-CN" sz="1600" b="0" i="1" kern="100" dirty="0" smtClean="0">
                                  <a:solidFill>
                                    <a:schemeClr val="tx1"/>
                                  </a:solidFill>
                                  <a:effectLst/>
                                  <a:latin typeface="Cambria Math" panose="02040503050406030204" pitchFamily="18" charset="0"/>
                                  <a:ea typeface="+mn-ea"/>
                                  <a:cs typeface="Times New Roman" panose="02020603050405020304" pitchFamily="18" charset="0"/>
                                </a:rPr>
                                <m:t>𝜋</m:t>
                              </m:r>
                              <m:r>
                                <a:rPr lang="en-US" altLang="zh-CN" sz="1600" b="0" i="1" kern="100" dirty="0" smtClean="0">
                                  <a:solidFill>
                                    <a:schemeClr val="tx1"/>
                                  </a:solidFill>
                                  <a:effectLst/>
                                  <a:latin typeface="Cambria Math" panose="02040503050406030204" pitchFamily="18" charset="0"/>
                                  <a:ea typeface="+mn-ea"/>
                                  <a:cs typeface="Times New Roman" panose="02020603050405020304" pitchFamily="18" charset="0"/>
                                </a:rPr>
                                <m:t>,2</m:t>
                              </m:r>
                              <m:r>
                                <a:rPr lang="en-US" altLang="zh-CN" sz="1600" i="1" kern="100" dirty="0">
                                  <a:solidFill>
                                    <a:schemeClr val="tx1"/>
                                  </a:solidFill>
                                  <a:effectLst/>
                                  <a:latin typeface="Cambria Math" panose="02040503050406030204" pitchFamily="18" charset="0"/>
                                  <a:ea typeface="+mn-ea"/>
                                  <a:cs typeface="Times New Roman" panose="02020603050405020304" pitchFamily="18" charset="0"/>
                                </a:rPr>
                                <m:t>𝑘</m:t>
                              </m:r>
                              <m:r>
                                <a:rPr lang="en-US" altLang="zh-CN" sz="1600" b="0" i="1" kern="100" dirty="0" smtClean="0">
                                  <a:solidFill>
                                    <a:schemeClr val="tx1"/>
                                  </a:solidFill>
                                  <a:effectLst/>
                                  <a:latin typeface="Cambria Math" panose="02040503050406030204" pitchFamily="18" charset="0"/>
                                  <a:ea typeface="+mn-ea"/>
                                  <a:cs typeface="Times New Roman" panose="02020603050405020304" pitchFamily="18" charset="0"/>
                                </a:rPr>
                                <m:t>𝜋</m:t>
                              </m:r>
                              <m:r>
                                <a:rPr lang="en-US" altLang="zh-CN" sz="1600" b="0" i="1" kern="100" dirty="0" smtClean="0">
                                  <a:solidFill>
                                    <a:schemeClr val="tx1"/>
                                  </a:solidFill>
                                  <a:effectLst/>
                                  <a:latin typeface="Cambria Math" panose="02040503050406030204" pitchFamily="18" charset="0"/>
                                  <a:ea typeface="+mn-ea"/>
                                  <a:cs typeface="Times New Roman" panose="02020603050405020304" pitchFamily="18" charset="0"/>
                                </a:rPr>
                                <m:t>+</m:t>
                              </m:r>
                              <m:r>
                                <a:rPr lang="en-US" altLang="zh-CN" sz="1600" b="0" i="1" kern="100" dirty="0" smtClean="0">
                                  <a:solidFill>
                                    <a:schemeClr val="tx1"/>
                                  </a:solidFill>
                                  <a:effectLst/>
                                  <a:latin typeface="Cambria Math" panose="02040503050406030204" pitchFamily="18" charset="0"/>
                                  <a:ea typeface="+mn-ea"/>
                                  <a:cs typeface="Times New Roman" panose="02020603050405020304" pitchFamily="18" charset="0"/>
                                </a:rPr>
                                <m:t>𝜋</m:t>
                              </m:r>
                              <m:r>
                                <a:rPr lang="en-US" altLang="zh-CN" sz="1600" i="1" kern="100" dirty="0">
                                  <a:effectLst/>
                                  <a:latin typeface="Cambria Math" panose="02040503050406030204" pitchFamily="18" charset="0"/>
                                  <a:ea typeface="+mn-ea"/>
                                  <a:cs typeface="Times New Roman" panose="02020603050405020304" pitchFamily="18" charset="0"/>
                                </a:rPr>
                                <m:t>)(</m:t>
                              </m:r>
                              <m:r>
                                <a:rPr lang="en-US" altLang="zh-CN" sz="1600" i="1" kern="100" dirty="0">
                                  <a:effectLst/>
                                  <a:latin typeface="Cambria Math" panose="02040503050406030204" pitchFamily="18" charset="0"/>
                                  <a:ea typeface="+mn-ea"/>
                                  <a:cs typeface="Times New Roman" panose="02020603050405020304" pitchFamily="18" charset="0"/>
                                </a:rPr>
                                <m:t>𝑘</m:t>
                              </m:r>
                              <m:r>
                                <a:rPr lang="zh-CN" altLang="zh-CN" sz="1600" i="1" kern="100" dirty="0">
                                  <a:effectLst/>
                                  <a:latin typeface="Cambria Math" panose="02040503050406030204" pitchFamily="18" charset="0"/>
                                  <a:ea typeface="+mn-ea"/>
                                  <a:cs typeface="Times New Roman" panose="02020603050405020304" pitchFamily="18" charset="0"/>
                                </a:rPr>
                                <m:t>∈</m:t>
                              </m:r>
                              <m:r>
                                <a:rPr lang="en-US" altLang="zh-CN" sz="1600" i="1" kern="100" dirty="0">
                                  <a:effectLst/>
                                  <a:latin typeface="Cambria Math" panose="02040503050406030204" pitchFamily="18" charset="0"/>
                                  <a:ea typeface="+mn-ea"/>
                                  <a:cs typeface="Times New Roman" panose="02020603050405020304" pitchFamily="18" charset="0"/>
                                </a:rPr>
                                <m:t>𝑍</m:t>
                              </m:r>
                              <m:r>
                                <a:rPr lang="en-US" altLang="zh-CN" sz="1600" i="1" kern="100" dirty="0">
                                  <a:effectLst/>
                                  <a:latin typeface="Cambria Math" panose="02040503050406030204" pitchFamily="18" charset="0"/>
                                  <a:ea typeface="+mn-ea"/>
                                  <a:cs typeface="Times New Roman" panose="02020603050405020304" pitchFamily="18" charset="0"/>
                                </a:rPr>
                                <m:t>)</m:t>
                              </m:r>
                            </m:oMath>
                          </a14:m>
                          <a:r>
                            <a:rPr lang="en-US" altLang="zh-CN" sz="1600" kern="100" dirty="0">
                              <a:effectLst/>
                              <a:latin typeface="Times New Roman" panose="02020603050405020304" pitchFamily="18" charset="0"/>
                              <a:ea typeface="+mn-ea"/>
                              <a:cs typeface="Times New Roman" panose="02020603050405020304" pitchFamily="18" charset="0"/>
                            </a:rPr>
                            <a:t> </a:t>
                          </a:r>
                          <a:r>
                            <a:rPr lang="en-US" altLang="zh-CN" sz="1600" kern="100" baseline="0" dirty="0">
                              <a:effectLst/>
                              <a:latin typeface="Times New Roman" panose="02020603050405020304" pitchFamily="18" charset="0"/>
                              <a:ea typeface="+mn-ea"/>
                              <a:cs typeface="Times New Roman" panose="02020603050405020304" pitchFamily="18" charset="0"/>
                            </a:rPr>
                            <a:t> </a:t>
                          </a:r>
                          <a:r>
                            <a:rPr lang="en-US" altLang="zh-CN" sz="1600" kern="100" dirty="0">
                              <a:effectLst/>
                              <a:latin typeface="Times New Roman" panose="02020603050405020304" pitchFamily="18" charset="0"/>
                              <a:ea typeface="+mn-ea"/>
                              <a:cs typeface="Times New Roman" panose="02020603050405020304" pitchFamily="18" charset="0"/>
                            </a:rPr>
                            <a:t>decreasing interval</a:t>
                          </a:r>
                          <a:endParaRPr lang="zh-CN" altLang="zh-CN" sz="16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10"/>
                      </a:ext>
                    </a:extLst>
                  </a:tr>
                  <a:tr h="30421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Periodicity</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a:t>
                          </a:r>
                          <a14:m>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oMath>
                          </a14:m>
                          <a:endParaRPr lang="zh-CN" altLang="zh-CN" sz="16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11"/>
                      </a:ext>
                    </a:extLst>
                  </a:tr>
                </a:tbl>
              </a:graphicData>
            </a:graphic>
          </p:graphicFrame>
        </mc:Choice>
        <mc:Fallback xmlns="">
          <p:graphicFrame>
            <p:nvGraphicFramePr>
              <p:cNvPr id="32" name="表格 31"/>
              <p:cNvGraphicFramePr>
                <a:graphicFrameLocks noGrp="1"/>
              </p:cNvGraphicFramePr>
              <p:nvPr/>
            </p:nvGraphicFramePr>
            <p:xfrm>
              <a:off x="800258" y="2196480"/>
              <a:ext cx="10480318" cy="4535997"/>
            </p:xfrm>
            <a:graphic>
              <a:graphicData uri="http://schemas.openxmlformats.org/drawingml/2006/table">
                <a:tbl>
                  <a:tblPr firstRow="1" firstCol="1" lastRow="1" lastCol="1" bandRow="1" bandCol="1"/>
                  <a:tblGrid>
                    <a:gridCol w="1161163"/>
                    <a:gridCol w="5601057"/>
                    <a:gridCol w="3718098"/>
                  </a:tblGrid>
                  <a:tr h="30421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Function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y</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sin </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x</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rowSpan="6">
                      <a:txBody>
                        <a:bodyPr/>
                        <a:lstStyle/>
                        <a:p>
                          <a:pPr algn="ctr">
                            <a:spcAft>
                              <a:spcPts val="0"/>
                            </a:spcAft>
                          </a:pPr>
                          <a:endParaRPr lang="en-US"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421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Domain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cPr/>
                    </a:tc>
                  </a:tr>
                  <a:tr h="30421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Range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cPr/>
                    </a:tc>
                  </a:tr>
                  <a:tr h="30421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Even or odd</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odd</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cPr/>
                    </a:tc>
                  </a:tr>
                  <a:tr h="885825">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Monotone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blipFill>
                      </a:tcPr>
                    </a:tc>
                    <a:tc vMerge="1">
                      <a:tcPr/>
                    </a:tc>
                  </a:tr>
                  <a:tr h="304165">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Periodicity</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blipFill>
                      </a:tcPr>
                    </a:tc>
                    <a:tc vMerge="1">
                      <a:tcPr/>
                    </a:tc>
                  </a:tr>
                  <a:tr h="30421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Function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i="1" kern="100">
                              <a:effectLst/>
                              <a:latin typeface="Times New Roman" panose="02020603050405020304" pitchFamily="18" charset="0"/>
                              <a:ea typeface="宋体" panose="02010600030101010101" pitchFamily="2" charset="-122"/>
                              <a:cs typeface="Times New Roman" panose="02020603050405020304" pitchFamily="18" charset="0"/>
                            </a:rPr>
                            <a:t>y</a:t>
                          </a: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cos </a:t>
                          </a:r>
                          <a:r>
                            <a:rPr lang="en-US" sz="1600" i="1" kern="100">
                              <a:effectLst/>
                              <a:latin typeface="Times New Roman" panose="02020603050405020304" pitchFamily="18" charset="0"/>
                              <a:ea typeface="宋体" panose="02010600030101010101" pitchFamily="2" charset="-122"/>
                              <a:cs typeface="Times New Roman" panose="02020603050405020304" pitchFamily="18" charset="0"/>
                            </a:rPr>
                            <a:t>x</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rowSpan="6">
                      <a:txBody>
                        <a:bodyPr/>
                        <a:lstStyle/>
                        <a:p>
                          <a:pPr algn="ctr">
                            <a:spcAft>
                              <a:spcPts val="0"/>
                            </a:spcAft>
                          </a:pPr>
                          <a:endParaRPr lang="en-US"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421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Domain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cPr/>
                    </a:tc>
                  </a:tr>
                  <a:tr h="30421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Range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cPr/>
                    </a:tc>
                  </a:tr>
                  <a:tr h="30421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Even or odd</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even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cPr/>
                    </a:tc>
                  </a:tr>
                  <a:tr h="60833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Monotone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blipFill>
                      </a:tcPr>
                    </a:tc>
                    <a:tc vMerge="1">
                      <a:tcPr/>
                    </a:tc>
                  </a:tr>
                  <a:tr h="304165">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Periodicity</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blipFill>
                      </a:tcPr>
                    </a:tc>
                    <a:tc vMerge="1">
                      <a:tcPr/>
                    </a:tc>
                  </a:tr>
                </a:tbl>
              </a:graphicData>
            </a:graphic>
          </p:graphicFrame>
        </mc:Fallback>
      </mc:AlternateContent>
      <p:pic>
        <p:nvPicPr>
          <p:cNvPr id="4132" name="Picture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0374" y="2315448"/>
            <a:ext cx="3408080" cy="2152472"/>
          </a:xfrm>
          <a:prstGeom prst="rect">
            <a:avLst/>
          </a:prstGeom>
          <a:noFill/>
          <a:extLst>
            <a:ext uri="{909E8E84-426E-40DD-AFC4-6F175D3DCCD1}">
              <a14:hiddenFill xmlns:a14="http://schemas.microsoft.com/office/drawing/2010/main">
                <a:solidFill>
                  <a:srgbClr val="FFFFFF"/>
                </a:solidFill>
              </a14:hiddenFill>
            </a:ext>
          </a:extLst>
        </p:spPr>
      </p:pic>
      <p:pic>
        <p:nvPicPr>
          <p:cNvPr id="4122" name="Picture 26"/>
          <p:cNvPicPr>
            <a:picLocks noChangeAspect="1" noChangeArrowheads="1"/>
          </p:cNvPicPr>
          <p:nvPr/>
        </p:nvPicPr>
        <p:blipFill rotWithShape="1">
          <a:blip r:embed="rId5">
            <a:extLst>
              <a:ext uri="{28A0092B-C50C-407E-A947-70E740481C1C}">
                <a14:useLocalDpi xmlns:a14="http://schemas.microsoft.com/office/drawing/2010/main" val="0"/>
              </a:ext>
            </a:extLst>
          </a:blip>
          <a:srcRect t="2926" b="4068"/>
          <a:stretch>
            <a:fillRect/>
          </a:stretch>
        </p:blipFill>
        <p:spPr bwMode="auto">
          <a:xfrm>
            <a:off x="7720374" y="4716304"/>
            <a:ext cx="3408080" cy="1965207"/>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矩形 17"/>
          <p:cNvSpPr/>
          <p:nvPr/>
        </p:nvSpPr>
        <p:spPr>
          <a:xfrm>
            <a:off x="778820" y="620688"/>
            <a:ext cx="278108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基本初等函数</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19" name="矩形 18"/>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3</a:t>
            </a:r>
            <a:endParaRPr lang="zh-CN" altLang="en-US"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不定积分的计算</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2" name="矩形 41"/>
          <p:cNvSpPr/>
          <p:nvPr/>
        </p:nvSpPr>
        <p:spPr>
          <a:xfrm>
            <a:off x="3664872" y="902119"/>
            <a:ext cx="2791168"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积分技巧</a:t>
            </a:r>
            <a:r>
              <a:rPr kumimoji="0" lang="en-US" altLang="zh-CN"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分部积分法</a:t>
            </a:r>
          </a:p>
        </p:txBody>
      </p:sp>
      <mc:AlternateContent xmlns:mc="http://schemas.openxmlformats.org/markup-compatibility/2006" xmlns:a14="http://schemas.microsoft.com/office/drawing/2010/main">
        <mc:Choice Requires="a14">
          <p:sp>
            <p:nvSpPr>
              <p:cNvPr id="8" name="矩形 7"/>
              <p:cNvSpPr/>
              <p:nvPr/>
            </p:nvSpPr>
            <p:spPr>
              <a:xfrm>
                <a:off x="-468990" y="1634240"/>
                <a:ext cx="10917529" cy="23526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zh-CN" altLang="en-US"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sSup>
                            <m:sSupPr>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sup>
                          </m:sSup>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𝒔𝒊𝒏𝒙</m:t>
                          </m:r>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e>
                      </m:nary>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nary>
                        <m:naryPr>
                          <m:limLoc m:val="undOvr"/>
                          <m:subHide m:val="on"/>
                          <m:supHide m:val="on"/>
                          <m:ctrlPr>
                            <a:rPr kumimoji="0" lang="zh-CN" altLang="en-US"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sSup>
                            <m:sSupPr>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sup>
                          </m:sSup>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𝒄𝒐𝒔</m:t>
                          </m:r>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nary>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sup>
                      </m:sSup>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𝒄𝒐𝒔𝒙</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nary>
                        <m:naryPr>
                          <m:limLoc m:val="undOvr"/>
                          <m:subHide m:val="on"/>
                          <m:supHide m:val="on"/>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𝒄𝒐𝒔𝒙𝒅</m:t>
                          </m:r>
                          <m:sSup>
                            <m:sSupPr>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sup>
                          </m:sSup>
                        </m:e>
                      </m:nary>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sup>
                      </m:sSup>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𝒄𝒐𝒔</m:t>
                      </m:r>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nary>
                        <m:naryPr>
                          <m:limLoc m:val="undOvr"/>
                          <m:subHide m:val="on"/>
                          <m:supHide m:val="on"/>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sSup>
                            <m:sSup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sup>
                          </m:sSup>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𝒄𝒐𝒔𝒙𝒅</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nary>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sup>
                      </m:sSup>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𝒄𝒐𝒔𝒙</m:t>
                      </m:r>
                      <m:r>
                        <a:rPr kumimoji="0" lang="en-US" altLang="zh-CN" sz="2800" b="1" i="0"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nary>
                        <m:naryPr>
                          <m:limLoc m:val="undOvr"/>
                          <m:subHide m:val="on"/>
                          <m:supHide m:val="on"/>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sSup>
                            <m:sSup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sup>
                          </m:sSup>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𝒔𝒊𝒏</m:t>
                          </m:r>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nary>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468990" y="1634240"/>
                <a:ext cx="10917529" cy="2352695"/>
              </a:xfrm>
              <a:prstGeom prst="rect">
                <a:avLst/>
              </a:prstGeom>
              <a:blipFill rotWithShape="1">
                <a:blip r:embed="rId3"/>
                <a:stretch>
                  <a:fillRect l="3" t="-16" r="2" b="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53944" y="3735581"/>
                <a:ext cx="11462561"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sup>
                      </m:sSup>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𝒄𝒐𝒔𝒙</m:t>
                      </m:r>
                      <m:r>
                        <a:rPr kumimoji="0" lang="en-US" altLang="zh-CN" sz="2800" b="1" i="0"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sup>
                      </m:sSup>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𝒔𝒊𝒏𝒙</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nary>
                        <m:naryPr>
                          <m:limLoc m:val="undOvr"/>
                          <m:subHide m:val="on"/>
                          <m:supHide m:val="on"/>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𝒔𝒊𝒏𝒙</m:t>
                          </m:r>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m:t>
                          </m:r>
                          <m:sSup>
                            <m:sSupPr>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sup>
                          </m:sSup>
                        </m:e>
                      </m:nary>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sup>
                      </m:sSup>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𝒄𝒐𝒔𝒙</m:t>
                      </m:r>
                      <m:r>
                        <a:rPr kumimoji="0" lang="en-US" altLang="zh-CN" sz="2800" b="1" i="0"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sup>
                      </m:sSup>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𝒔𝒊𝒏𝒙</m:t>
                      </m:r>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nary>
                        <m:naryPr>
                          <m:limLoc m:val="undOvr"/>
                          <m:subHide m:val="on"/>
                          <m:supHide m:val="on"/>
                          <m:ctrlPr>
                            <a:rPr kumimoji="0" lang="en-US" altLang="zh-CN" sz="2800" b="1" i="1" u="none" strike="noStrike" kern="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naryPr>
                        <m:sub/>
                        <m:sup/>
                        <m:e>
                          <m:sSup>
                            <m:sSupPr>
                              <m:ctrlPr>
                                <a:rPr kumimoji="0" lang="en-US" altLang="zh-CN" sz="2800" b="1" i="1" u="none" strike="noStrike" kern="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2800" b="1" i="1" u="none" strike="noStrike" kern="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sup>
                          </m:sSup>
                          <m: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𝒔𝒊𝒏𝒙𝒅</m:t>
                          </m:r>
                          <m:r>
                            <a:rPr kumimoji="0" lang="en-US" altLang="zh-CN" sz="2800" b="1" i="1" u="none" strike="noStrike" kern="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e>
                      </m:nary>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4" name="矩形 3"/>
              <p:cNvSpPr>
                <a:spLocks noRot="1" noChangeAspect="1" noMove="1" noResize="1" noEditPoints="1" noAdjustHandles="1" noChangeArrowheads="1" noChangeShapeType="1" noTextEdit="1"/>
              </p:cNvSpPr>
              <p:nvPr/>
            </p:nvSpPr>
            <p:spPr>
              <a:xfrm>
                <a:off x="653944" y="3735581"/>
                <a:ext cx="11462561" cy="1222514"/>
              </a:xfrm>
              <a:prstGeom prst="rect">
                <a:avLst/>
              </a:prstGeom>
              <a:blipFill rotWithShape="1">
                <a:blip r:embed="rId4"/>
                <a:stretch>
                  <a:fillRect l="-5" t="-42" r="1" b="1"/>
                </a:stretch>
              </a:blipFill>
            </p:spPr>
            <p:txBody>
              <a:bodyPr/>
              <a:lstStyle/>
              <a:p>
                <a:r>
                  <a:rPr lang="zh-CN" altLang="en-US">
                    <a:noFill/>
                  </a:rPr>
                  <a:t> </a:t>
                </a:r>
              </a:p>
            </p:txBody>
          </p:sp>
        </mc:Fallback>
      </mc:AlternateContent>
      <p:sp>
        <p:nvSpPr>
          <p:cNvPr id="6" name="矩形 5"/>
          <p:cNvSpPr/>
          <p:nvPr/>
        </p:nvSpPr>
        <p:spPr>
          <a:xfrm>
            <a:off x="9048328" y="4703002"/>
            <a:ext cx="326243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又回到最初的起点</a:t>
            </a:r>
            <a:r>
              <a:rPr kumimoji="0" lang="en-US" altLang="zh-CN"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7" name="矩形 6"/>
              <p:cNvSpPr/>
              <p:nvPr/>
            </p:nvSpPr>
            <p:spPr>
              <a:xfrm>
                <a:off x="680418" y="5371241"/>
                <a:ext cx="5873980" cy="12225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800" b="1" i="1" u="none" strike="noStrike" kern="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𝟐</m:t>
                      </m:r>
                      <m:nary>
                        <m:naryPr>
                          <m:limLoc m:val="undOvr"/>
                          <m:subHide m:val="on"/>
                          <m:supHide m:val="on"/>
                          <m:ctrlP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naryPr>
                        <m:sub/>
                        <m:sup/>
                        <m:e>
                          <m:sSup>
                            <m:sSupPr>
                              <m:ctrlP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𝒙</m:t>
                              </m:r>
                            </m:sup>
                          </m:sSup>
                          <m:r>
                            <a:rPr kumimoji="0" lang="en-US" altLang="zh-CN" sz="2800" b="1" i="1" u="none" strike="noStrike" kern="0" cap="none" spc="0" normalizeH="0" baseline="0" noProof="0">
                              <a:ln>
                                <a:noFill/>
                              </a:ln>
                              <a:solidFill>
                                <a:srgbClr val="FF0000"/>
                              </a:solidFill>
                              <a:effectLst/>
                              <a:uLnTx/>
                              <a:uFillTx/>
                              <a:latin typeface="Cambria Math" panose="02040503050406030204" pitchFamily="18" charset="0"/>
                              <a:ea typeface="方正北魏楷书简体" panose="03000509000000000000" pitchFamily="65" charset="-122"/>
                              <a:cs typeface="+mn-cs"/>
                            </a:rPr>
                            <m:t>𝒔𝒊𝒏𝒙𝒅𝒙</m:t>
                          </m:r>
                        </m:e>
                      </m:nary>
                      <m:r>
                        <a:rPr kumimoji="0" lang="en-US" altLang="zh-CN" sz="2800" b="1" i="1" u="none" strike="noStrike" kern="0" cap="none" spc="0" normalizeH="0" baseline="0" noProof="0" smtClean="0">
                          <a:ln>
                            <a:noFill/>
                          </a:ln>
                          <a:solidFill>
                            <a:srgbClr val="FF0000"/>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sup>
                      </m:sSup>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𝒄𝒐𝒔𝒙</m:t>
                      </m:r>
                      <m:r>
                        <a:rPr kumimoji="0" lang="en-US" altLang="zh-CN" sz="2800" b="1" i="0"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sup>
                      </m:sSup>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𝒔𝒊𝒏𝒙</m:t>
                      </m:r>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7" name="矩形 6"/>
              <p:cNvSpPr>
                <a:spLocks noRot="1" noChangeAspect="1" noMove="1" noResize="1" noEditPoints="1" noAdjustHandles="1" noChangeArrowheads="1" noChangeShapeType="1" noTextEdit="1"/>
              </p:cNvSpPr>
              <p:nvPr/>
            </p:nvSpPr>
            <p:spPr>
              <a:xfrm>
                <a:off x="680418" y="5371241"/>
                <a:ext cx="5873980" cy="1222514"/>
              </a:xfrm>
              <a:prstGeom prst="rect">
                <a:avLst/>
              </a:prstGeom>
              <a:blipFill rotWithShape="1">
                <a:blip r:embed="rId5"/>
                <a:stretch>
                  <a:fillRect l="-6" t="-34" r="10" b="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816080" y="5420458"/>
                <a:ext cx="5090048" cy="10610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sSup>
                            <m:sSupPr>
                              <m:ctrlP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sup>
                          </m:sSup>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𝒔𝒊𝒏𝒙𝒅𝒙</m:t>
                          </m:r>
                        </m:e>
                      </m:nary>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
                        <m:f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𝟏</m:t>
                          </m:r>
                        </m:num>
                        <m:den>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𝟐</m:t>
                          </m:r>
                        </m:den>
                      </m:f>
                      <m:sSup>
                        <m:sSupPr>
                          <m:ctrlP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sup>
                      </m:sSup>
                      <m:d>
                        <m:d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sSup>
                            <m:sSupPr>
                              <m:ctrlP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𝒆</m:t>
                              </m:r>
                            </m:e>
                            <m:sup>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sup>
                          </m:sSup>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𝒔𝒊𝒏𝒙</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𝒄𝒐𝒔𝒙</m:t>
                          </m:r>
                        </m:e>
                      </m:d>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8" name="矩形 17"/>
              <p:cNvSpPr>
                <a:spLocks noRot="1" noChangeAspect="1" noMove="1" noResize="1" noEditPoints="1" noAdjustHandles="1" noChangeArrowheads="1" noChangeShapeType="1" noTextEdit="1"/>
              </p:cNvSpPr>
              <p:nvPr/>
            </p:nvSpPr>
            <p:spPr>
              <a:xfrm>
                <a:off x="6816080" y="5420458"/>
                <a:ext cx="5090048" cy="1061060"/>
              </a:xfrm>
              <a:prstGeom prst="rect">
                <a:avLst/>
              </a:prstGeom>
              <a:blipFill rotWithShape="1">
                <a:blip r:embed="rId6"/>
                <a:stretch>
                  <a:fillRect l="-12" t="-9" r="10" b="7"/>
                </a:stretch>
              </a:blipFill>
            </p:spPr>
            <p:txBody>
              <a:bodyPr/>
              <a:lstStyle/>
              <a:p>
                <a:r>
                  <a:rPr lang="zh-CN" altLang="en-US">
                    <a:noFill/>
                  </a:rPr>
                  <a:t> </a:t>
                </a:r>
              </a:p>
            </p:txBody>
          </p:sp>
        </mc:Fallback>
      </mc:AlternateContent>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不定积分的计算</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2" name="矩形 41"/>
          <p:cNvSpPr/>
          <p:nvPr/>
        </p:nvSpPr>
        <p:spPr>
          <a:xfrm>
            <a:off x="3664872" y="902119"/>
            <a:ext cx="66796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积分技巧</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有理函数的积分 </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partial fractions</a:t>
            </a:r>
            <a:endPar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pic>
        <p:nvPicPr>
          <p:cNvPr id="9" name="图片 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820" y="1556792"/>
            <a:ext cx="10278909" cy="4934639"/>
          </a:xfrm>
          <a:prstGeom prst="rect">
            <a:avLst/>
          </a:prstGeom>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不定积分的计算</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 name="矩形 3"/>
          <p:cNvSpPr/>
          <p:nvPr/>
        </p:nvSpPr>
        <p:spPr>
          <a:xfrm>
            <a:off x="752180" y="1717510"/>
            <a:ext cx="791915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有理函数的积分可转化为</a:t>
            </a:r>
            <a:r>
              <a:rPr kumimoji="0" lang="zh-CN" altLang="en-US" sz="2400" b="1"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部分分式之和</a:t>
            </a: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，从而求出原函数</a:t>
            </a:r>
          </a:p>
        </p:txBody>
      </p:sp>
      <mc:AlternateContent xmlns:mc="http://schemas.openxmlformats.org/markup-compatibility/2006" xmlns:a14="http://schemas.microsoft.com/office/drawing/2010/main">
        <mc:Choice Requires="a14">
          <p:sp>
            <p:nvSpPr>
              <p:cNvPr id="8" name="矩形 7"/>
              <p:cNvSpPr/>
              <p:nvPr/>
            </p:nvSpPr>
            <p:spPr>
              <a:xfrm>
                <a:off x="752180" y="2290876"/>
                <a:ext cx="8659294" cy="62491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1.</a:t>
                </a: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分母中含有一次因式</a:t>
                </a:r>
                <a14:m>
                  <m:oMath xmlns:m="http://schemas.openxmlformats.org/officeDocument/2006/math">
                    <m:d>
                      <m:d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𝒂𝒙</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m:t>
                        </m:r>
                      </m:e>
                    </m:d>
                  </m:oMath>
                </a14:m>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，则每个一次因式产生一项</a:t>
                </a:r>
                <a14:m>
                  <m:oMath xmlns:m="http://schemas.openxmlformats.org/officeDocument/2006/math">
                    <m:f>
                      <m:f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𝑨</m:t>
                        </m:r>
                      </m:num>
                      <m:den>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𝒂𝒙</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m:t>
                        </m:r>
                      </m:den>
                    </m:f>
                  </m:oMath>
                </a14:m>
                <a:endPar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752180" y="2290876"/>
                <a:ext cx="8659294" cy="624915"/>
              </a:xfrm>
              <a:prstGeom prst="rect">
                <a:avLst/>
              </a:prstGeom>
              <a:blipFill rotWithShape="1">
                <a:blip r:embed="rId3"/>
                <a:stretch>
                  <a:fillRect l="-4" t="-69" r="-614" b="81"/>
                </a:stretch>
              </a:blipFill>
            </p:spPr>
            <p:txBody>
              <a:bodyPr/>
              <a:lstStyle/>
              <a:p>
                <a:r>
                  <a:rPr lang="zh-CN" altLang="en-US">
                    <a:noFill/>
                  </a:rPr>
                  <a:t> </a:t>
                </a:r>
              </a:p>
            </p:txBody>
          </p:sp>
        </mc:Fallback>
      </mc:AlternateContent>
      <p:grpSp>
        <p:nvGrpSpPr>
          <p:cNvPr id="10" name="组合 9"/>
          <p:cNvGrpSpPr/>
          <p:nvPr/>
        </p:nvGrpSpPr>
        <p:grpSpPr>
          <a:xfrm>
            <a:off x="769603" y="3153362"/>
            <a:ext cx="1368152" cy="461665"/>
            <a:chOff x="775380" y="3144539"/>
            <a:chExt cx="1629024" cy="461665"/>
          </a:xfrm>
        </p:grpSpPr>
        <p:sp>
          <p:nvSpPr>
            <p:cNvPr id="11" name="Rectangle 5"/>
            <p:cNvSpPr>
              <a:spLocks noChangeArrowheads="1"/>
            </p:cNvSpPr>
            <p:nvPr/>
          </p:nvSpPr>
          <p:spPr bwMode="auto">
            <a:xfrm>
              <a:off x="775380" y="3161704"/>
              <a:ext cx="1504196"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 name="TextBox 28"/>
            <p:cNvSpPr txBox="1"/>
            <p:nvPr/>
          </p:nvSpPr>
          <p:spPr>
            <a:xfrm>
              <a:off x="775380" y="3144539"/>
              <a:ext cx="1629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6" name="矩形 5"/>
              <p:cNvSpPr/>
              <p:nvPr/>
            </p:nvSpPr>
            <p:spPr>
              <a:xfrm>
                <a:off x="2495600" y="3035113"/>
                <a:ext cx="5664499" cy="10610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f>
                            <m:f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𝟑</m:t>
                              </m:r>
                            </m:num>
                            <m:den>
                              <m:sSup>
                                <m:sSup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sup>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𝟐</m:t>
                                  </m:r>
                                </m:sup>
                              </m:sSup>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𝟓</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𝟔</m:t>
                              </m:r>
                            </m:den>
                          </m:f>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e>
                      </m:nary>
                      <m:nary>
                        <m:naryPr>
                          <m:limLoc m:val="undOvr"/>
                          <m:subHide m:val="on"/>
                          <m:supHide m:val="on"/>
                          <m:ctrlP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f>
                            <m:fPr>
                              <m:ctrlP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𝟑</m:t>
                              </m:r>
                            </m:num>
                            <m:den>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𝟐</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𝟑</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en>
                          </m:f>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e>
                      </m:nary>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6" name="矩形 5"/>
              <p:cNvSpPr>
                <a:spLocks noRot="1" noChangeAspect="1" noMove="1" noResize="1" noEditPoints="1" noAdjustHandles="1" noChangeArrowheads="1" noChangeShapeType="1" noTextEdit="1"/>
              </p:cNvSpPr>
              <p:nvPr/>
            </p:nvSpPr>
            <p:spPr>
              <a:xfrm>
                <a:off x="2495600" y="3035113"/>
                <a:ext cx="5664499" cy="1061060"/>
              </a:xfrm>
              <a:prstGeom prst="rect">
                <a:avLst/>
              </a:prstGeom>
              <a:blipFill rotWithShape="1">
                <a:blip r:embed="rId4"/>
                <a:stretch>
                  <a:fillRect l="-1" t="-42" r="6" b="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92574" y="4166003"/>
                <a:ext cx="11356570" cy="7251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
                        <m:fPr>
                          <m:ctrlP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𝟑</m:t>
                          </m:r>
                        </m:num>
                        <m:den>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𝟐</m:t>
                          </m:r>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𝟑</m:t>
                          </m:r>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en>
                      </m:f>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
                        <m:fPr>
                          <m:ctrlP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𝑨</m:t>
                          </m:r>
                        </m:num>
                        <m:den>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𝟐</m:t>
                          </m:r>
                        </m:den>
                      </m:f>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
                        <m:fPr>
                          <m:ctrlP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𝑩</m:t>
                          </m:r>
                        </m:num>
                        <m:den>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𝟑</m:t>
                          </m:r>
                        </m:den>
                      </m:f>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𝒙</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𝟑</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𝑨</m:t>
                      </m:r>
                      <m:d>
                        <m:dPr>
                          <m:ctrlP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𝒙</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𝟑</m:t>
                          </m:r>
                        </m:e>
                      </m:d>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𝑩</m:t>
                      </m:r>
                      <m:d>
                        <m:dPr>
                          <m:ctrlP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𝒙</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m:t>
                          </m:r>
                        </m:e>
                      </m:d>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𝒙</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𝟑</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𝑨</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𝑩</m:t>
                          </m:r>
                        </m:e>
                      </m:d>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𝒙</m:t>
                      </m:r>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𝟑</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𝑨</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𝑩</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zh-CN" altLang="en-US" sz="20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7" name="矩形 6"/>
              <p:cNvSpPr>
                <a:spLocks noRot="1" noChangeAspect="1" noMove="1" noResize="1" noEditPoints="1" noAdjustHandles="1" noChangeArrowheads="1" noChangeShapeType="1" noTextEdit="1"/>
              </p:cNvSpPr>
              <p:nvPr/>
            </p:nvSpPr>
            <p:spPr>
              <a:xfrm>
                <a:off x="392574" y="4166003"/>
                <a:ext cx="11356570" cy="725135"/>
              </a:xfrm>
              <a:prstGeom prst="rect">
                <a:avLst/>
              </a:prstGeom>
              <a:blipFill rotWithShape="1">
                <a:blip r:embed="rId5"/>
                <a:stretch>
                  <a:fillRect l="-1" t="-56" r="3" b="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752180" y="5073821"/>
                <a:ext cx="6600910"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d>
                        <m:d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𝑨</m:t>
                          </m:r>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𝑩</m:t>
                          </m:r>
                        </m:e>
                      </m:d>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𝟏</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d>
                        <m:dPr>
                          <m:ctrlP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𝟑</m:t>
                          </m:r>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𝑨</m:t>
                          </m:r>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𝟐</m:t>
                          </m:r>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𝑩</m:t>
                          </m:r>
                        </m:e>
                      </m:d>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𝟑</m:t>
                      </m:r>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𝐀</m:t>
                      </m:r>
                      <m:r>
                        <a:rPr kumimoji="0" lang="en-US" altLang="zh-CN" sz="24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𝟓</m:t>
                      </m:r>
                      <m:r>
                        <a:rPr kumimoji="0" lang="en-US" altLang="zh-CN" sz="24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𝐁</m:t>
                      </m:r>
                      <m:r>
                        <a:rPr kumimoji="0" lang="en-US" altLang="zh-CN" sz="24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𝟔</m:t>
                      </m:r>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3" name="矩形 12"/>
              <p:cNvSpPr>
                <a:spLocks noRot="1" noChangeAspect="1" noMove="1" noResize="1" noEditPoints="1" noAdjustHandles="1" noChangeArrowheads="1" noChangeShapeType="1" noTextEdit="1"/>
              </p:cNvSpPr>
              <p:nvPr/>
            </p:nvSpPr>
            <p:spPr>
              <a:xfrm>
                <a:off x="752180" y="5073821"/>
                <a:ext cx="6600910" cy="461665"/>
              </a:xfrm>
              <a:prstGeom prst="rect">
                <a:avLst/>
              </a:prstGeom>
              <a:blipFill rotWithShape="1">
                <a:blip r:embed="rId6"/>
                <a:stretch>
                  <a:fillRect l="-5" t="-37" r="-301" b="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43769" y="5805264"/>
                <a:ext cx="11054180" cy="89967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f>
                            <m:fPr>
                              <m:ctrlP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𝟑</m:t>
                              </m:r>
                            </m:num>
                            <m:den>
                              <m:sSup>
                                <m:sSupPr>
                                  <m:ctrlP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sup>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𝟐</m:t>
                                  </m:r>
                                </m:sup>
                              </m:sSup>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𝟓</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𝟔</m:t>
                              </m:r>
                            </m:den>
                          </m:f>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e>
                      </m:nary>
                      <m:nary>
                        <m:naryPr>
                          <m:limLoc m:val="undOvr"/>
                          <m:subHide m:val="on"/>
                          <m:supHide m:val="on"/>
                          <m:ctrlP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f>
                            <m:fPr>
                              <m:ctrlP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𝟑</m:t>
                              </m:r>
                            </m:num>
                            <m:den>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𝟐</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𝟑</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den>
                          </m:f>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e>
                      </m:nary>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nary>
                        <m:naryPr>
                          <m:limLoc m:val="undOvr"/>
                          <m:subHide m:val="on"/>
                          <m:supHide m:val="on"/>
                          <m:ctrlP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
                            <m:fPr>
                              <m:ctrlP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𝟓</m:t>
                              </m:r>
                            </m:num>
                            <m:den>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𝟐</m:t>
                              </m:r>
                            </m:den>
                          </m:f>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
                            <m:fPr>
                              <m:ctrlP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𝟔</m:t>
                              </m:r>
                            </m:num>
                            <m:den>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𝟑</m:t>
                              </m:r>
                            </m:den>
                          </m:f>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e>
                      </m:nary>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𝟓</m:t>
                      </m:r>
                      <m:func>
                        <m:funcPr>
                          <m:ctrlP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a:rPr kumimoji="0" lang="en-US" altLang="zh-CN" sz="2000" b="1" i="0"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𝐥𝐧</m:t>
                          </m:r>
                        </m:fName>
                        <m:e>
                          <m:d>
                            <m:dPr>
                              <m:begChr m:val="|"/>
                              <m:endChr m:val="|"/>
                              <m:ctrlP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𝟐</m:t>
                              </m:r>
                            </m:e>
                          </m:d>
                        </m:e>
                      </m:func>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𝟔</m:t>
                      </m:r>
                      <m:func>
                        <m:funcPr>
                          <m:ctrlP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uncPr>
                        <m:fName>
                          <m:r>
                            <a:rPr kumimoji="0" lang="en-US" altLang="zh-CN" sz="2000" b="1" i="0"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𝐥𝐧</m:t>
                          </m:r>
                        </m:fName>
                        <m:e>
                          <m:d>
                            <m:dPr>
                              <m:begChr m:val="|"/>
                              <m:endChr m:val="|"/>
                              <m:ctrlP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𝟑</m:t>
                              </m:r>
                            </m:e>
                          </m:d>
                        </m:e>
                      </m:func>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0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𝑪</m:t>
                      </m:r>
                    </m:oMath>
                  </m:oMathPara>
                </a14:m>
                <a:endParaRPr kumimoji="0" lang="zh-CN" altLang="en-US" sz="20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5" name="矩形 14"/>
              <p:cNvSpPr>
                <a:spLocks noRot="1" noChangeAspect="1" noMove="1" noResize="1" noEditPoints="1" noAdjustHandles="1" noChangeArrowheads="1" noChangeShapeType="1" noTextEdit="1"/>
              </p:cNvSpPr>
              <p:nvPr/>
            </p:nvSpPr>
            <p:spPr>
              <a:xfrm>
                <a:off x="543769" y="5805264"/>
                <a:ext cx="11054180" cy="899670"/>
              </a:xfrm>
              <a:prstGeom prst="rect">
                <a:avLst/>
              </a:prstGeom>
              <a:blipFill rotWithShape="1">
                <a:blip r:embed="rId7"/>
                <a:stretch>
                  <a:fillRect l="-2" t="-10" r="-72" b="67"/>
                </a:stretch>
              </a:blipFill>
            </p:spPr>
            <p:txBody>
              <a:bodyPr/>
              <a:lstStyle/>
              <a:p>
                <a:r>
                  <a:rPr lang="zh-CN" altLang="en-US">
                    <a:noFill/>
                  </a:rPr>
                  <a:t> </a:t>
                </a:r>
              </a:p>
            </p:txBody>
          </p:sp>
        </mc:Fallback>
      </mc:AlternateContent>
      <p:sp>
        <p:nvSpPr>
          <p:cNvPr id="16" name="矩形 15"/>
          <p:cNvSpPr/>
          <p:nvPr/>
        </p:nvSpPr>
        <p:spPr>
          <a:xfrm>
            <a:off x="3664872" y="902119"/>
            <a:ext cx="66796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积分技巧</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有理函数的积分 </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partial fractions</a:t>
            </a:r>
            <a:endPar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不定积分的计算</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8" name="矩形 7"/>
              <p:cNvSpPr/>
              <p:nvPr/>
            </p:nvSpPr>
            <p:spPr>
              <a:xfrm>
                <a:off x="778820" y="2412584"/>
                <a:ext cx="11143372" cy="71365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2.</a:t>
                </a:r>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分母中含有二次单因式</a:t>
                </a:r>
                <a14:m>
                  <m:oMath xmlns:m="http://schemas.openxmlformats.org/officeDocument/2006/math">
                    <m:d>
                      <m:dPr>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sSup>
                          <m:sSupPr>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sup>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𝟐</m:t>
                            </m:r>
                          </m:sup>
                        </m:sSup>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𝒃𝒙</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𝒄</m:t>
                        </m:r>
                      </m:e>
                    </m:d>
                  </m:oMath>
                </a14:m>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，则每个因式产生</a:t>
                </a:r>
                <a:r>
                  <a:rPr kumimoji="0" lang="en-US" altLang="zh-CN"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1</a:t>
                </a:r>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项</a:t>
                </a:r>
                <a14:m>
                  <m:oMath xmlns:m="http://schemas.openxmlformats.org/officeDocument/2006/math">
                    <m:f>
                      <m:fPr>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𝑨𝒙</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𝑩</m:t>
                        </m:r>
                      </m:num>
                      <m:den>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sSup>
                          <m:sSupPr>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sup>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𝟐</m:t>
                            </m:r>
                          </m:sup>
                        </m:sSup>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𝒃𝒙</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𝒄</m:t>
                        </m:r>
                      </m:den>
                    </m:f>
                  </m:oMath>
                </a14:m>
                <a:endPar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778820" y="2412584"/>
                <a:ext cx="11143372" cy="713657"/>
              </a:xfrm>
              <a:prstGeom prst="rect">
                <a:avLst/>
              </a:prstGeom>
              <a:blipFill rotWithShape="1">
                <a:blip r:embed="rId3"/>
                <a:stretch>
                  <a:fillRect l="-3" t="-31" r="-387" b="19"/>
                </a:stretch>
              </a:blipFill>
            </p:spPr>
            <p:txBody>
              <a:bodyPr/>
              <a:lstStyle/>
              <a:p>
                <a:r>
                  <a:rPr lang="zh-CN" altLang="en-US">
                    <a:noFill/>
                  </a:rPr>
                  <a:t> </a:t>
                </a:r>
              </a:p>
            </p:txBody>
          </p:sp>
        </mc:Fallback>
      </mc:AlternateContent>
      <p:grpSp>
        <p:nvGrpSpPr>
          <p:cNvPr id="10" name="组合 9"/>
          <p:cNvGrpSpPr/>
          <p:nvPr/>
        </p:nvGrpSpPr>
        <p:grpSpPr>
          <a:xfrm>
            <a:off x="778820" y="3359650"/>
            <a:ext cx="1296144" cy="461665"/>
            <a:chOff x="775380" y="3155867"/>
            <a:chExt cx="1732181" cy="461665"/>
          </a:xfrm>
        </p:grpSpPr>
        <p:sp>
          <p:nvSpPr>
            <p:cNvPr id="11" name="Rectangle 5"/>
            <p:cNvSpPr>
              <a:spLocks noChangeArrowheads="1"/>
            </p:cNvSpPr>
            <p:nvPr/>
          </p:nvSpPr>
          <p:spPr bwMode="auto">
            <a:xfrm>
              <a:off x="775380" y="3161704"/>
              <a:ext cx="1656184"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2" name="TextBox 28"/>
            <p:cNvSpPr txBox="1"/>
            <p:nvPr/>
          </p:nvSpPr>
          <p:spPr>
            <a:xfrm>
              <a:off x="775380" y="3155867"/>
              <a:ext cx="173218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6" name="矩形 5"/>
              <p:cNvSpPr/>
              <p:nvPr/>
            </p:nvSpPr>
            <p:spPr>
              <a:xfrm>
                <a:off x="2279576" y="3223652"/>
                <a:ext cx="3296543" cy="10610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limLoc m:val="undOvr"/>
                          <m:subHide m:val="on"/>
                          <m:supHide m:val="on"/>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naryPr>
                        <m:sub/>
                        <m:sup/>
                        <m:e>
                          <m:f>
                            <m:f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𝟏</m:t>
                              </m:r>
                            </m:num>
                            <m:den>
                              <m:d>
                                <m:d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𝟏</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𝟐</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d>
                                <m:d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𝟏</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sup>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𝟐</m:t>
                                      </m:r>
                                    </m:sup>
                                  </m:sSup>
                                </m:e>
                              </m:d>
                            </m:den>
                          </m:f>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𝒅𝒙</m:t>
                          </m:r>
                        </m:e>
                      </m:nary>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6" name="矩形 5"/>
              <p:cNvSpPr>
                <a:spLocks noRot="1" noChangeAspect="1" noMove="1" noResize="1" noEditPoints="1" noAdjustHandles="1" noChangeArrowheads="1" noChangeShapeType="1" noTextEdit="1"/>
              </p:cNvSpPr>
              <p:nvPr/>
            </p:nvSpPr>
            <p:spPr>
              <a:xfrm>
                <a:off x="2279576" y="3223652"/>
                <a:ext cx="3296543" cy="1061060"/>
              </a:xfrm>
              <a:prstGeom prst="rect">
                <a:avLst/>
              </a:prstGeom>
              <a:blipFill rotWithShape="1">
                <a:blip r:embed="rId4"/>
                <a:stretch>
                  <a:fillRect l="-17" t="-37" r="-399" b="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495600" y="4581128"/>
                <a:ext cx="5207066" cy="83843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
                        <m:f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𝟏</m:t>
                          </m:r>
                        </m:num>
                        <m:den>
                          <m:d>
                            <m:dPr>
                              <m:ctrlP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𝟏</m:t>
                              </m:r>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𝟐</m:t>
                              </m:r>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d>
                            <m:dPr>
                              <m:ctrlP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𝟏</m:t>
                              </m:r>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sup>
                                  <m:r>
                                    <a:rPr kumimoji="0" lang="en-US" altLang="zh-CN" sz="24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𝟐</m:t>
                                  </m:r>
                                </m:sup>
                              </m:sSup>
                            </m:e>
                          </m:d>
                        </m:den>
                      </m:f>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
                        <m:f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𝑨</m:t>
                          </m:r>
                        </m:num>
                        <m:den>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𝟏</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𝟐</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den>
                      </m:f>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f>
                        <m:f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fPr>
                        <m:num>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𝑩𝒙</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𝑪</m:t>
                          </m:r>
                        </m:num>
                        <m:den>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𝟏</m:t>
                          </m:r>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sSup>
                            <m:sSupPr>
                              <m:ctrlP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sSupPr>
                            <m:e>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sup>
                              <m:r>
                                <a:rPr kumimoji="0" lang="en-US" altLang="zh-CN" sz="24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𝟐</m:t>
                              </m:r>
                            </m:sup>
                          </m:sSup>
                        </m:den>
                      </m:f>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7" name="矩形 6"/>
              <p:cNvSpPr>
                <a:spLocks noRot="1" noChangeAspect="1" noMove="1" noResize="1" noEditPoints="1" noAdjustHandles="1" noChangeArrowheads="1" noChangeShapeType="1" noTextEdit="1"/>
              </p:cNvSpPr>
              <p:nvPr/>
            </p:nvSpPr>
            <p:spPr>
              <a:xfrm>
                <a:off x="2495600" y="4581128"/>
                <a:ext cx="5207066" cy="838435"/>
              </a:xfrm>
              <a:prstGeom prst="rect">
                <a:avLst/>
              </a:prstGeom>
              <a:blipFill rotWithShape="1">
                <a:blip r:embed="rId5"/>
                <a:stretch>
                  <a:fillRect l="-1" t="-28" r="-181" b="-1383"/>
                </a:stretch>
              </a:blipFill>
            </p:spPr>
            <p:txBody>
              <a:bodyPr/>
              <a:lstStyle/>
              <a:p>
                <a:r>
                  <a:rPr lang="zh-CN" altLang="en-US">
                    <a:noFill/>
                  </a:rPr>
                  <a:t> </a:t>
                </a:r>
              </a:p>
            </p:txBody>
          </p:sp>
        </mc:Fallback>
      </mc:AlternateContent>
      <p:sp>
        <p:nvSpPr>
          <p:cNvPr id="13" name="矩形 12"/>
          <p:cNvSpPr/>
          <p:nvPr/>
        </p:nvSpPr>
        <p:spPr>
          <a:xfrm>
            <a:off x="752180" y="1717510"/>
            <a:ext cx="791915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有理函数的积分可转化为</a:t>
            </a:r>
            <a:r>
              <a:rPr kumimoji="0" lang="zh-CN" altLang="en-US" sz="2400" b="1"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部分分式之和</a:t>
            </a: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，从而求出原函数</a:t>
            </a:r>
          </a:p>
        </p:txBody>
      </p:sp>
      <p:sp>
        <p:nvSpPr>
          <p:cNvPr id="14" name="矩形 13"/>
          <p:cNvSpPr/>
          <p:nvPr/>
        </p:nvSpPr>
        <p:spPr>
          <a:xfrm>
            <a:off x="3664872" y="902119"/>
            <a:ext cx="6679600"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积分技巧</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有理函数的积分 </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partial fractions</a:t>
            </a:r>
            <a:endPar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rotWithShape="1">
          <a:blip r:embed="rId2" cstate="screen">
            <a:extLst>
              <a:ext uri="{28A0092B-C50C-407E-A947-70E740481C1C}">
                <a14:useLocalDpi xmlns:a14="http://schemas.microsoft.com/office/drawing/2010/main" val="0"/>
              </a:ext>
            </a:extLst>
          </a:blip>
          <a:srcRect/>
          <a:stretch>
            <a:fillRect/>
          </a:stretch>
        </p:blipFill>
        <p:spPr>
          <a:xfrm>
            <a:off x="0" y="0"/>
            <a:ext cx="12192000" cy="6885384"/>
          </a:xfrm>
          <a:prstGeom prst="rect">
            <a:avLst/>
          </a:prstGeom>
          <a:noFill/>
          <a:ln>
            <a:noFill/>
          </a:ln>
        </p:spPr>
      </p:pic>
      <p:sp>
        <p:nvSpPr>
          <p:cNvPr id="2" name="文本框 6"/>
          <p:cNvSpPr>
            <a:spLocks noChangeArrowheads="1"/>
          </p:cNvSpPr>
          <p:nvPr/>
        </p:nvSpPr>
        <p:spPr bwMode="auto">
          <a:xfrm>
            <a:off x="836210" y="2977930"/>
            <a:ext cx="4432624"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rPr>
              <a:t>微积分</a:t>
            </a:r>
            <a:r>
              <a:rPr kumimoji="0" lang="en-US" altLang="zh-CN"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rPr>
              <a:t>·</a:t>
            </a:r>
            <a:r>
              <a:rPr kumimoji="0" lang="zh-CN" altLang="en-US"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rPr>
              <a:t>六</a:t>
            </a:r>
            <a:endParaRPr kumimoji="0" lang="en-US" altLang="zh-CN"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endParaRPr>
          </a:p>
        </p:txBody>
      </p:sp>
      <p:sp>
        <p:nvSpPr>
          <p:cNvPr id="7" name="文本框 6"/>
          <p:cNvSpPr txBox="1"/>
          <p:nvPr/>
        </p:nvSpPr>
        <p:spPr>
          <a:xfrm>
            <a:off x="621214" y="3984914"/>
            <a:ext cx="58272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white">
                    <a:lumMod val="75000"/>
                  </a:prstClr>
                </a:solidFill>
                <a:effectLst/>
                <a:uLnTx/>
                <a:uFillTx/>
                <a:latin typeface="等线" panose="02010600030101010101" charset="-122"/>
                <a:ea typeface="等线" panose="02010600030101010101" charset="-122"/>
                <a:cs typeface="+mn-cs"/>
              </a:rPr>
              <a:t>----------------------------------------</a:t>
            </a:r>
            <a:endParaRPr kumimoji="0" lang="zh-CN" altLang="en-US" sz="3600" b="0" i="0" u="none" strike="noStrike" kern="1200" cap="none" spc="0" normalizeH="0" baseline="0" noProof="0" dirty="0">
              <a:ln>
                <a:noFill/>
              </a:ln>
              <a:solidFill>
                <a:prstClr val="white">
                  <a:lumMod val="75000"/>
                </a:prstClr>
              </a:solidFill>
              <a:effectLst/>
              <a:uLnTx/>
              <a:uFillTx/>
              <a:latin typeface="等线" panose="02010600030101010101" charset="-122"/>
              <a:ea typeface="等线" panose="02010600030101010101" charset="-122"/>
              <a:cs typeface="+mn-cs"/>
            </a:endParaRPr>
          </a:p>
        </p:txBody>
      </p:sp>
      <p:sp>
        <p:nvSpPr>
          <p:cNvPr id="4" name="矩形 3"/>
          <p:cNvSpPr/>
          <p:nvPr/>
        </p:nvSpPr>
        <p:spPr>
          <a:xfrm>
            <a:off x="1775520" y="4509120"/>
            <a:ext cx="372089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sym typeface="微软雅黑" panose="020B0503020204020204" pitchFamily="34" charset="-122"/>
              </a:rPr>
              <a:t>定积分 </a:t>
            </a:r>
            <a:r>
              <a:rPr kumimoji="0" lang="en-US" altLang="zh-CN"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sym typeface="微软雅黑" panose="020B0503020204020204" pitchFamily="34" charset="-122"/>
              </a:rPr>
              <a:t>Definite Integral</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rotWithShape="1">
          <a:blip r:embed="rId2" cstate="screen">
            <a:extLst>
              <a:ext uri="{28A0092B-C50C-407E-A947-70E740481C1C}">
                <a14:useLocalDpi xmlns:a14="http://schemas.microsoft.com/office/drawing/2010/main" val="0"/>
              </a:ext>
            </a:extLst>
          </a:blip>
          <a:srcRect/>
          <a:stretch>
            <a:fillRect/>
          </a:stretch>
        </p:blipFill>
        <p:spPr>
          <a:xfrm>
            <a:off x="0" y="0"/>
            <a:ext cx="12192000" cy="6885384"/>
          </a:xfrm>
          <a:prstGeom prst="rect">
            <a:avLst/>
          </a:prstGeom>
          <a:noFill/>
          <a:ln>
            <a:noFill/>
          </a:ln>
        </p:spPr>
      </p:pic>
      <p:sp>
        <p:nvSpPr>
          <p:cNvPr id="2" name="文本框 6"/>
          <p:cNvSpPr>
            <a:spLocks noChangeArrowheads="1"/>
          </p:cNvSpPr>
          <p:nvPr/>
        </p:nvSpPr>
        <p:spPr bwMode="auto">
          <a:xfrm>
            <a:off x="479376" y="260648"/>
            <a:ext cx="1883850" cy="12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rPr>
              <a:t>目录</a:t>
            </a:r>
            <a:endParaRPr kumimoji="0" lang="en-US" altLang="zh-CN"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endParaRPr>
          </a:p>
        </p:txBody>
      </p:sp>
      <p:sp>
        <p:nvSpPr>
          <p:cNvPr id="7" name="文本框 6"/>
          <p:cNvSpPr txBox="1"/>
          <p:nvPr/>
        </p:nvSpPr>
        <p:spPr>
          <a:xfrm>
            <a:off x="563773" y="1275692"/>
            <a:ext cx="45576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white">
                    <a:lumMod val="95000"/>
                  </a:prstClr>
                </a:solidFill>
                <a:effectLst/>
                <a:uLnTx/>
                <a:uFillTx/>
                <a:latin typeface="等线" panose="02010600030101010101" charset="-122"/>
                <a:ea typeface="等线" panose="02010600030101010101" charset="-122"/>
                <a:cs typeface="+mn-cs"/>
              </a:rPr>
              <a:t>-------------------------------</a:t>
            </a:r>
            <a:endParaRPr kumimoji="0" lang="zh-CN" altLang="en-US" sz="3600" b="0" i="0" u="none" strike="noStrike" kern="1200" cap="none" spc="0" normalizeH="0" baseline="0" noProof="0" dirty="0">
              <a:ln>
                <a:noFill/>
              </a:ln>
              <a:solidFill>
                <a:prstClr val="white">
                  <a:lumMod val="95000"/>
                </a:prstClr>
              </a:solidFill>
              <a:effectLst/>
              <a:uLnTx/>
              <a:uFillTx/>
              <a:latin typeface="等线" panose="02010600030101010101" charset="-122"/>
              <a:ea typeface="等线" panose="02010600030101010101" charset="-122"/>
              <a:cs typeface="+mn-cs"/>
            </a:endParaRPr>
          </a:p>
        </p:txBody>
      </p:sp>
      <p:sp>
        <p:nvSpPr>
          <p:cNvPr id="4" name="矩形 3"/>
          <p:cNvSpPr/>
          <p:nvPr/>
        </p:nvSpPr>
        <p:spPr>
          <a:xfrm>
            <a:off x="563773" y="1922023"/>
            <a:ext cx="3892412" cy="2031325"/>
          </a:xfrm>
          <a:prstGeom prst="rect">
            <a:avLst/>
          </a:prstGeom>
        </p:spPr>
        <p:txBody>
          <a:bodyPr wrap="non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rPr>
              <a:t>定积分的概念与性质</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rPr>
              <a:t>定积分的计算方法</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rPr>
              <a:t>广义积分</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黎曼和</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1628800"/>
            <a:ext cx="2245548" cy="50783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求和符号以及展开式</a:t>
            </a:r>
            <a:endPar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p:sp>
        <p:nvSpPr>
          <p:cNvPr id="6" name="矩形 5"/>
          <p:cNvSpPr/>
          <p:nvPr/>
        </p:nvSpPr>
        <p:spPr>
          <a:xfrm>
            <a:off x="3690691" y="904987"/>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求和符号</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8" name="矩形 7"/>
              <p:cNvSpPr/>
              <p:nvPr/>
            </p:nvSpPr>
            <p:spPr>
              <a:xfrm>
                <a:off x="746531" y="2132121"/>
                <a:ext cx="5487464" cy="109889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chr m:val="∑"/>
                          <m:ctrlPr>
                            <a:rPr kumimoji="0" lang="zh-CN"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23"/>
                            </m:r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𝒊</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𝒏</m:t>
                          </m:r>
                        </m:sup>
                        <m:e>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𝒂</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𝒊</m:t>
                              </m:r>
                            </m:sub>
                          </m:sSub>
                        </m:e>
                      </m:nary>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𝒂</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𝒂</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𝒂</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𝒂</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𝒏</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𝒂</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𝒏</m:t>
                          </m:r>
                        </m:sub>
                      </m:sSub>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746531" y="2132121"/>
                <a:ext cx="5487464" cy="1098891"/>
              </a:xfrm>
              <a:prstGeom prst="rect">
                <a:avLst/>
              </a:prstGeom>
              <a:blipFill rotWithShape="1">
                <a:blip r:embed="rId2"/>
                <a:stretch>
                  <a:fillRect l="-7" t="-39" r="4" b="12"/>
                </a:stretch>
              </a:blipFill>
            </p:spPr>
            <p:txBody>
              <a:bodyPr/>
              <a:lstStyle/>
              <a:p>
                <a:r>
                  <a:rPr lang="zh-CN" altLang="en-US">
                    <a:noFill/>
                  </a:rPr>
                  <a:t> </a:t>
                </a:r>
              </a:p>
            </p:txBody>
          </p:sp>
        </mc:Fallback>
      </mc:AlternateContent>
      <p:pic>
        <p:nvPicPr>
          <p:cNvPr id="9" name="图片 8"/>
          <p:cNvPicPr>
            <a:picLocks noChangeAspect="1"/>
          </p:cNvPicPr>
          <p:nvPr/>
        </p:nvPicPr>
        <p:blipFill rotWithShape="1">
          <a:blip r:embed="rId3">
            <a:clrChange>
              <a:clrFrom>
                <a:srgbClr val="FFFFFF"/>
              </a:clrFrom>
              <a:clrTo>
                <a:srgbClr val="FFFFFF">
                  <a:alpha val="0"/>
                </a:srgbClr>
              </a:clrTo>
            </a:clrChange>
          </a:blip>
          <a:srcRect l="33910" t="9506" r="7836"/>
          <a:stretch>
            <a:fillRect/>
          </a:stretch>
        </p:blipFill>
        <p:spPr>
          <a:xfrm>
            <a:off x="335360" y="3231012"/>
            <a:ext cx="3741973" cy="3721866"/>
          </a:xfrm>
          <a:prstGeom prst="rect">
            <a:avLst/>
          </a:prstGeom>
        </p:spPr>
      </p:pic>
      <p:pic>
        <p:nvPicPr>
          <p:cNvPr id="10" name="图片 9"/>
          <p:cNvPicPr>
            <a:picLocks noChangeAspect="1"/>
          </p:cNvPicPr>
          <p:nvPr/>
        </p:nvPicPr>
        <p:blipFill rotWithShape="1">
          <a:blip r:embed="rId4">
            <a:clrChange>
              <a:clrFrom>
                <a:srgbClr val="FFFFFF"/>
              </a:clrFrom>
              <a:clrTo>
                <a:srgbClr val="FFFFFF">
                  <a:alpha val="0"/>
                </a:srgbClr>
              </a:clrTo>
            </a:clrChange>
          </a:blip>
          <a:srcRect r="7527"/>
          <a:stretch>
            <a:fillRect/>
          </a:stretch>
        </p:blipFill>
        <p:spPr>
          <a:xfrm>
            <a:off x="6528048" y="1296627"/>
            <a:ext cx="4392488" cy="5113723"/>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黎曼和</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690691" y="904987"/>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曲线下面积求和</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4" name="图片 3"/>
          <p:cNvPicPr>
            <a:picLocks noChangeAspect="1"/>
          </p:cNvPicPr>
          <p:nvPr/>
        </p:nvPicPr>
        <p:blipFill>
          <a:blip r:embed="rId2"/>
          <a:stretch>
            <a:fillRect/>
          </a:stretch>
        </p:blipFill>
        <p:spPr>
          <a:xfrm>
            <a:off x="7536160" y="1628800"/>
            <a:ext cx="3960440" cy="3781595"/>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857001" y="5813906"/>
                <a:ext cx="285802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𝐴𝑟𝑒𝑎</m:t>
                      </m:r>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3−1</m:t>
                          </m:r>
                        </m:e>
                      </m:d>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×2=4</m:t>
                      </m:r>
                    </m:oMath>
                  </m:oMathPara>
                </a14:m>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857001" y="5813906"/>
                <a:ext cx="2858026" cy="400110"/>
              </a:xfrm>
              <a:prstGeom prst="rect">
                <a:avLst/>
              </a:prstGeom>
              <a:blipFill rotWithShape="1">
                <a:blip r:embed="rId3"/>
                <a:stretch>
                  <a:fillRect l="-14" t="-120" r="10" b="135"/>
                </a:stretch>
              </a:blipFill>
            </p:spPr>
            <p:txBody>
              <a:bodyPr/>
              <a:lstStyle/>
              <a:p>
                <a:r>
                  <a:rPr lang="zh-CN" altLang="en-US">
                    <a:noFill/>
                  </a:rPr>
                  <a:t> </a:t>
                </a:r>
              </a:p>
            </p:txBody>
          </p:sp>
        </mc:Fallback>
      </mc:AlternateContent>
      <p:cxnSp>
        <p:nvCxnSpPr>
          <p:cNvPr id="11" name="直接箭头连接符 10"/>
          <p:cNvCxnSpPr/>
          <p:nvPr/>
        </p:nvCxnSpPr>
        <p:spPr>
          <a:xfrm>
            <a:off x="778820" y="4725144"/>
            <a:ext cx="3600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778820" y="1940932"/>
            <a:ext cx="0" cy="27842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78820" y="3212976"/>
            <a:ext cx="337296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409811" y="1781991"/>
            <a:ext cx="32092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y</a:t>
            </a:r>
            <a:endParaRPr kumimoji="0" lang="zh-CN" altLang="en-US" sz="2400" b="1"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0" name="矩形 19"/>
          <p:cNvSpPr/>
          <p:nvPr/>
        </p:nvSpPr>
        <p:spPr>
          <a:xfrm>
            <a:off x="4359891" y="4725144"/>
            <a:ext cx="33855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x</a:t>
            </a:r>
            <a:endParaRPr kumimoji="0" lang="zh-CN" altLang="en-US" sz="2400" b="1"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1" name="矩形 20"/>
          <p:cNvSpPr/>
          <p:nvPr/>
        </p:nvSpPr>
        <p:spPr>
          <a:xfrm>
            <a:off x="504389" y="4689951"/>
            <a:ext cx="33855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0</a:t>
            </a:r>
            <a:endParaRPr kumimoji="0" lang="zh-CN" altLang="en-US" sz="2400" b="1"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2" name="矩形 21"/>
          <p:cNvSpPr/>
          <p:nvPr/>
        </p:nvSpPr>
        <p:spPr>
          <a:xfrm>
            <a:off x="1348836" y="4689950"/>
            <a:ext cx="33855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1</a:t>
            </a:r>
            <a:endParaRPr kumimoji="0" lang="zh-CN" altLang="en-US" sz="2400" b="1"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3" name="矩形 22"/>
          <p:cNvSpPr/>
          <p:nvPr/>
        </p:nvSpPr>
        <p:spPr>
          <a:xfrm>
            <a:off x="2884639" y="4689950"/>
            <a:ext cx="33855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3</a:t>
            </a:r>
            <a:endParaRPr kumimoji="0" lang="zh-CN" altLang="en-US" sz="2400" b="1"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cxnSp>
        <p:nvCxnSpPr>
          <p:cNvPr id="24" name="直接连接符 23"/>
          <p:cNvCxnSpPr/>
          <p:nvPr/>
        </p:nvCxnSpPr>
        <p:spPr>
          <a:xfrm flipV="1">
            <a:off x="1487488" y="3230573"/>
            <a:ext cx="0" cy="1476974"/>
          </a:xfrm>
          <a:prstGeom prst="line">
            <a:avLst/>
          </a:prstGeom>
          <a:ln w="38100">
            <a:solidFill>
              <a:srgbClr val="00B0F0"/>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3071664" y="3230573"/>
            <a:ext cx="0" cy="1476974"/>
          </a:xfrm>
          <a:prstGeom prst="line">
            <a:avLst/>
          </a:prstGeom>
          <a:ln w="38100">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518113" y="3239371"/>
            <a:ext cx="1535803" cy="146817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8" name="矩形 27"/>
          <p:cNvSpPr/>
          <p:nvPr/>
        </p:nvSpPr>
        <p:spPr>
          <a:xfrm>
            <a:off x="350181" y="2982143"/>
            <a:ext cx="391864"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2</a:t>
            </a:r>
            <a:endParaRPr kumimoji="0" lang="zh-CN" altLang="en-US" sz="2400" b="1"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9" name="矩形 28"/>
          <p:cNvSpPr/>
          <p:nvPr/>
        </p:nvSpPr>
        <p:spPr>
          <a:xfrm>
            <a:off x="3628812" y="2636912"/>
            <a:ext cx="64953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1"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y=2</a:t>
            </a:r>
            <a:endParaRPr kumimoji="0" lang="zh-CN" altLang="en-US" sz="2400" b="1"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矩形 26"/>
              <p:cNvSpPr/>
              <p:nvPr/>
            </p:nvSpPr>
            <p:spPr>
              <a:xfrm>
                <a:off x="9264352" y="6013961"/>
                <a:ext cx="134767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𝐴𝑟𝑒𝑎</m:t>
                      </m:r>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7" name="矩形 26"/>
              <p:cNvSpPr>
                <a:spLocks noRot="1" noChangeAspect="1" noMove="1" noResize="1" noEditPoints="1" noAdjustHandles="1" noChangeArrowheads="1" noChangeShapeType="1" noTextEdit="1"/>
              </p:cNvSpPr>
              <p:nvPr/>
            </p:nvSpPr>
            <p:spPr>
              <a:xfrm>
                <a:off x="9264352" y="6013961"/>
                <a:ext cx="1347677" cy="369332"/>
              </a:xfrm>
              <a:prstGeom prst="rect">
                <a:avLst/>
              </a:prstGeom>
              <a:blipFill rotWithShape="1">
                <a:blip r:embed="rId4"/>
                <a:stretch>
                  <a:fillRect l="-25" t="-138" r="-478" b="74"/>
                </a:stretch>
              </a:blipFill>
            </p:spPr>
            <p:txBody>
              <a:bodyPr/>
              <a:lstStyle/>
              <a:p>
                <a:r>
                  <a:rPr lang="zh-CN" altLang="en-US">
                    <a:noFill/>
                  </a:rPr>
                  <a:t> </a:t>
                </a:r>
              </a:p>
            </p:txBody>
          </p:sp>
        </mc:Fallback>
      </mc:AlternateContent>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黎曼和</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690691" y="904987"/>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曲线下面积求和</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8" name="图片 7"/>
          <p:cNvPicPr>
            <a:picLocks noChangeAspect="1"/>
          </p:cNvPicPr>
          <p:nvPr/>
        </p:nvPicPr>
        <p:blipFill>
          <a:blip r:embed="rId2">
            <a:lum contrast="20000"/>
          </a:blip>
          <a:stretch>
            <a:fillRect/>
          </a:stretch>
        </p:blipFill>
        <p:spPr>
          <a:xfrm>
            <a:off x="749908" y="1880702"/>
            <a:ext cx="4392488" cy="4194132"/>
          </a:xfrm>
          <a:prstGeom prst="rect">
            <a:avLst/>
          </a:prstGeom>
        </p:spPr>
      </p:pic>
      <p:grpSp>
        <p:nvGrpSpPr>
          <p:cNvPr id="7" name="组合 6"/>
          <p:cNvGrpSpPr/>
          <p:nvPr/>
        </p:nvGrpSpPr>
        <p:grpSpPr>
          <a:xfrm>
            <a:off x="5502125" y="1844824"/>
            <a:ext cx="6226378" cy="2789893"/>
            <a:chOff x="5502125" y="1844824"/>
            <a:chExt cx="6226378" cy="2789893"/>
          </a:xfrm>
        </p:grpSpPr>
        <mc:AlternateContent xmlns:mc="http://schemas.openxmlformats.org/markup-compatibility/2006" xmlns:a14="http://schemas.microsoft.com/office/drawing/2010/main">
          <mc:Choice Requires="a14">
            <p:sp>
              <p:nvSpPr>
                <p:cNvPr id="9" name="矩形 8"/>
                <p:cNvSpPr/>
                <p:nvPr/>
              </p:nvSpPr>
              <p:spPr>
                <a:xfrm>
                  <a:off x="5502125" y="1844824"/>
                  <a:ext cx="282570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𝑨𝒓𝒆𝒂</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e>
                          <m:sub>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e>
                          <m:sub>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oMath>
                    </m:oMathPara>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9" name="矩形 8"/>
                <p:cNvSpPr>
                  <a:spLocks noRot="1" noChangeAspect="1" noMove="1" noResize="1" noEditPoints="1" noAdjustHandles="1" noChangeArrowheads="1" noChangeShapeType="1" noTextEdit="1"/>
                </p:cNvSpPr>
                <p:nvPr/>
              </p:nvSpPr>
              <p:spPr>
                <a:xfrm>
                  <a:off x="5502125" y="1844824"/>
                  <a:ext cx="2825709" cy="523220"/>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096000" y="2492896"/>
                  <a:ext cx="563250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e>
                        </m:d>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𝒇</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𝟏</m:t>
                            </m:r>
                          </m:e>
                        </m:d>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𝟑</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m:t>
                            </m:r>
                          </m:e>
                        </m:d>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𝒇</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m:t>
                            </m:r>
                          </m:e>
                        </m:d>
                      </m:oMath>
                    </m:oMathPara>
                  </a14:m>
                  <a:endPar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Cambria Math" panose="02040503050406030204" pitchFamily="18" charset="0"/>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6096000" y="2492896"/>
                  <a:ext cx="5632503" cy="523220"/>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096000" y="3140968"/>
                  <a:ext cx="563250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e>
                        </m:d>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𝒇</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𝟏</m:t>
                            </m:r>
                          </m:e>
                        </m:d>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𝟑</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m:t>
                            </m:r>
                          </m:e>
                        </m:d>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𝒇</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m:t>
                            </m:r>
                          </m:e>
                        </m:d>
                      </m:oMath>
                    </m:oMathPara>
                  </a14:m>
                  <a:endPar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Cambria Math" panose="02040503050406030204" pitchFamily="18" charset="0"/>
                    <a:cs typeface="+mn-cs"/>
                  </a:endParaRPr>
                </a:p>
              </p:txBody>
            </p:sp>
          </mc:Choice>
          <mc:Fallback xmlns="">
            <p:sp>
              <p:nvSpPr>
                <p:cNvPr id="11" name="矩形 10"/>
                <p:cNvSpPr>
                  <a:spLocks noRot="1" noChangeAspect="1" noMove="1" noResize="1" noEditPoints="1" noAdjustHandles="1" noChangeArrowheads="1" noChangeShapeType="1" noTextEdit="1"/>
                </p:cNvSpPr>
                <p:nvPr/>
              </p:nvSpPr>
              <p:spPr>
                <a:xfrm>
                  <a:off x="6096000" y="3140968"/>
                  <a:ext cx="5632503" cy="523220"/>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096000" y="3735753"/>
                  <a:ext cx="3649204" cy="8989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𝟑</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𝟏</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𝟔</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f>
                          <m:f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𝟑𝟔</m:t>
                            </m:r>
                          </m:num>
                          <m:den>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𝟒</m:t>
                            </m:r>
                          </m:den>
                        </m:f>
                      </m:oMath>
                    </m:oMathPara>
                  </a14:m>
                  <a:endPar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Cambria Math" panose="02040503050406030204" pitchFamily="18" charset="0"/>
                    <a:cs typeface="+mn-cs"/>
                  </a:endParaRPr>
                </a:p>
              </p:txBody>
            </p:sp>
          </mc:Choice>
          <mc:Fallback xmlns="">
            <p:sp>
              <p:nvSpPr>
                <p:cNvPr id="12" name="矩形 11"/>
                <p:cNvSpPr>
                  <a:spLocks noRot="1" noChangeAspect="1" noMove="1" noResize="1" noEditPoints="1" noAdjustHandles="1" noChangeArrowheads="1" noChangeShapeType="1" noTextEdit="1"/>
                </p:cNvSpPr>
                <p:nvPr/>
              </p:nvSpPr>
              <p:spPr>
                <a:xfrm>
                  <a:off x="6096000" y="3735753"/>
                  <a:ext cx="3649204" cy="898964"/>
                </a:xfrm>
                <a:prstGeom prst="rect">
                  <a:avLst/>
                </a:prstGeom>
                <a:blipFill rotWithShape="1">
                  <a:blip r:embed="rId5"/>
                </a:blipFill>
              </p:spPr>
              <p:txBody>
                <a:bodyPr/>
                <a:lstStyle/>
                <a:p>
                  <a:r>
                    <a:rPr lang="zh-CN" altLang="en-US">
                      <a:noFill/>
                    </a:rPr>
                    <a:t> </a:t>
                  </a:r>
                </a:p>
              </p:txBody>
            </p:sp>
          </mc:Fallback>
        </mc:AlternateContent>
      </p:grpSp>
      <p:sp>
        <p:nvSpPr>
          <p:cNvPr id="13" name="矩形 12"/>
          <p:cNvSpPr/>
          <p:nvPr/>
        </p:nvSpPr>
        <p:spPr>
          <a:xfrm>
            <a:off x="5467820" y="4874505"/>
            <a:ext cx="6498531"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将曲线下阴影部分分成两部分</a:t>
            </a:r>
            <a:endParaRPr kumimoji="0" lang="en-US" altLang="zh-CN"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每段以左端点近似</a:t>
            </a:r>
            <a:r>
              <a:rPr kumimoji="0" lang="en-US" altLang="zh-CN"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left endpoint</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估值小于实际值，</a:t>
            </a:r>
            <a:r>
              <a:rPr kumimoji="0" lang="en-US" altLang="zh-CN"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lower sum</a:t>
            </a:r>
            <a:r>
              <a:rPr kumimoji="0" lang="zh-CN" altLang="en-US"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r>
              <a:rPr kumimoji="0" lang="en-US" altLang="zh-CN" sz="24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underestimate</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黎曼和</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690691" y="904987"/>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曲线下面积求和</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4799356" y="1848487"/>
            <a:ext cx="7588027" cy="2431843"/>
            <a:chOff x="5159896" y="1847634"/>
            <a:chExt cx="7588027" cy="2431843"/>
          </a:xfrm>
        </p:grpSpPr>
        <mc:AlternateContent xmlns:mc="http://schemas.openxmlformats.org/markup-compatibility/2006" xmlns:a14="http://schemas.microsoft.com/office/drawing/2010/main">
          <mc:Choice Requires="a14">
            <p:sp>
              <p:nvSpPr>
                <p:cNvPr id="9" name="矩形 8"/>
                <p:cNvSpPr/>
                <p:nvPr/>
              </p:nvSpPr>
              <p:spPr>
                <a:xfrm>
                  <a:off x="5159896" y="1847634"/>
                  <a:ext cx="32717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𝑨𝒓𝒆𝒂</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e>
                          <m:sub>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e>
                          <m:sub>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e>
                          <m:sub>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e>
                          <m:sub>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𝟒</m:t>
                            </m:r>
                          </m:sub>
                        </m:sSub>
                      </m:oMath>
                    </m:oMathPara>
                  </a14:m>
                  <a:endParaRPr kumimoji="0" lang="zh-CN" altLang="en-US" sz="20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9" name="矩形 8"/>
                <p:cNvSpPr>
                  <a:spLocks noRot="1" noChangeAspect="1" noMove="1" noResize="1" noEditPoints="1" noAdjustHandles="1" noChangeArrowheads="1" noChangeShapeType="1" noTextEdit="1"/>
                </p:cNvSpPr>
                <p:nvPr/>
              </p:nvSpPr>
              <p:spPr>
                <a:xfrm>
                  <a:off x="5159896" y="1847634"/>
                  <a:ext cx="3271729" cy="400110"/>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249588" y="2467825"/>
                  <a:ext cx="749833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𝟓</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e>
                        </m:d>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𝒇</m:t>
                        </m:r>
                        <m:d>
                          <m:d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𝟏</m:t>
                            </m:r>
                          </m:e>
                        </m:d>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𝟎</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𝟓</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𝒇</m:t>
                        </m:r>
                        <m:d>
                          <m:d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𝟏</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𝟓</m:t>
                            </m:r>
                          </m:e>
                        </m:d>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𝟎</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𝟓</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𝒇</m:t>
                        </m:r>
                        <m:d>
                          <m:d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m:t>
                            </m:r>
                          </m:e>
                        </m:d>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𝟎</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𝟓</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𝒇</m:t>
                        </m:r>
                        <m:d>
                          <m:d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𝟓</m:t>
                            </m:r>
                          </m:e>
                        </m:d>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altLang="zh-CN" sz="2000" b="1" i="0" u="none" strike="noStrike" kern="1200" cap="none" spc="0" normalizeH="0" baseline="0" noProof="0" dirty="0">
                    <a:ln>
                      <a:noFill/>
                    </a:ln>
                    <a:solidFill>
                      <a:prstClr val="black"/>
                    </a:solidFill>
                    <a:effectLst/>
                    <a:uLnTx/>
                    <a:uFillTx/>
                    <a:latin typeface="等线" panose="02010600030101010101" charset="-122"/>
                    <a:ea typeface="Cambria Math" panose="02040503050406030204" pitchFamily="18" charset="0"/>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5249588" y="2467825"/>
                  <a:ext cx="7498335" cy="400110"/>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303912" y="3118119"/>
                  <a:ext cx="559268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𝟓</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𝟑</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CN" sz="20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14:m>
                    <m:oMath xmlns:m="http://schemas.openxmlformats.org/officeDocument/2006/math">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cs"/>
                        </a:rPr>
                        <m:t>𝟎</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cs"/>
                        </a:rPr>
                        <m:t>𝟓</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𝟒</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𝟐𝟓</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CN" sz="20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14:m>
                    <m:oMath xmlns:m="http://schemas.openxmlformats.org/officeDocument/2006/math">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cs"/>
                        </a:rPr>
                        <m:t>𝟎</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cs"/>
                        </a:rPr>
                        <m:t>𝟓</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𝟔</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CN" sz="20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14:m>
                    <m:oMath xmlns:m="http://schemas.openxmlformats.org/officeDocument/2006/math">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cs"/>
                        </a:rPr>
                        <m:t>𝟎</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cs"/>
                        </a:rPr>
                        <m:t>𝟓</m:t>
                      </m:r>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𝟖</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𝟐𝟓</m:t>
                      </m:r>
                    </m:oMath>
                  </a14:m>
                  <a:endParaRPr kumimoji="0" lang="en-US" altLang="zh-CN" sz="2000" b="1" i="0" u="none" strike="noStrike" kern="1200" cap="none" spc="0" normalizeH="0" baseline="0" noProof="0" dirty="0">
                    <a:ln>
                      <a:noFill/>
                    </a:ln>
                    <a:solidFill>
                      <a:prstClr val="black"/>
                    </a:solidFill>
                    <a:effectLst/>
                    <a:uLnTx/>
                    <a:uFillTx/>
                    <a:latin typeface="等线" panose="02010600030101010101" charset="-122"/>
                    <a:ea typeface="Cambria Math" panose="02040503050406030204" pitchFamily="18" charset="0"/>
                    <a:cs typeface="+mn-cs"/>
                  </a:endParaRPr>
                </a:p>
              </p:txBody>
            </p:sp>
          </mc:Choice>
          <mc:Fallback xmlns="">
            <p:sp>
              <p:nvSpPr>
                <p:cNvPr id="11" name="矩形 10"/>
                <p:cNvSpPr>
                  <a:spLocks noRot="1" noChangeAspect="1" noMove="1" noResize="1" noEditPoints="1" noAdjustHandles="1" noChangeArrowheads="1" noChangeShapeType="1" noTextEdit="1"/>
                </p:cNvSpPr>
                <p:nvPr/>
              </p:nvSpPr>
              <p:spPr>
                <a:xfrm>
                  <a:off x="5303912" y="3118119"/>
                  <a:ext cx="5592685" cy="400110"/>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284867" y="3610961"/>
                  <a:ext cx="813749" cy="6685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𝟒𝟑</m:t>
                            </m:r>
                          </m:num>
                          <m:den>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𝟒</m:t>
                            </m:r>
                          </m:den>
                        </m:f>
                      </m:oMath>
                    </m:oMathPara>
                  </a14:m>
                  <a:endParaRPr kumimoji="0" lang="en-US" altLang="zh-CN" sz="2000" b="1" i="0" u="none" strike="noStrike" kern="1200" cap="none" spc="0" normalizeH="0" baseline="0" noProof="0" dirty="0">
                    <a:ln>
                      <a:noFill/>
                    </a:ln>
                    <a:solidFill>
                      <a:prstClr val="black"/>
                    </a:solidFill>
                    <a:effectLst/>
                    <a:uLnTx/>
                    <a:uFillTx/>
                    <a:latin typeface="等线" panose="02010600030101010101" charset="-122"/>
                    <a:ea typeface="Cambria Math" panose="02040503050406030204" pitchFamily="18" charset="0"/>
                    <a:cs typeface="+mn-cs"/>
                  </a:endParaRPr>
                </a:p>
              </p:txBody>
            </p:sp>
          </mc:Choice>
          <mc:Fallback xmlns="">
            <p:sp>
              <p:nvSpPr>
                <p:cNvPr id="12" name="矩形 11"/>
                <p:cNvSpPr>
                  <a:spLocks noRot="1" noChangeAspect="1" noMove="1" noResize="1" noEditPoints="1" noAdjustHandles="1" noChangeArrowheads="1" noChangeShapeType="1" noTextEdit="1"/>
                </p:cNvSpPr>
                <p:nvPr/>
              </p:nvSpPr>
              <p:spPr>
                <a:xfrm>
                  <a:off x="5284867" y="3610961"/>
                  <a:ext cx="813749" cy="668516"/>
                </a:xfrm>
                <a:prstGeom prst="rect">
                  <a:avLst/>
                </a:prstGeom>
                <a:blipFill rotWithShape="1">
                  <a:blip r:embed="rId5"/>
                </a:blipFill>
              </p:spPr>
              <p:txBody>
                <a:bodyPr/>
                <a:lstStyle/>
                <a:p>
                  <a:r>
                    <a:rPr lang="zh-CN" altLang="en-US">
                      <a:noFill/>
                    </a:rPr>
                    <a:t> </a:t>
                  </a:r>
                </a:p>
              </p:txBody>
            </p:sp>
          </mc:Fallback>
        </mc:AlternateContent>
      </p:grpSp>
      <p:sp>
        <p:nvSpPr>
          <p:cNvPr id="13" name="矩形 12"/>
          <p:cNvSpPr/>
          <p:nvPr/>
        </p:nvSpPr>
        <p:spPr>
          <a:xfrm>
            <a:off x="4958999" y="4653136"/>
            <a:ext cx="5921814"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将曲线下阴影部分分成四部分</a:t>
            </a:r>
            <a:endParaRPr kumimoji="0" lang="en-US" altLang="zh-CN"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每段以左端点近似</a:t>
            </a:r>
            <a:endParaRPr kumimoji="0" lang="en-US" altLang="zh-CN"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估值小于实际值，</a:t>
            </a:r>
            <a:r>
              <a:rPr kumimoji="0" lang="en-US" altLang="zh-CN"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lower sum</a:t>
            </a: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r>
              <a:rPr kumimoji="0" lang="en-US" altLang="zh-CN"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underestimate</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4" name="图片 3"/>
          <p:cNvPicPr>
            <a:picLocks noChangeAspect="1"/>
          </p:cNvPicPr>
          <p:nvPr/>
        </p:nvPicPr>
        <p:blipFill>
          <a:blip r:embed="rId6">
            <a:lum contrast="40000"/>
          </a:blip>
          <a:stretch>
            <a:fillRect/>
          </a:stretch>
        </p:blipFill>
        <p:spPr>
          <a:xfrm>
            <a:off x="409811" y="1821341"/>
            <a:ext cx="4389545" cy="419132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788486" y="2112095"/>
            <a:ext cx="213995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6" name="Freeform 10"/>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nvGrpSpPr>
          <p:cNvPr id="10" name="组合 9"/>
          <p:cNvGrpSpPr/>
          <p:nvPr/>
        </p:nvGrpSpPr>
        <p:grpSpPr>
          <a:xfrm>
            <a:off x="788486" y="1392232"/>
            <a:ext cx="4083379" cy="639763"/>
            <a:chOff x="607699" y="1916832"/>
            <a:chExt cx="4083379" cy="639763"/>
          </a:xfrm>
        </p:grpSpPr>
        <p:sp>
          <p:nvSpPr>
            <p:cNvPr id="11" name="Rectangle 5"/>
            <p:cNvSpPr>
              <a:spLocks noChangeArrowheads="1"/>
            </p:cNvSpPr>
            <p:nvPr/>
          </p:nvSpPr>
          <p:spPr bwMode="auto">
            <a:xfrm>
              <a:off x="619471" y="2112095"/>
              <a:ext cx="2308973"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2" name="Rectangle 7"/>
            <p:cNvSpPr>
              <a:spLocks noChangeArrowheads="1"/>
            </p:cNvSpPr>
            <p:nvPr/>
          </p:nvSpPr>
          <p:spPr bwMode="auto">
            <a:xfrm>
              <a:off x="2466516" y="1916832"/>
              <a:ext cx="2224562" cy="473075"/>
            </a:xfrm>
            <a:prstGeom prst="rect">
              <a:avLst/>
            </a:prstGeom>
            <a:solidFill>
              <a:srgbClr val="FC6F3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3" name="Freeform 9"/>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5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4" name="TextBox 28"/>
            <p:cNvSpPr txBox="1"/>
            <p:nvPr/>
          </p:nvSpPr>
          <p:spPr>
            <a:xfrm>
              <a:off x="607699" y="2137556"/>
              <a:ext cx="2771414" cy="400110"/>
            </a:xfrm>
            <a:prstGeom prst="rect">
              <a:avLst/>
            </a:prstGeom>
            <a:noFill/>
          </p:spPr>
          <p:txBody>
            <a:bodyPr wrap="square" rtlCol="0">
              <a:spAutoFit/>
            </a:bodyPr>
            <a:lstStyle/>
            <a:p>
              <a:pPr lvl="0">
                <a:defRPr/>
              </a:pPr>
              <a:r>
                <a:rPr lang="en-US" altLang="zh-CN" sz="2000" kern="0" dirty="0">
                  <a:latin typeface="Times New Roman" panose="02020603050405020304" pitchFamily="18" charset="0"/>
                  <a:ea typeface="方正北魏楷书简体" panose="03000509000000000000" pitchFamily="65" charset="-122"/>
                  <a:cs typeface="Times New Roman" panose="02020603050405020304" pitchFamily="18" charset="0"/>
                </a:rPr>
                <a:t>Trigonometric ~</a:t>
              </a:r>
              <a:endParaRPr kumimoji="0" lang="zh-CN" altLang="en-US" sz="20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2490220" y="1973071"/>
                  <a:ext cx="2200857" cy="369332"/>
                </a:xfrm>
                <a:prstGeom prst="rect">
                  <a:avLst/>
                </a:prstGeom>
              </p:spPr>
              <p:txBody>
                <a:bodyPr wrap="square">
                  <a:spAutoFit/>
                </a:bodyPr>
                <a:lstStyle/>
                <a:p>
                  <a:pPr lvl="0">
                    <a:defRPr/>
                  </a:pPr>
                  <a14:m>
                    <m:oMath xmlns:m="http://schemas.openxmlformats.org/officeDocument/2006/math">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𝑦</m:t>
                      </m:r>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lang="en-US" altLang="zh-CN" b="0" i="0" kern="0" smtClean="0">
                              <a:latin typeface="Cambria Math" panose="02040503050406030204" pitchFamily="18" charset="0"/>
                              <a:ea typeface="方正北魏楷书简体" panose="03000509000000000000" pitchFamily="65" charset="-122"/>
                              <a:cs typeface="Times New Roman" panose="02020603050405020304" pitchFamily="18" charset="0"/>
                            </a:rPr>
                            <m:t>tan</m:t>
                          </m:r>
                        </m:fName>
                        <m:e>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𝑥</m:t>
                          </m:r>
                        </m:e>
                      </m:func>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𝑦</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lang="en-US" altLang="zh-CN" b="0" i="0" kern="0" smtClean="0">
                              <a:latin typeface="Cambria Math" panose="02040503050406030204" pitchFamily="18" charset="0"/>
                              <a:ea typeface="方正北魏楷书简体" panose="03000509000000000000" pitchFamily="65" charset="-122"/>
                              <a:cs typeface="Times New Roman" panose="02020603050405020304" pitchFamily="18" charset="0"/>
                            </a:rPr>
                            <m:t>cot</m:t>
                          </m:r>
                        </m:fName>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𝑥</m:t>
                          </m:r>
                        </m:e>
                      </m:func>
                      <m:r>
                        <a:rPr lang="en-US" altLang="zh-CN" i="1" kern="0" smtClean="0">
                          <a:latin typeface="Cambria Math" panose="02040503050406030204" pitchFamily="18" charset="0"/>
                          <a:ea typeface="方正北魏楷书简体" panose="03000509000000000000" pitchFamily="65" charset="-122"/>
                          <a:cs typeface="Times New Roman" panose="02020603050405020304" pitchFamily="18" charset="0"/>
                        </a:rPr>
                        <m:t> </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 </a:t>
                  </a:r>
                </a:p>
              </p:txBody>
            </p:sp>
          </mc:Choice>
          <mc:Fallback xmlns="">
            <p:sp>
              <p:nvSpPr>
                <p:cNvPr id="15" name="矩形 14"/>
                <p:cNvSpPr>
                  <a:spLocks noRot="1" noChangeAspect="1" noMove="1" noResize="1" noEditPoints="1" noAdjustHandles="1" noChangeArrowheads="1" noChangeShapeType="1" noTextEdit="1"/>
                </p:cNvSpPr>
                <p:nvPr/>
              </p:nvSpPr>
              <p:spPr>
                <a:xfrm>
                  <a:off x="2490220" y="1973071"/>
                  <a:ext cx="2200857" cy="369332"/>
                </a:xfrm>
                <a:prstGeom prst="rect">
                  <a:avLst/>
                </a:prstGeom>
                <a:blipFill rotWithShape="1">
                  <a:blip r:embed="rId2"/>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32" name="表格 31"/>
              <p:cNvGraphicFramePr>
                <a:graphicFrameLocks noGrp="1"/>
              </p:cNvGraphicFramePr>
              <p:nvPr/>
            </p:nvGraphicFramePr>
            <p:xfrm>
              <a:off x="800655" y="2261249"/>
              <a:ext cx="10480318" cy="4392000"/>
            </p:xfrm>
            <a:graphic>
              <a:graphicData uri="http://schemas.openxmlformats.org/drawingml/2006/table">
                <a:tbl>
                  <a:tblPr firstRow="1" firstCol="1" lastRow="1" lastCol="1" bandRow="1" bandCol="1"/>
                  <a:tblGrid>
                    <a:gridCol w="1161163">
                      <a:extLst>
                        <a:ext uri="{9D8B030D-6E8A-4147-A177-3AD203B41FA5}">
                          <a16:colId xmlns:a16="http://schemas.microsoft.com/office/drawing/2014/main" val="20000"/>
                        </a:ext>
                      </a:extLst>
                    </a:gridCol>
                    <a:gridCol w="5601057">
                      <a:extLst>
                        <a:ext uri="{9D8B030D-6E8A-4147-A177-3AD203B41FA5}">
                          <a16:colId xmlns:a16="http://schemas.microsoft.com/office/drawing/2014/main" val="20001"/>
                        </a:ext>
                      </a:extLst>
                    </a:gridCol>
                    <a:gridCol w="3718098">
                      <a:extLst>
                        <a:ext uri="{9D8B030D-6E8A-4147-A177-3AD203B41FA5}">
                          <a16:colId xmlns:a16="http://schemas.microsoft.com/office/drawing/2014/main" val="20002"/>
                        </a:ext>
                      </a:extLst>
                    </a:gridCol>
                  </a:tblGrid>
                  <a:tr h="36600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Function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i="1" kern="100">
                              <a:effectLst/>
                              <a:latin typeface="Times New Roman" panose="02020603050405020304" pitchFamily="18" charset="0"/>
                              <a:ea typeface="宋体" panose="02010600030101010101" pitchFamily="2" charset="-122"/>
                              <a:cs typeface="Times New Roman" panose="02020603050405020304" pitchFamily="18" charset="0"/>
                            </a:rPr>
                            <a:t>y</a:t>
                          </a: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tan </a:t>
                          </a:r>
                          <a:r>
                            <a:rPr lang="en-US" sz="1600" i="1" kern="100">
                              <a:effectLst/>
                              <a:latin typeface="Times New Roman" panose="02020603050405020304" pitchFamily="18" charset="0"/>
                              <a:ea typeface="宋体" panose="02010600030101010101" pitchFamily="2" charset="-122"/>
                              <a:cs typeface="Times New Roman" panose="02020603050405020304" pitchFamily="18" charset="0"/>
                            </a:rPr>
                            <a:t>x</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rowSpan="6">
                      <a:txBody>
                        <a:bodyPr/>
                        <a:lstStyle/>
                        <a:p>
                          <a:pPr algn="ctr">
                            <a:spcAft>
                              <a:spcPts val="0"/>
                            </a:spcAft>
                          </a:pPr>
                          <a:endParaRPr lang="en-US"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600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Domain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x</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R</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x </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14:m>
                            <m:oMath xmlns:m="http://schemas.openxmlformats.org/officeDocument/2006/math">
                              <m:d>
                                <m:dPr>
                                  <m:ctrlPr>
                                    <a:rPr lang="en-US" altLang="zh-CN" sz="1600" b="0" i="1" kern="100" dirty="0" smtClean="0">
                                      <a:effectLst/>
                                      <a:latin typeface="Cambria Math" panose="02040503050406030204" pitchFamily="18" charset="0"/>
                                      <a:ea typeface="+mn-ea"/>
                                      <a:cs typeface="Times New Roman" panose="02020603050405020304" pitchFamily="18" charset="0"/>
                                    </a:rPr>
                                  </m:ctrlPr>
                                </m:dPr>
                                <m:e>
                                  <m:r>
                                    <a:rPr lang="en-US" altLang="zh-CN" sz="1600" b="0" i="1" kern="100" dirty="0" smtClean="0">
                                      <a:effectLst/>
                                      <a:latin typeface="Cambria Math" panose="02040503050406030204" pitchFamily="18" charset="0"/>
                                      <a:ea typeface="+mn-ea"/>
                                      <a:cs typeface="Times New Roman" panose="02020603050405020304" pitchFamily="18" charset="0"/>
                                    </a:rPr>
                                    <m:t>2</m:t>
                                  </m:r>
                                  <m:r>
                                    <a:rPr lang="en-US" altLang="zh-CN" sz="1600" b="0" i="1" kern="100" dirty="0" smtClean="0">
                                      <a:effectLst/>
                                      <a:latin typeface="Cambria Math" panose="02040503050406030204" pitchFamily="18" charset="0"/>
                                      <a:ea typeface="+mn-ea"/>
                                      <a:cs typeface="Times New Roman" panose="02020603050405020304" pitchFamily="18" charset="0"/>
                                    </a:rPr>
                                    <m:t>𝑘</m:t>
                                  </m:r>
                                  <m:r>
                                    <a:rPr lang="en-US" altLang="zh-CN" sz="1600" b="0" i="1" kern="100" dirty="0" smtClean="0">
                                      <a:effectLst/>
                                      <a:latin typeface="Cambria Math" panose="02040503050406030204" pitchFamily="18" charset="0"/>
                                      <a:ea typeface="+mn-ea"/>
                                      <a:cs typeface="Times New Roman" panose="02020603050405020304" pitchFamily="18" charset="0"/>
                                    </a:rPr>
                                    <m:t>+1</m:t>
                                  </m:r>
                                </m:e>
                              </m:d>
                              <m:r>
                                <a:rPr lang="en-US" altLang="zh-CN" sz="1600" b="0" i="1" kern="100" dirty="0" smtClean="0">
                                  <a:effectLst/>
                                  <a:latin typeface="Cambria Math" panose="02040503050406030204" pitchFamily="18" charset="0"/>
                                  <a:ea typeface="+mn-ea"/>
                                  <a:cs typeface="Times New Roman" panose="02020603050405020304" pitchFamily="18" charset="0"/>
                                </a:rPr>
                                <m:t>𝜋</m:t>
                              </m:r>
                              <m:r>
                                <a:rPr lang="en-US" altLang="zh-CN" sz="1600" b="0" i="0" kern="100" dirty="0" smtClean="0">
                                  <a:effectLst/>
                                  <a:latin typeface="Cambria Math" panose="02040503050406030204" pitchFamily="18" charset="0"/>
                                  <a:ea typeface="+mn-ea"/>
                                  <a:cs typeface="Times New Roman" panose="02020603050405020304" pitchFamily="18" charset="0"/>
                                </a:rPr>
                                <m:t>/2</m:t>
                              </m:r>
                            </m:oMath>
                          </a14:m>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k</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Z)</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1"/>
                      </a:ext>
                    </a:extLst>
                  </a:tr>
                  <a:tr h="36600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Range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2"/>
                      </a:ext>
                    </a:extLst>
                  </a:tr>
                  <a:tr h="36600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Even or odd</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odd</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3"/>
                      </a:ext>
                    </a:extLst>
                  </a:tr>
                  <a:tr h="36600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Monotone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x</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k</a:t>
                          </a:r>
                          <a14:m>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oMath>
                          </a14:m>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r>
                                <a:rPr lang="en-US" altLang="zh-CN" sz="1600" b="0" i="1" kern="100" dirty="0" smtClean="0">
                                  <a:effectLst/>
                                  <a:latin typeface="Cambria Math" panose="02040503050406030204" pitchFamily="18" charset="0"/>
                                  <a:ea typeface="+mn-ea"/>
                                  <a:cs typeface="Times New Roman" panose="02020603050405020304" pitchFamily="18" charset="0"/>
                                </a:rPr>
                                <m:t>/2</m:t>
                              </m:r>
                            </m:oMath>
                          </a14:m>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k</a:t>
                          </a:r>
                          <a14:m>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oMath>
                          </a14:m>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r>
                                <a:rPr lang="en-US" altLang="zh-CN" sz="1600" b="0" i="1" kern="100" dirty="0" smtClean="0">
                                  <a:effectLst/>
                                  <a:latin typeface="Cambria Math" panose="02040503050406030204" pitchFamily="18" charset="0"/>
                                  <a:ea typeface="+mn-ea"/>
                                  <a:cs typeface="Times New Roman" panose="02020603050405020304" pitchFamily="18" charset="0"/>
                                </a:rPr>
                                <m:t>/2</m:t>
                              </m:r>
                            </m:oMath>
                          </a14:m>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k</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Z)</a:t>
                          </a:r>
                          <a:r>
                            <a:rPr lang="en-US" sz="1600" kern="100" baseline="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increasing interval</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4"/>
                      </a:ext>
                    </a:extLst>
                  </a:tr>
                  <a:tr h="36600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Periodicity</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oMath>
                            </m:oMathPara>
                          </a14:m>
                          <a:endParaRPr lang="en-US"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5"/>
                      </a:ext>
                    </a:extLst>
                  </a:tr>
                  <a:tr h="36600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Function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y</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cot </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x</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rowSpan="6">
                      <a:txBody>
                        <a:bodyPr/>
                        <a:lstStyle/>
                        <a:p>
                          <a:pPr algn="ctr">
                            <a:spcAft>
                              <a:spcPts val="0"/>
                            </a:spcAft>
                          </a:pPr>
                          <a:endParaRPr lang="en-US"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6600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Domain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x</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R</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x </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k</a:t>
                          </a:r>
                          <a14:m>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oMath>
                          </a14:m>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k</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Z)</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07"/>
                      </a:ext>
                    </a:extLst>
                  </a:tr>
                  <a:tr h="36600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Range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08"/>
                      </a:ext>
                    </a:extLst>
                  </a:tr>
                  <a:tr h="36600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Even or odd</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odd</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09"/>
                      </a:ext>
                    </a:extLst>
                  </a:tr>
                  <a:tr h="36600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Monotone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x</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k</a:t>
                          </a:r>
                          <a14:m>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oMath>
                          </a14:m>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k</a:t>
                          </a:r>
                          <a14:m>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oMath>
                          </a14:m>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oMath>
                          </a14:m>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k</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Z)</a:t>
                          </a:r>
                          <a:r>
                            <a:rPr lang="en-US" sz="1600" kern="100" baseline="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decreasing interval</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10"/>
                      </a:ext>
                    </a:extLst>
                  </a:tr>
                  <a:tr h="36600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Periodicity</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oMath>
                            </m:oMathPara>
                          </a14:m>
                          <a:endParaRPr lang="en-US"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11"/>
                      </a:ext>
                    </a:extLst>
                  </a:tr>
                </a:tbl>
              </a:graphicData>
            </a:graphic>
          </p:graphicFrame>
        </mc:Choice>
        <mc:Fallback xmlns="">
          <p:graphicFrame>
            <p:nvGraphicFramePr>
              <p:cNvPr id="32" name="表格 31"/>
              <p:cNvGraphicFramePr>
                <a:graphicFrameLocks noGrp="1"/>
              </p:cNvGraphicFramePr>
              <p:nvPr/>
            </p:nvGraphicFramePr>
            <p:xfrm>
              <a:off x="800655" y="2261249"/>
              <a:ext cx="10480318" cy="4392000"/>
            </p:xfrm>
            <a:graphic>
              <a:graphicData uri="http://schemas.openxmlformats.org/drawingml/2006/table">
                <a:tbl>
                  <a:tblPr firstRow="1" firstCol="1" lastRow="1" lastCol="1" bandRow="1" bandCol="1"/>
                  <a:tblGrid>
                    <a:gridCol w="1161163"/>
                    <a:gridCol w="5601057"/>
                    <a:gridCol w="3718098"/>
                  </a:tblGrid>
                  <a:tr h="36600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Function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i="1" kern="100">
                              <a:effectLst/>
                              <a:latin typeface="Times New Roman" panose="02020603050405020304" pitchFamily="18" charset="0"/>
                              <a:ea typeface="宋体" panose="02010600030101010101" pitchFamily="2" charset="-122"/>
                              <a:cs typeface="Times New Roman" panose="02020603050405020304" pitchFamily="18" charset="0"/>
                            </a:rPr>
                            <a:t>y</a:t>
                          </a: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tan </a:t>
                          </a:r>
                          <a:r>
                            <a:rPr lang="en-US" sz="1600" i="1" kern="100">
                              <a:effectLst/>
                              <a:latin typeface="Times New Roman" panose="02020603050405020304" pitchFamily="18" charset="0"/>
                              <a:ea typeface="宋体" panose="02010600030101010101" pitchFamily="2" charset="-122"/>
                              <a:cs typeface="Times New Roman" panose="02020603050405020304" pitchFamily="18" charset="0"/>
                            </a:rPr>
                            <a:t>x</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rowSpan="6">
                      <a:txBody>
                        <a:bodyPr/>
                        <a:lstStyle/>
                        <a:p>
                          <a:pPr algn="ctr">
                            <a:spcAft>
                              <a:spcPts val="0"/>
                            </a:spcAft>
                          </a:pPr>
                          <a:endParaRPr lang="en-US"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6395">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Domain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blipFill>
                      </a:tcPr>
                    </a:tc>
                    <a:tc vMerge="1">
                      <a:tcPr/>
                    </a:tc>
                  </a:tr>
                  <a:tr h="36600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Range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cPr/>
                    </a:tc>
                  </a:tr>
                  <a:tr h="36600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Even or odd</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odd</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cPr/>
                    </a:tc>
                  </a:tr>
                  <a:tr h="36576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Monotone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blipFill>
                      </a:tcPr>
                    </a:tc>
                    <a:tc vMerge="1">
                      <a:tcPr/>
                    </a:tc>
                  </a:tr>
                  <a:tr h="36576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Periodicity</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blipFill>
                      </a:tcPr>
                    </a:tc>
                    <a:tc vMerge="1">
                      <a:tcPr/>
                    </a:tc>
                  </a:tr>
                  <a:tr h="36600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Function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y</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cot </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x</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rowSpan="6">
                      <a:txBody>
                        <a:bodyPr/>
                        <a:lstStyle/>
                        <a:p>
                          <a:pPr algn="ctr">
                            <a:spcAft>
                              <a:spcPts val="0"/>
                            </a:spcAft>
                          </a:pPr>
                          <a:endParaRPr lang="en-US"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576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Domain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blipFill>
                      </a:tcPr>
                    </a:tc>
                    <a:tc vMerge="1">
                      <a:tcPr/>
                    </a:tc>
                  </a:tr>
                  <a:tr h="36600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Range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zh-CN" sz="1600" kern="10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cPr/>
                    </a:tc>
                  </a:tr>
                  <a:tr h="36600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Even or odd</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odd</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cPr/>
                    </a:tc>
                  </a:tr>
                  <a:tr h="36576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Monotone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blipFill>
                      </a:tcPr>
                    </a:tc>
                    <a:tc vMerge="1">
                      <a:tcPr/>
                    </a:tc>
                  </a:tr>
                  <a:tr h="366395">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Periodicity</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blipFill>
                      </a:tcPr>
                    </a:tc>
                    <a:tc vMerge="1">
                      <a:tcPr/>
                    </a:tc>
                  </a:tr>
                </a:tbl>
              </a:graphicData>
            </a:graphic>
          </p:graphicFrame>
        </mc:Fallback>
      </mc:AlternateContent>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3900" y="2287793"/>
            <a:ext cx="3493621" cy="2124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900" y="4501179"/>
            <a:ext cx="3493621" cy="2096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3644044" y="920770"/>
            <a:ext cx="1107996" cy="369332"/>
          </a:xfrm>
          <a:prstGeom prst="rect">
            <a:avLst/>
          </a:prstGeom>
        </p:spPr>
        <p:txBody>
          <a:bodyPr wrap="none">
            <a:spAutoFit/>
          </a:bodyPr>
          <a:lstStyle/>
          <a:p>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三角函数</a:t>
            </a:r>
            <a:endParaRPr lang="zh-CN" altLang="en-US" dirty="0"/>
          </a:p>
        </p:txBody>
      </p:sp>
      <p:sp>
        <p:nvSpPr>
          <p:cNvPr id="19" name="矩形 18"/>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矩形 19"/>
          <p:cNvSpPr/>
          <p:nvPr/>
        </p:nvSpPr>
        <p:spPr>
          <a:xfrm>
            <a:off x="778820" y="620688"/>
            <a:ext cx="278108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基本初等函数</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21" name="矩形 20"/>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3</a:t>
            </a:r>
            <a:endParaRPr lang="zh-CN" alt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黎曼和</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690691" y="904987"/>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曲线下面积求和</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4732911" y="1916832"/>
            <a:ext cx="6941320" cy="2720368"/>
            <a:chOff x="5159896" y="1847634"/>
            <a:chExt cx="6941320" cy="2720368"/>
          </a:xfrm>
        </p:grpSpPr>
        <mc:AlternateContent xmlns:mc="http://schemas.openxmlformats.org/markup-compatibility/2006" xmlns:a14="http://schemas.microsoft.com/office/drawing/2010/main">
          <mc:Choice Requires="a14">
            <p:sp>
              <p:nvSpPr>
                <p:cNvPr id="9" name="矩形 8"/>
                <p:cNvSpPr/>
                <p:nvPr/>
              </p:nvSpPr>
              <p:spPr>
                <a:xfrm>
                  <a:off x="5159896" y="1847634"/>
                  <a:ext cx="388048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𝑨𝒓𝒆𝒂</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𝟒</m:t>
                            </m:r>
                          </m:sub>
                        </m:sSub>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9" name="矩形 8"/>
                <p:cNvSpPr>
                  <a:spLocks noRot="1" noChangeAspect="1" noMove="1" noResize="1" noEditPoints="1" noAdjustHandles="1" noChangeArrowheads="1" noChangeShapeType="1" noTextEdit="1"/>
                </p:cNvSpPr>
                <p:nvPr/>
              </p:nvSpPr>
              <p:spPr>
                <a:xfrm>
                  <a:off x="5159896" y="1847634"/>
                  <a:ext cx="3880486" cy="461665"/>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159896" y="2468006"/>
                  <a:ext cx="5238164"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𝟓</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𝒇</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𝟏</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𝟓</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𝟎</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𝟓</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𝒇</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altLang="zh-CN" sz="2400" b="1"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𝟎</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𝟓</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𝒇</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𝟓</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𝟎</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𝟓</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𝒇</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𝟑</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Cambria Math" panose="02040503050406030204" pitchFamily="18" charset="0"/>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5159896" y="2468006"/>
                  <a:ext cx="5238164" cy="830997"/>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260112" y="3275711"/>
                  <a:ext cx="684110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𝟓</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𝟒</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𝟐𝟓</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14:m>
                    <m:oMath xmlns:m="http://schemas.openxmlformats.org/officeDocument/2006/math">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𝟓</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𝟔</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oMath>
                  </a14:m>
                  <a:r>
                    <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14:m>
                    <m:oMath xmlns:m="http://schemas.openxmlformats.org/officeDocument/2006/math">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𝟎</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𝟓</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𝟖</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𝟐𝟓</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𝟎</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𝟓</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𝟏𝟏</m:t>
                      </m:r>
                    </m:oMath>
                  </a14:m>
                  <a:endPar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Cambria Math" panose="02040503050406030204" pitchFamily="18" charset="0"/>
                    <a:cs typeface="+mn-cs"/>
                  </a:endParaRPr>
                </a:p>
              </p:txBody>
            </p:sp>
          </mc:Choice>
          <mc:Fallback xmlns="">
            <p:sp>
              <p:nvSpPr>
                <p:cNvPr id="11" name="矩形 10"/>
                <p:cNvSpPr>
                  <a:spLocks noRot="1" noChangeAspect="1" noMove="1" noResize="1" noEditPoints="1" noAdjustHandles="1" noChangeArrowheads="1" noChangeShapeType="1" noTextEdit="1"/>
                </p:cNvSpPr>
                <p:nvPr/>
              </p:nvSpPr>
              <p:spPr>
                <a:xfrm>
                  <a:off x="5260112" y="3275711"/>
                  <a:ext cx="6841104" cy="461665"/>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247933" y="3776695"/>
                  <a:ext cx="936987" cy="7913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𝟓𝟗</m:t>
                            </m:r>
                          </m:num>
                          <m:den>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𝟒</m:t>
                            </m:r>
                          </m:den>
                        </m:f>
                      </m:oMath>
                    </m:oMathPara>
                  </a14:m>
                  <a:endPar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Cambria Math" panose="02040503050406030204" pitchFamily="18" charset="0"/>
                    <a:cs typeface="+mn-cs"/>
                  </a:endParaRPr>
                </a:p>
              </p:txBody>
            </p:sp>
          </mc:Choice>
          <mc:Fallback xmlns="">
            <p:sp>
              <p:nvSpPr>
                <p:cNvPr id="12" name="矩形 11"/>
                <p:cNvSpPr>
                  <a:spLocks noRot="1" noChangeAspect="1" noMove="1" noResize="1" noEditPoints="1" noAdjustHandles="1" noChangeArrowheads="1" noChangeShapeType="1" noTextEdit="1"/>
                </p:cNvSpPr>
                <p:nvPr/>
              </p:nvSpPr>
              <p:spPr>
                <a:xfrm>
                  <a:off x="5247933" y="3776695"/>
                  <a:ext cx="936987" cy="791307"/>
                </a:xfrm>
                <a:prstGeom prst="rect">
                  <a:avLst/>
                </a:prstGeom>
                <a:blipFill rotWithShape="1">
                  <a:blip r:embed="rId5"/>
                </a:blipFill>
              </p:spPr>
              <p:txBody>
                <a:bodyPr/>
                <a:lstStyle/>
                <a:p>
                  <a:r>
                    <a:rPr lang="zh-CN" altLang="en-US">
                      <a:noFill/>
                    </a:rPr>
                    <a:t> </a:t>
                  </a:r>
                </a:p>
              </p:txBody>
            </p:sp>
          </mc:Fallback>
        </mc:AlternateContent>
      </p:grpSp>
      <p:sp>
        <p:nvSpPr>
          <p:cNvPr id="13" name="矩形 12"/>
          <p:cNvSpPr/>
          <p:nvPr/>
        </p:nvSpPr>
        <p:spPr>
          <a:xfrm>
            <a:off x="4820948" y="4869160"/>
            <a:ext cx="6688049" cy="138499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将曲线下阴影部分分成四部分</a:t>
            </a:r>
            <a:endParaRPr kumimoji="0" lang="en-US" altLang="zh-CN"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每段以右端点近似</a:t>
            </a:r>
            <a:r>
              <a:rPr kumimoji="0" lang="en-US" altLang="zh-CN"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right endpoint</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估值大于实际值，</a:t>
            </a:r>
            <a:r>
              <a:rPr kumimoji="0" lang="en-US" altLang="zh-CN"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upper sum</a:t>
            </a:r>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a:t>
            </a:r>
            <a:r>
              <a:rPr kumimoji="0" lang="en-US" altLang="zh-CN"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overestimate</a:t>
            </a:r>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8" name="图片 7"/>
          <p:cNvPicPr>
            <a:picLocks noChangeAspect="1"/>
          </p:cNvPicPr>
          <p:nvPr/>
        </p:nvPicPr>
        <p:blipFill>
          <a:blip r:embed="rId6">
            <a:lum bright="20000" contrast="20000"/>
          </a:blip>
          <a:stretch>
            <a:fillRect/>
          </a:stretch>
        </p:blipFill>
        <p:spPr>
          <a:xfrm>
            <a:off x="335360" y="1680487"/>
            <a:ext cx="4389564" cy="4191340"/>
          </a:xfrm>
          <a:prstGeom prst="rect">
            <a:avLst/>
          </a:prstGeo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黎曼和</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690691" y="904987"/>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曲线下面积求和</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7" name="组合 6"/>
          <p:cNvGrpSpPr/>
          <p:nvPr/>
        </p:nvGrpSpPr>
        <p:grpSpPr>
          <a:xfrm>
            <a:off x="4954358" y="1746545"/>
            <a:ext cx="5099152" cy="2349282"/>
            <a:chOff x="4946470" y="1847634"/>
            <a:chExt cx="5099152" cy="2349282"/>
          </a:xfrm>
        </p:grpSpPr>
        <mc:AlternateContent xmlns:mc="http://schemas.openxmlformats.org/markup-compatibility/2006" xmlns:a14="http://schemas.microsoft.com/office/drawing/2010/main">
          <mc:Choice Requires="a14">
            <p:sp>
              <p:nvSpPr>
                <p:cNvPr id="9" name="矩形 8"/>
                <p:cNvSpPr/>
                <p:nvPr/>
              </p:nvSpPr>
              <p:spPr>
                <a:xfrm>
                  <a:off x="5159896" y="1847634"/>
                  <a:ext cx="388048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𝑨𝒓𝒆𝒂</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𝟒</m:t>
                            </m:r>
                          </m:sub>
                        </m:sSub>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9" name="矩形 8"/>
                <p:cNvSpPr>
                  <a:spLocks noRot="1" noChangeAspect="1" noMove="1" noResize="1" noEditPoints="1" noAdjustHandles="1" noChangeArrowheads="1" noChangeShapeType="1" noTextEdit="1"/>
                </p:cNvSpPr>
                <p:nvPr/>
              </p:nvSpPr>
              <p:spPr>
                <a:xfrm>
                  <a:off x="5159896" y="1847634"/>
                  <a:ext cx="3880486" cy="461665"/>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946470" y="2457846"/>
                  <a:ext cx="5099152" cy="83099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𝟓</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𝒇</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𝟏</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𝟐𝟓</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𝟎</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𝟓</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𝒇</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𝟏</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𝟕𝟓</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oMath>
                    </m:oMathPara>
                  </a14:m>
                  <a:endParaRPr kumimoji="0" lang="en-US" altLang="zh-CN" sz="2400" b="1"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𝟎</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𝟓</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𝒇</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𝟐𝟓</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𝟎</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𝟓</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𝒇</m:t>
                        </m:r>
                        <m:d>
                          <m:d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𝟐</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𝟕𝟓</m:t>
                            </m:r>
                          </m:e>
                        </m: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Cambria Math" panose="02040503050406030204" pitchFamily="18" charset="0"/>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4946470" y="2457846"/>
                  <a:ext cx="5099152" cy="830997"/>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946470" y="3405609"/>
                  <a:ext cx="1235146" cy="7913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f>
                          <m:f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𝟓𝟎</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𝟓</m:t>
                            </m:r>
                          </m:num>
                          <m:den>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𝟒</m:t>
                            </m:r>
                          </m:den>
                        </m:f>
                      </m:oMath>
                    </m:oMathPara>
                  </a14:m>
                  <a:endPar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Cambria Math" panose="02040503050406030204" pitchFamily="18" charset="0"/>
                    <a:cs typeface="+mn-cs"/>
                  </a:endParaRPr>
                </a:p>
              </p:txBody>
            </p:sp>
          </mc:Choice>
          <mc:Fallback xmlns="">
            <p:sp>
              <p:nvSpPr>
                <p:cNvPr id="12" name="矩形 11"/>
                <p:cNvSpPr>
                  <a:spLocks noRot="1" noChangeAspect="1" noMove="1" noResize="1" noEditPoints="1" noAdjustHandles="1" noChangeArrowheads="1" noChangeShapeType="1" noTextEdit="1"/>
                </p:cNvSpPr>
                <p:nvPr/>
              </p:nvSpPr>
              <p:spPr>
                <a:xfrm>
                  <a:off x="4946470" y="3405609"/>
                  <a:ext cx="1235146" cy="791307"/>
                </a:xfrm>
                <a:prstGeom prst="rect">
                  <a:avLst/>
                </a:prstGeom>
                <a:blipFill rotWithShape="1">
                  <a:blip r:embed="rId4"/>
                </a:blipFill>
              </p:spPr>
              <p:txBody>
                <a:bodyPr/>
                <a:lstStyle/>
                <a:p>
                  <a:r>
                    <a:rPr lang="zh-CN" altLang="en-US">
                      <a:noFill/>
                    </a:rPr>
                    <a:t> </a:t>
                  </a:r>
                </a:p>
              </p:txBody>
            </p:sp>
          </mc:Fallback>
        </mc:AlternateContent>
      </p:grpSp>
      <p:sp>
        <p:nvSpPr>
          <p:cNvPr id="13" name="矩形 12"/>
          <p:cNvSpPr/>
          <p:nvPr/>
        </p:nvSpPr>
        <p:spPr>
          <a:xfrm>
            <a:off x="5219195" y="4590338"/>
            <a:ext cx="4852610"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将曲线下阴影部分分成四部分</a:t>
            </a:r>
            <a:endParaRPr kumimoji="0" lang="en-US" altLang="zh-CN"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每段以中点近似</a:t>
            </a:r>
            <a:r>
              <a:rPr kumimoji="0" lang="en-US" altLang="zh-CN"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midpoint</a:t>
            </a:r>
          </a:p>
        </p:txBody>
      </p:sp>
      <p:pic>
        <p:nvPicPr>
          <p:cNvPr id="4" name="图片 3"/>
          <p:cNvPicPr>
            <a:picLocks noChangeAspect="1"/>
          </p:cNvPicPr>
          <p:nvPr/>
        </p:nvPicPr>
        <p:blipFill>
          <a:blip r:embed="rId5">
            <a:lum bright="20000" contrast="20000"/>
          </a:blip>
          <a:stretch>
            <a:fillRect/>
          </a:stretch>
        </p:blipFill>
        <p:spPr>
          <a:xfrm>
            <a:off x="494687" y="1780675"/>
            <a:ext cx="4459671" cy="4258281"/>
          </a:xfrm>
          <a:prstGeom prst="rect">
            <a:avLst/>
          </a:prstGeom>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黎曼和</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690691" y="904987"/>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曲线下面积求和</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4" name="图片 13"/>
          <p:cNvPicPr>
            <a:picLocks noChangeAspect="1"/>
          </p:cNvPicPr>
          <p:nvPr/>
        </p:nvPicPr>
        <p:blipFill>
          <a:blip r:embed="rId2">
            <a:lum contrast="20000"/>
          </a:blip>
          <a:stretch>
            <a:fillRect/>
          </a:stretch>
        </p:blipFill>
        <p:spPr>
          <a:xfrm>
            <a:off x="0" y="1844824"/>
            <a:ext cx="2816801" cy="2689600"/>
          </a:xfrm>
          <a:prstGeom prst="rect">
            <a:avLst/>
          </a:prstGeom>
        </p:spPr>
      </p:pic>
      <p:pic>
        <p:nvPicPr>
          <p:cNvPr id="15" name="图片 14"/>
          <p:cNvPicPr>
            <a:picLocks noChangeAspect="1"/>
          </p:cNvPicPr>
          <p:nvPr/>
        </p:nvPicPr>
        <p:blipFill>
          <a:blip r:embed="rId3">
            <a:lum contrast="40000"/>
          </a:blip>
          <a:stretch>
            <a:fillRect/>
          </a:stretch>
        </p:blipFill>
        <p:spPr>
          <a:xfrm>
            <a:off x="3060613" y="1844824"/>
            <a:ext cx="2816801" cy="2689600"/>
          </a:xfrm>
          <a:prstGeom prst="rect">
            <a:avLst/>
          </a:prstGeom>
        </p:spPr>
      </p:pic>
      <p:pic>
        <p:nvPicPr>
          <p:cNvPr id="16" name="图片 15"/>
          <p:cNvPicPr>
            <a:picLocks noChangeAspect="1"/>
          </p:cNvPicPr>
          <p:nvPr/>
        </p:nvPicPr>
        <p:blipFill>
          <a:blip r:embed="rId4">
            <a:lum bright="20000" contrast="20000"/>
          </a:blip>
          <a:stretch>
            <a:fillRect/>
          </a:stretch>
        </p:blipFill>
        <p:spPr>
          <a:xfrm>
            <a:off x="6121226" y="1844824"/>
            <a:ext cx="2832681" cy="2704763"/>
          </a:xfrm>
          <a:prstGeom prst="rect">
            <a:avLst/>
          </a:prstGeom>
        </p:spPr>
      </p:pic>
      <p:pic>
        <p:nvPicPr>
          <p:cNvPr id="17" name="图片 16"/>
          <p:cNvPicPr>
            <a:picLocks noChangeAspect="1"/>
          </p:cNvPicPr>
          <p:nvPr/>
        </p:nvPicPr>
        <p:blipFill>
          <a:blip r:embed="rId5">
            <a:lum bright="20000" contrast="20000"/>
          </a:blip>
          <a:stretch>
            <a:fillRect/>
          </a:stretch>
        </p:blipFill>
        <p:spPr>
          <a:xfrm>
            <a:off x="9179879" y="1844824"/>
            <a:ext cx="2816801" cy="2689600"/>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1376144" y="4941168"/>
                <a:ext cx="494046" cy="61093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ctrlPr>
                        </m:fPr>
                        <m:nu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36</m:t>
                          </m:r>
                        </m:num>
                        <m:den>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mn-cs"/>
                            </a:rPr>
                            <m:t>4</m:t>
                          </m:r>
                        </m:den>
                      </m:f>
                    </m:oMath>
                  </m:oMathPara>
                </a14:m>
                <a:endPar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Cambria Math" panose="02040503050406030204" pitchFamily="18" charset="0"/>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1376144" y="4941168"/>
                <a:ext cx="494046" cy="610936"/>
              </a:xfrm>
              <a:prstGeom prst="rect">
                <a:avLst/>
              </a:prstGeom>
              <a:blipFill rotWithShape="1">
                <a:blip r:embed="rId6"/>
                <a:stretch>
                  <a:fillRect l="-20" t="-38" r="23" b="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469013" y="4939640"/>
                <a:ext cx="494046" cy="61093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43</m:t>
                          </m:r>
                        </m:num>
                        <m:den>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4</m:t>
                          </m:r>
                        </m:den>
                      </m:f>
                    </m:oMath>
                  </m:oMathPara>
                </a14:m>
                <a:endPar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Cambria Math" panose="02040503050406030204" pitchFamily="18" charset="0"/>
                  <a:cs typeface="+mn-cs"/>
                </a:endParaRPr>
              </a:p>
            </p:txBody>
          </p:sp>
        </mc:Choice>
        <mc:Fallback xmlns="">
          <p:sp>
            <p:nvSpPr>
              <p:cNvPr id="11" name="矩形 10"/>
              <p:cNvSpPr>
                <a:spLocks noRot="1" noChangeAspect="1" noMove="1" noResize="1" noEditPoints="1" noAdjustHandles="1" noChangeArrowheads="1" noChangeShapeType="1" noTextEdit="1"/>
              </p:cNvSpPr>
              <p:nvPr/>
            </p:nvSpPr>
            <p:spPr>
              <a:xfrm>
                <a:off x="4469013" y="4939640"/>
                <a:ext cx="494046" cy="610936"/>
              </a:xfrm>
              <a:prstGeom prst="rect">
                <a:avLst/>
              </a:prstGeom>
              <a:blipFill rotWithShape="1">
                <a:blip r:embed="rId7"/>
                <a:stretch>
                  <a:fillRect l="-105" t="-100" r="108" b="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7392144" y="4939640"/>
                <a:ext cx="494046" cy="61651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59</m:t>
                          </m:r>
                        </m:num>
                        <m:den>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4</m:t>
                          </m:r>
                        </m:den>
                      </m:f>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8" name="矩形 17"/>
              <p:cNvSpPr>
                <a:spLocks noRot="1" noChangeAspect="1" noMove="1" noResize="1" noEditPoints="1" noAdjustHandles="1" noChangeArrowheads="1" noChangeShapeType="1" noTextEdit="1"/>
              </p:cNvSpPr>
              <p:nvPr/>
            </p:nvSpPr>
            <p:spPr>
              <a:xfrm>
                <a:off x="7392144" y="4939640"/>
                <a:ext cx="494046" cy="616515"/>
              </a:xfrm>
              <a:prstGeom prst="rect">
                <a:avLst/>
              </a:prstGeom>
              <a:blipFill rotWithShape="1">
                <a:blip r:embed="rId8"/>
                <a:stretch>
                  <a:fillRect l="-22" t="-99" r="25" b="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0253091" y="4939640"/>
                <a:ext cx="670375" cy="61651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
                        <m:fPr>
                          <m:ctrlP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50.5</m:t>
                          </m:r>
                        </m:num>
                        <m:den>
                          <m:r>
                            <a:rPr kumimoji="0" lang="en-US" altLang="zh-CN" sz="1800" b="0" i="1" u="none" strike="noStrike" kern="1200" cap="none" spc="0" normalizeH="0" baseline="0" noProof="0">
                              <a:ln>
                                <a:noFill/>
                              </a:ln>
                              <a:solidFill>
                                <a:prstClr val="black"/>
                              </a:solidFill>
                              <a:effectLst/>
                              <a:uLnTx/>
                              <a:uFillTx/>
                              <a:latin typeface="Cambria Math" panose="02040503050406030204" pitchFamily="18" charset="0"/>
                              <a:cs typeface="+mn-cs"/>
                            </a:rPr>
                            <m:t>4</m:t>
                          </m:r>
                        </m:den>
                      </m:f>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9" name="矩形 18"/>
              <p:cNvSpPr>
                <a:spLocks noRot="1" noChangeAspect="1" noMove="1" noResize="1" noEditPoints="1" noAdjustHandles="1" noChangeArrowheads="1" noChangeShapeType="1" noTextEdit="1"/>
              </p:cNvSpPr>
              <p:nvPr/>
            </p:nvSpPr>
            <p:spPr>
              <a:xfrm>
                <a:off x="10253091" y="4939640"/>
                <a:ext cx="670375" cy="616515"/>
              </a:xfrm>
              <a:prstGeom prst="rect">
                <a:avLst/>
              </a:prstGeom>
              <a:blipFill rotWithShape="1">
                <a:blip r:embed="rId9"/>
                <a:stretch>
                  <a:fillRect l="-57" t="-99" r="29" b="88"/>
                </a:stretch>
              </a:blipFill>
            </p:spPr>
            <p:txBody>
              <a:bodyPr/>
              <a:lstStyle/>
              <a:p>
                <a:r>
                  <a:rPr lang="zh-CN" altLang="en-US">
                    <a:noFill/>
                  </a:rPr>
                  <a:t> </a:t>
                </a:r>
              </a:p>
            </p:txBody>
          </p:sp>
        </mc:Fallback>
      </mc:AlternateContent>
      <p:sp>
        <p:nvSpPr>
          <p:cNvPr id="7" name="矩形 6"/>
          <p:cNvSpPr/>
          <p:nvPr/>
        </p:nvSpPr>
        <p:spPr>
          <a:xfrm>
            <a:off x="409811" y="5701289"/>
            <a:ext cx="11069056"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思考：</a:t>
            </a: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Left / right endpoint  </a:t>
            </a: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和  </a:t>
            </a: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overestimate / underestimate </a:t>
            </a: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的关系？</a:t>
            </a:r>
            <a:endPar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20" y="1700808"/>
            <a:ext cx="4284939"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黎曼和</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690691" y="904987"/>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曲线下面积求和</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2" name="矩形 1"/>
              <p:cNvSpPr/>
              <p:nvPr/>
            </p:nvSpPr>
            <p:spPr>
              <a:xfrm>
                <a:off x="5303912" y="1484900"/>
                <a:ext cx="6696744" cy="341632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微积分的核心思想为：化曲为直，以线性化的方法解决非线性问题。</a:t>
                </a:r>
                <a:endPar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根据这个思想，我们先把整个区间</a:t>
                </a:r>
                <a14:m>
                  <m:oMath xmlns:m="http://schemas.openxmlformats.org/officeDocument/2006/math">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𝒂</m:t>
                    </m:r>
                    <m:r>
                      <a:rPr kumimoji="0" lang="en-US" altLang="zh-CN" sz="24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r>
                      <a:rPr kumimoji="0" lang="en-US" altLang="zh-CN" sz="24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𝒃</m:t>
                    </m:r>
                    <m:r>
                      <a:rPr kumimoji="0" lang="en-US" altLang="zh-CN" sz="24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oMath>
                </a14:m>
                <a:r>
                  <a:rPr kumimoji="0" lang="zh-CN"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分为</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n</a:t>
                </a:r>
                <a:r>
                  <a:rPr kumimoji="0" lang="zh-CN"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个区间，把曲边形分割成</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n</a:t>
                </a:r>
                <a:r>
                  <a:rPr kumimoji="0" lang="zh-CN"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个长方形。用</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n</a:t>
                </a:r>
                <a:r>
                  <a:rPr kumimoji="0" lang="zh-CN"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个长方形去估算</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n</a:t>
                </a:r>
                <a:r>
                  <a:rPr kumimoji="0" lang="zh-CN"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个小曲边形，</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n</a:t>
                </a:r>
                <a:r>
                  <a:rPr kumimoji="0" lang="zh-CN"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个长方形的面积和为：</a:t>
                </a:r>
                <a:endPar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5303912" y="1484900"/>
                <a:ext cx="6696744" cy="3416320"/>
              </a:xfrm>
              <a:prstGeom prst="rect">
                <a:avLst/>
              </a:prstGeom>
              <a:blipFill rotWithShape="1">
                <a:blip r:embed="rId3"/>
                <a:stretch>
                  <a:fillRect l="-6" t="-8" r="6" b="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303912" y="4901220"/>
                <a:ext cx="5626925" cy="109889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chr m:val="∑"/>
                          <m:ctrlPr>
                            <a:rPr kumimoji="0" lang="zh-CN" altLang="en-US"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23"/>
                            </m:r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𝒊</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𝒏</m:t>
                          </m:r>
                        </m:sup>
                        <m:e>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𝒏</m:t>
                              </m:r>
                            </m:sub>
                          </m:sSub>
                        </m:e>
                      </m:nary>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b>
                      </m:s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b>
                      </m:s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𝒏</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sub>
                      </m:s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𝒏</m:t>
                          </m:r>
                        </m:sub>
                      </m:sSub>
                    </m:oMath>
                  </m:oMathPara>
                </a14:m>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5303912" y="4901220"/>
                <a:ext cx="5626925" cy="1098891"/>
              </a:xfrm>
              <a:prstGeom prst="rect">
                <a:avLst/>
              </a:prstGeom>
              <a:blipFill rotWithShape="1">
                <a:blip r:embed="rId4"/>
                <a:stretch>
                  <a:fillRect l="-7" t="-26" r="10" b="57"/>
                </a:stretch>
              </a:blipFill>
            </p:spPr>
            <p:txBody>
              <a:bodyPr/>
              <a:lstStyle/>
              <a:p>
                <a:r>
                  <a:rPr lang="zh-CN" altLang="en-US">
                    <a:noFill/>
                  </a:rPr>
                  <a:t> </a:t>
                </a:r>
              </a:p>
            </p:txBody>
          </p:sp>
        </mc:Fallback>
      </mc:AlternateContent>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28" y="1628800"/>
            <a:ext cx="4523530"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黎曼和</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690691" y="904987"/>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曲线下面积求和</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 name="矩形 1"/>
          <p:cNvSpPr/>
          <p:nvPr/>
        </p:nvSpPr>
        <p:spPr>
          <a:xfrm>
            <a:off x="4512962" y="1513936"/>
            <a:ext cx="7532831" cy="586699"/>
          </a:xfrm>
          <a:prstGeom prst="rect">
            <a:avLst/>
          </a:prstGeom>
        </p:spPr>
        <p:txBody>
          <a:bodyPr wrap="none">
            <a:spAutoFit/>
          </a:bodyPr>
          <a:lstStyle/>
          <a:p>
            <a:pPr marL="0" marR="0" lvl="0" indent="266700" algn="just" defTabSz="914400" rtl="0" eaLnBrk="1" fontAlgn="auto" latinLnBrk="0" hangingPunct="1">
              <a:lnSpc>
                <a:spcPct val="150000"/>
              </a:lnSpc>
              <a:spcBef>
                <a:spcPts val="0"/>
              </a:spcBef>
              <a:spcAft>
                <a:spcPts val="0"/>
              </a:spcAft>
              <a:buClrTx/>
              <a:buSzTx/>
              <a:buFontTx/>
              <a:buNone/>
              <a:defRPr/>
            </a:pPr>
            <a:r>
              <a:rPr kumimoji="0" lang="zh-CN" altLang="zh-CN"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每个长方形若以左端点的函数值作为长方形的高，则</a:t>
            </a:r>
          </a:p>
        </p:txBody>
      </p:sp>
      <mc:AlternateContent xmlns:mc="http://schemas.openxmlformats.org/markup-compatibility/2006" xmlns:a14="http://schemas.microsoft.com/office/drawing/2010/main">
        <mc:Choice Requires="a14">
          <p:sp>
            <p:nvSpPr>
              <p:cNvPr id="7" name="矩形 6"/>
              <p:cNvSpPr/>
              <p:nvPr/>
            </p:nvSpPr>
            <p:spPr>
              <a:xfrm>
                <a:off x="4655840" y="2126560"/>
                <a:ext cx="4637264" cy="11005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𝑨</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kumimoji="0" lang="zh-CN"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m:rPr>
                              <m:brk m:alnAt="23"/>
                            </m:r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𝒊</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up>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𝒏</m:t>
                          </m:r>
                        </m:sup>
                        <m:e>
                          <m:sSub>
                            <m:sSub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𝑨</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𝒊</m:t>
                              </m:r>
                            </m:sub>
                          </m:sSub>
                        </m:e>
                      </m:nary>
                      <m:r>
                        <a:rPr kumimoji="0" lang="zh-CN"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𝑨</m:t>
                          </m:r>
                        </m:e>
                        <m: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𝟏</m:t>
                          </m:r>
                        </m:sub>
                      </m:s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𝑨</m:t>
                          </m:r>
                        </m:e>
                        <m: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𝟐</m:t>
                          </m:r>
                        </m:sub>
                      </m:s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𝑨</m:t>
                          </m:r>
                        </m:e>
                        <m: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𝒏</m:t>
                          </m:r>
                        </m:sub>
                      </m:sSub>
                    </m:oMath>
                  </m:oMathPara>
                </a14:m>
                <a:endPar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等线" panose="02010600030101010101"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4655840" y="2126560"/>
                <a:ext cx="4637264" cy="1100558"/>
              </a:xfrm>
              <a:prstGeom prst="rect">
                <a:avLst/>
              </a:prstGeom>
              <a:blipFill rotWithShape="1">
                <a:blip r:embed="rId3"/>
                <a:stretch>
                  <a:fillRect t="-53" r="11" b="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766776" y="3399286"/>
                <a:ext cx="735252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𝒚</m:t>
                          </m:r>
                        </m:e>
                        <m:sub>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𝟎</m:t>
                          </m:r>
                        </m:sub>
                      </m:sSub>
                      <m:d>
                        <m:d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𝟏</m:t>
                              </m:r>
                            </m:sub>
                          </m:sSub>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𝟎</m:t>
                              </m:r>
                            </m:sub>
                          </m:sSub>
                        </m:e>
                      </m:d>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𝒚</m:t>
                          </m:r>
                        </m:e>
                        <m:sub>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𝟏</m:t>
                          </m:r>
                        </m:sub>
                      </m:sSub>
                      <m:d>
                        <m:d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𝟐</m:t>
                              </m:r>
                            </m:sub>
                          </m:sSub>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𝟏</m:t>
                              </m:r>
                            </m:sub>
                          </m:sSub>
                        </m:e>
                      </m:d>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𝒚</m:t>
                          </m:r>
                        </m:e>
                        <m:sub>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𝒏</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𝟏</m:t>
                          </m:r>
                        </m:sub>
                      </m:sSub>
                      <m:d>
                        <m:d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𝒏</m:t>
                              </m:r>
                            </m:sub>
                          </m:sSub>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𝒏</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𝟏</m:t>
                              </m:r>
                            </m:sub>
                          </m:sSub>
                        </m:e>
                      </m:d>
                    </m:oMath>
                  </m:oMathPara>
                </a14:m>
                <a:endPar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等线" panose="02010600030101010101" charset="-122"/>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4766776" y="3399286"/>
                <a:ext cx="7352526" cy="461665"/>
              </a:xfrm>
              <a:prstGeom prst="rect">
                <a:avLst/>
              </a:prstGeom>
              <a:blipFill rotWithShape="1">
                <a:blip r:embed="rId4"/>
                <a:stretch>
                  <a:fillRect l="-6" t="-28" r="4" b="33"/>
                </a:stretch>
              </a:blipFill>
            </p:spPr>
            <p:txBody>
              <a:bodyPr/>
              <a:lstStyle/>
              <a:p>
                <a:r>
                  <a:rPr lang="zh-CN" altLang="en-US">
                    <a:noFill/>
                  </a:rPr>
                  <a:t> </a:t>
                </a:r>
              </a:p>
            </p:txBody>
          </p:sp>
        </mc:Fallback>
      </mc:AlternateContent>
      <p:pic>
        <p:nvPicPr>
          <p:cNvPr id="13" name="图片 12" descr="屏幕剪辑"/>
          <p:cNvPicPr>
            <a:picLocks noChangeAspect="1"/>
          </p:cNvPicPr>
          <p:nvPr/>
        </p:nvPicPr>
        <p:blipFill rotWithShape="1">
          <a:blip r:embed="rId5">
            <a:extLst>
              <a:ext uri="{28A0092B-C50C-407E-A947-70E740481C1C}">
                <a14:useLocalDpi xmlns:a14="http://schemas.microsoft.com/office/drawing/2010/main" val="0"/>
              </a:ext>
            </a:extLst>
          </a:blip>
          <a:srcRect l="44127" b="16610"/>
          <a:stretch>
            <a:fillRect/>
          </a:stretch>
        </p:blipFill>
        <p:spPr>
          <a:xfrm>
            <a:off x="4867093" y="4568635"/>
            <a:ext cx="7036798" cy="741828"/>
          </a:xfrm>
          <a:prstGeom prst="rect">
            <a:avLst/>
          </a:prstGeom>
        </p:spPr>
      </p:pic>
      <p:pic>
        <p:nvPicPr>
          <p:cNvPr id="15" name="图片 14" descr="屏幕剪辑"/>
          <p:cNvPicPr>
            <a:picLocks noChangeAspect="1"/>
          </p:cNvPicPr>
          <p:nvPr/>
        </p:nvPicPr>
        <p:blipFill rotWithShape="1">
          <a:blip r:embed="rId5">
            <a:extLst>
              <a:ext uri="{28A0092B-C50C-407E-A947-70E740481C1C}">
                <a14:useLocalDpi xmlns:a14="http://schemas.microsoft.com/office/drawing/2010/main" val="0"/>
              </a:ext>
            </a:extLst>
          </a:blip>
          <a:srcRect r="55961" b="33865"/>
          <a:stretch>
            <a:fillRect/>
          </a:stretch>
        </p:blipFill>
        <p:spPr>
          <a:xfrm>
            <a:off x="4867093" y="3956613"/>
            <a:ext cx="7040264" cy="746783"/>
          </a:xfrm>
          <a:prstGeom prst="rect">
            <a:avLst/>
          </a:prstGeom>
        </p:spPr>
      </p:pic>
      <p:pic>
        <p:nvPicPr>
          <p:cNvPr id="14" name="图片 13"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75946" y="5310463"/>
            <a:ext cx="7416054" cy="976026"/>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黎曼和</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690691" y="904987"/>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曲线下面积求和</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 name="矩形 1"/>
          <p:cNvSpPr/>
          <p:nvPr/>
        </p:nvSpPr>
        <p:spPr>
          <a:xfrm>
            <a:off x="4295800" y="1673522"/>
            <a:ext cx="7532831" cy="586699"/>
          </a:xfrm>
          <a:prstGeom prst="rect">
            <a:avLst/>
          </a:prstGeom>
        </p:spPr>
        <p:txBody>
          <a:bodyPr wrap="none">
            <a:spAutoFit/>
          </a:bodyPr>
          <a:lstStyle/>
          <a:p>
            <a:pPr marL="0" marR="0" lvl="0" indent="266700" algn="just" defTabSz="914400" rtl="0" eaLnBrk="1" fontAlgn="auto" latinLnBrk="0" hangingPunct="1">
              <a:lnSpc>
                <a:spcPct val="150000"/>
              </a:lnSpc>
              <a:spcBef>
                <a:spcPts val="0"/>
              </a:spcBef>
              <a:spcAft>
                <a:spcPts val="0"/>
              </a:spcAft>
              <a:buClrTx/>
              <a:buSzTx/>
              <a:buFontTx/>
              <a:buNone/>
              <a:defRPr/>
            </a:pPr>
            <a:r>
              <a:rPr kumimoji="0" lang="zh-CN" altLang="zh-CN"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每个长方形若以</a:t>
            </a: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右</a:t>
            </a:r>
            <a:r>
              <a:rPr kumimoji="0" lang="zh-CN" altLang="zh-CN"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端点的函数值作为长方形的高，则</a:t>
            </a:r>
          </a:p>
        </p:txBody>
      </p:sp>
      <mc:AlternateContent xmlns:mc="http://schemas.openxmlformats.org/markup-compatibility/2006" xmlns:a14="http://schemas.microsoft.com/office/drawing/2010/main">
        <mc:Choice Requires="a14">
          <p:sp>
            <p:nvSpPr>
              <p:cNvPr id="7" name="矩形 6"/>
              <p:cNvSpPr/>
              <p:nvPr/>
            </p:nvSpPr>
            <p:spPr>
              <a:xfrm>
                <a:off x="4439816" y="2234930"/>
                <a:ext cx="4557070" cy="110055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𝑨</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kumimoji="0" lang="zh-CN"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m:rPr>
                              <m:brk m:alnAt="23"/>
                            </m:r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𝒊</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up>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𝒏</m:t>
                          </m:r>
                        </m:sup>
                        <m:e>
                          <m:sSub>
                            <m:sSub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𝑨</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𝒊</m:t>
                              </m:r>
                            </m:sub>
                          </m:sSub>
                        </m:e>
                      </m:nary>
                      <m:r>
                        <a:rPr kumimoji="0" lang="zh-CN"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𝑨</m:t>
                          </m:r>
                        </m:e>
                        <m: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𝟏</m:t>
                          </m:r>
                        </m:sub>
                      </m:s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𝑨</m:t>
                          </m:r>
                        </m:e>
                        <m: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𝟐</m:t>
                          </m:r>
                        </m:sub>
                      </m:s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𝑨</m:t>
                          </m:r>
                        </m:e>
                        <m: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𝒏</m:t>
                          </m:r>
                        </m:sub>
                      </m:sSub>
                    </m:oMath>
                  </m:oMathPara>
                </a14:m>
                <a:endPar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等线" panose="02010600030101010101"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4439816" y="2234930"/>
                <a:ext cx="4557070" cy="1100558"/>
              </a:xfrm>
              <a:prstGeom prst="rect">
                <a:avLst/>
              </a:prstGeom>
              <a:blipFill rotWithShape="1">
                <a:blip r:embed="rId2"/>
                <a:stretch>
                  <a:fillRect l="-12" t="-33" r="5" b="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798385" y="3375529"/>
                <a:ext cx="705436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𝒚</m:t>
                          </m:r>
                        </m:e>
                        <m: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𝟏</m:t>
                          </m:r>
                        </m:sub>
                      </m:sSub>
                      <m:d>
                        <m:d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𝟏</m:t>
                              </m:r>
                            </m:sub>
                          </m:sSub>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𝟎</m:t>
                              </m:r>
                            </m:sub>
                          </m:sSub>
                        </m:e>
                      </m:d>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𝒚</m:t>
                          </m:r>
                        </m:e>
                        <m: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𝟐</m:t>
                          </m:r>
                        </m:sub>
                      </m:sSub>
                      <m:d>
                        <m:d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𝟐</m:t>
                              </m:r>
                            </m:sub>
                          </m:sSub>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𝟏</m:t>
                              </m:r>
                            </m:sub>
                          </m:sSub>
                        </m:e>
                      </m:d>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𝒚</m:t>
                          </m:r>
                        </m:e>
                        <m:sub>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𝒏</m:t>
                          </m:r>
                        </m:sub>
                      </m:sSub>
                      <m:d>
                        <m:d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dPr>
                        <m:e>
                          <m:sSub>
                            <m:sSub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𝒏</m:t>
                              </m:r>
                            </m:sub>
                          </m:sSub>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𝒏</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𝟏</m:t>
                              </m:r>
                            </m:sub>
                          </m:sSub>
                        </m:e>
                      </m:d>
                    </m:oMath>
                  </m:oMathPara>
                </a14:m>
                <a:endPar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等线" panose="02010600030101010101" charset="-122"/>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4798385" y="3375529"/>
                <a:ext cx="7054367" cy="461665"/>
              </a:xfrm>
              <a:prstGeom prst="rect">
                <a:avLst/>
              </a:prstGeom>
              <a:blipFill rotWithShape="1">
                <a:blip r:embed="rId3"/>
                <a:stretch>
                  <a:fillRect l="-5" t="-109" r="7" b="114"/>
                </a:stretch>
              </a:blipFill>
            </p:spPr>
            <p:txBody>
              <a:bodyPr/>
              <a:lstStyle/>
              <a:p>
                <a:r>
                  <a:rPr lang="zh-CN" altLang="en-US">
                    <a:noFill/>
                  </a:rPr>
                  <a:t> </a:t>
                </a:r>
              </a:p>
            </p:txBody>
          </p:sp>
        </mc:Fallback>
      </mc:AlternateContent>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454" y="1772816"/>
            <a:ext cx="3959248" cy="36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3832" y="4348368"/>
            <a:ext cx="7908659" cy="1208267"/>
          </a:xfrm>
          <a:prstGeom prst="rect">
            <a:avLst/>
          </a:prstGeom>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黎曼和</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690691" y="904987"/>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曲线下面积求和</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 name="矩形 1"/>
          <p:cNvSpPr/>
          <p:nvPr/>
        </p:nvSpPr>
        <p:spPr>
          <a:xfrm>
            <a:off x="4993229" y="1577899"/>
            <a:ext cx="7225055" cy="586699"/>
          </a:xfrm>
          <a:prstGeom prst="rect">
            <a:avLst/>
          </a:prstGeom>
        </p:spPr>
        <p:txBody>
          <a:bodyPr wrap="none">
            <a:spAutoFit/>
          </a:bodyPr>
          <a:lstStyle/>
          <a:p>
            <a:pPr marL="0" marR="0" lvl="0" indent="266700" algn="just" defTabSz="914400" rtl="0" eaLnBrk="1" fontAlgn="auto" latinLnBrk="0" hangingPunct="1">
              <a:lnSpc>
                <a:spcPct val="150000"/>
              </a:lnSpc>
              <a:spcBef>
                <a:spcPts val="0"/>
              </a:spcBef>
              <a:spcAft>
                <a:spcPts val="0"/>
              </a:spcAft>
              <a:buClrTx/>
              <a:buSzTx/>
              <a:buFontTx/>
              <a:buNone/>
              <a:defRPr/>
            </a:pPr>
            <a:r>
              <a:rPr kumimoji="0" lang="zh-CN" altLang="zh-CN"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每个长方形若以</a:t>
            </a: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中</a:t>
            </a:r>
            <a:r>
              <a:rPr kumimoji="0" lang="zh-CN" altLang="zh-CN"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点的函数值作为长方形的高，则</a:t>
            </a:r>
          </a:p>
        </p:txBody>
      </p:sp>
      <mc:AlternateContent xmlns:mc="http://schemas.openxmlformats.org/markup-compatibility/2006" xmlns:a14="http://schemas.microsoft.com/office/drawing/2010/main">
        <mc:Choice Requires="a14">
          <p:sp>
            <p:nvSpPr>
              <p:cNvPr id="7" name="矩形 6"/>
              <p:cNvSpPr/>
              <p:nvPr/>
            </p:nvSpPr>
            <p:spPr>
              <a:xfrm>
                <a:off x="5118234" y="2276872"/>
                <a:ext cx="4650174" cy="109889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𝑨</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kumimoji="0" lang="zh-CN"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m:rPr>
                              <m:brk m:alnAt="23"/>
                            </m:r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𝒊</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up>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𝒏</m:t>
                          </m:r>
                        </m:sup>
                        <m:e>
                          <m:sSub>
                            <m:sSub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𝑨</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𝒊</m:t>
                              </m:r>
                            </m:sub>
                          </m:sSub>
                        </m:e>
                      </m:nary>
                      <m:r>
                        <a:rPr kumimoji="0" lang="zh-CN"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𝑨</m:t>
                          </m:r>
                        </m:e>
                        <m: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𝟏</m:t>
                          </m:r>
                        </m:sub>
                      </m:s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𝑨</m:t>
                          </m:r>
                        </m:e>
                        <m: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𝟐</m:t>
                          </m:r>
                        </m:sub>
                      </m:s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𝑨</m:t>
                          </m:r>
                        </m:e>
                        <m: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𝒏</m:t>
                          </m:r>
                        </m:sub>
                      </m:sSub>
                    </m:oMath>
                  </m:oMathPara>
                </a14:m>
                <a:endPar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等线" panose="02010600030101010101"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5118234" y="2276872"/>
                <a:ext cx="4650174" cy="1098891"/>
              </a:xfrm>
              <a:prstGeom prst="rect">
                <a:avLst/>
              </a:prstGeom>
              <a:blipFill rotWithShape="1">
                <a:blip r:embed="rId2"/>
                <a:stretch>
                  <a:fillRect l="-3" t="-36" r="4" b="9"/>
                </a:stretch>
              </a:blipFill>
            </p:spPr>
            <p:txBody>
              <a:bodyPr/>
              <a:lstStyle/>
              <a:p>
                <a:r>
                  <a:rPr lang="zh-CN" altLang="en-US">
                    <a:noFill/>
                  </a:rPr>
                  <a:t> </a:t>
                </a:r>
              </a:p>
            </p:txBody>
          </p:sp>
        </mc:Fallback>
      </mc:AlternateContent>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11" y="1717153"/>
            <a:ext cx="4696616" cy="42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5920" y="3747453"/>
            <a:ext cx="6327792" cy="2264969"/>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黎曼和</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690691" y="904987"/>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曲线下面积求和</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 name="矩形 1"/>
          <p:cNvSpPr/>
          <p:nvPr/>
        </p:nvSpPr>
        <p:spPr>
          <a:xfrm>
            <a:off x="4796146" y="1710127"/>
            <a:ext cx="7204509" cy="586699"/>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若连接左右端点构成</a:t>
            </a:r>
            <a:r>
              <a:rPr kumimoji="0" lang="zh-CN" altLang="en-US" sz="2400" b="1"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梯形区域 </a:t>
            </a:r>
            <a:r>
              <a:rPr kumimoji="0" lang="en-US" altLang="zh-CN" sz="2400" b="1" i="0" u="sng" strike="noStrike" kern="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trapezoidal</a:t>
            </a:r>
            <a:r>
              <a:rPr kumimoji="0" lang="zh-CN" altLang="zh-CN"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，则</a:t>
            </a:r>
          </a:p>
        </p:txBody>
      </p:sp>
      <mc:AlternateContent xmlns:mc="http://schemas.openxmlformats.org/markup-compatibility/2006" xmlns:a14="http://schemas.microsoft.com/office/drawing/2010/main">
        <mc:Choice Requires="a14">
          <p:sp>
            <p:nvSpPr>
              <p:cNvPr id="7" name="矩形 6"/>
              <p:cNvSpPr/>
              <p:nvPr/>
            </p:nvSpPr>
            <p:spPr>
              <a:xfrm>
                <a:off x="5046374" y="2640399"/>
                <a:ext cx="5171268" cy="12666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𝑨</m:t>
                      </m:r>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nary>
                        <m:naryPr>
                          <m:chr m:val="∑"/>
                          <m:ctrlPr>
                            <a:rPr kumimoji="0" lang="zh-CN" altLang="en-US"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m:rPr>
                              <m:brk m:alnAt="23"/>
                            </m:r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𝒊</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up>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𝒏</m:t>
                          </m:r>
                        </m:sup>
                        <m:e>
                          <m:sSub>
                            <m:sSub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𝑨</m:t>
                              </m:r>
                            </m:e>
                            <m:sub>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𝒊</m:t>
                              </m:r>
                            </m:sub>
                          </m:sSub>
                        </m:e>
                      </m:nary>
                      <m:r>
                        <a:rPr kumimoji="0" lang="zh-CN" altLang="zh-CN" sz="28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𝑨</m:t>
                          </m:r>
                        </m:e>
                        <m:sub>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𝟏</m:t>
                          </m:r>
                        </m:sub>
                      </m:sSub>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𝑨</m:t>
                          </m:r>
                        </m:e>
                        <m:sub>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𝟐</m:t>
                          </m:r>
                        </m:sub>
                      </m:sSub>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𝑨</m:t>
                          </m:r>
                        </m:e>
                        <m:sub>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𝒏</m:t>
                          </m:r>
                        </m:sub>
                      </m:sSub>
                    </m:oMath>
                  </m:oMathPara>
                </a14:m>
                <a:endParaRPr kumimoji="0" lang="en-US" altLang="zh-CN" sz="2800" b="1" i="1" u="none" strike="noStrike" kern="100" cap="none" spc="0" normalizeH="0" baseline="0" noProof="0" dirty="0">
                  <a:ln>
                    <a:noFill/>
                  </a:ln>
                  <a:solidFill>
                    <a:prstClr val="black"/>
                  </a:solidFill>
                  <a:effectLst/>
                  <a:uLnTx/>
                  <a:uFillTx/>
                  <a:latin typeface="Cambria Math" panose="02040503050406030204" pitchFamily="18" charset="0"/>
                  <a:ea typeface="等线" panose="02010600030101010101"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5046374" y="2640399"/>
                <a:ext cx="5171268" cy="1266629"/>
              </a:xfrm>
              <a:prstGeom prst="rect">
                <a:avLst/>
              </a:prstGeom>
              <a:blipFill rotWithShape="1">
                <a:blip r:embed="rId2"/>
                <a:stretch>
                  <a:fillRect l="-1" t="-5" r="10" b="40"/>
                </a:stretch>
              </a:blipFill>
            </p:spPr>
            <p:txBody>
              <a:bodyPr/>
              <a:lstStyle/>
              <a:p>
                <a:r>
                  <a:rPr lang="zh-CN" altLang="en-US">
                    <a:noFill/>
                  </a:rPr>
                  <a:t> </a:t>
                </a:r>
              </a:p>
            </p:txBody>
          </p:sp>
        </mc:Fallback>
      </mc:AlternateContent>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47" y="1772816"/>
            <a:ext cx="4814249"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对象 8"/>
          <p:cNvGraphicFramePr>
            <a:graphicFrameLocks noChangeAspect="1"/>
          </p:cNvGraphicFramePr>
          <p:nvPr/>
        </p:nvGraphicFramePr>
        <p:xfrm>
          <a:off x="3359696" y="5579625"/>
          <a:ext cx="8487764" cy="902113"/>
        </p:xfrm>
        <a:graphic>
          <a:graphicData uri="http://schemas.openxmlformats.org/presentationml/2006/ole">
            <mc:AlternateContent xmlns:mc="http://schemas.openxmlformats.org/markup-compatibility/2006">
              <mc:Choice xmlns:v="urn:schemas-microsoft-com:vml" Requires="v">
                <p:oleObj r:id="rId4" imgW="4089400" imgH="431800" progId="Equation.3">
                  <p:embed/>
                </p:oleObj>
              </mc:Choice>
              <mc:Fallback>
                <p:oleObj r:id="rId4" imgW="4089400" imgH="431800" progId="Equation.3">
                  <p:embed/>
                  <p:pic>
                    <p:nvPicPr>
                      <p:cNvPr id="0"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9696" y="5579625"/>
                        <a:ext cx="8487764" cy="90211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0" name="矩形 9"/>
              <p:cNvSpPr/>
              <p:nvPr/>
            </p:nvSpPr>
            <p:spPr>
              <a:xfrm>
                <a:off x="5159896" y="4193881"/>
                <a:ext cx="4053790" cy="109889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chr m:val="∑"/>
                          <m:ctrlPr>
                            <a:rPr kumimoji="0" lang="zh-CN"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m:rPr>
                              <m:brk m:alnAt="23"/>
                            </m:r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𝒊</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up>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𝒏</m:t>
                          </m:r>
                        </m:sup>
                        <m:e>
                          <m:sSub>
                            <m:sSub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𝑨</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𝒊</m:t>
                              </m:r>
                            </m:sub>
                          </m:sSub>
                        </m:e>
                      </m:nary>
                      <m:r>
                        <a:rPr kumimoji="0" lang="zh-CN"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𝑨</m:t>
                          </m:r>
                        </m:e>
                        <m: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𝟏</m:t>
                          </m:r>
                        </m:sub>
                      </m:s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𝑨</m:t>
                          </m:r>
                        </m:e>
                        <m: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𝟐</m:t>
                          </m:r>
                        </m:sub>
                      </m:s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𝑨</m:t>
                          </m:r>
                        </m:e>
                        <m: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𝒏</m:t>
                          </m:r>
                        </m:sub>
                      </m:sSub>
                    </m:oMath>
                  </m:oMathPara>
                </a14:m>
                <a:endPar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等线" panose="02010600030101010101"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5159896" y="4193881"/>
                <a:ext cx="4053790" cy="1098891"/>
              </a:xfrm>
              <a:prstGeom prst="rect">
                <a:avLst/>
              </a:prstGeom>
              <a:blipFill rotWithShape="1">
                <a:blip r:embed="rId6"/>
                <a:stretch>
                  <a:fillRect l="-13" t="-31" r="12" b="4"/>
                </a:stretch>
              </a:blipFill>
            </p:spPr>
            <p:txBody>
              <a:bodyPr/>
              <a:lstStyle/>
              <a:p>
                <a:r>
                  <a:rPr lang="zh-CN" altLang="en-US">
                    <a:noFill/>
                  </a:rPr>
                  <a:t> </a:t>
                </a:r>
              </a:p>
            </p:txBody>
          </p:sp>
        </mc:Fallback>
      </mc:AlternateContent>
      <p:sp>
        <p:nvSpPr>
          <p:cNvPr id="11" name="矩形 10"/>
          <p:cNvSpPr/>
          <p:nvPr/>
        </p:nvSpPr>
        <p:spPr>
          <a:xfrm>
            <a:off x="9181956" y="4512493"/>
            <a:ext cx="172354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叫做黎曼和</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黎曼和</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6" name="矩形 5"/>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11" name="组合 10"/>
          <p:cNvGrpSpPr/>
          <p:nvPr/>
        </p:nvGrpSpPr>
        <p:grpSpPr>
          <a:xfrm>
            <a:off x="409810" y="1781850"/>
            <a:ext cx="1298457" cy="461665"/>
            <a:chOff x="775380" y="3144539"/>
            <a:chExt cx="1293702" cy="461665"/>
          </a:xfrm>
        </p:grpSpPr>
        <p:sp>
          <p:nvSpPr>
            <p:cNvPr id="12" name="Rectangle 5"/>
            <p:cNvSpPr>
              <a:spLocks noChangeArrowheads="1"/>
            </p:cNvSpPr>
            <p:nvPr/>
          </p:nvSpPr>
          <p:spPr bwMode="auto">
            <a:xfrm>
              <a:off x="775381" y="3161704"/>
              <a:ext cx="1293701"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TextBox 28"/>
            <p:cNvSpPr txBox="1"/>
            <p:nvPr/>
          </p:nvSpPr>
          <p:spPr>
            <a:xfrm>
              <a:off x="775380" y="3144539"/>
              <a:ext cx="129370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sp>
        <p:nvSpPr>
          <p:cNvPr id="14" name="矩形 13"/>
          <p:cNvSpPr/>
          <p:nvPr/>
        </p:nvSpPr>
        <p:spPr>
          <a:xfrm>
            <a:off x="2024841" y="1517477"/>
            <a:ext cx="10005672" cy="196310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Approximate the area under the curve </a:t>
            </a:r>
            <a:r>
              <a:rPr kumimoji="0" lang="en-US" altLang="zh-CN" sz="28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y</a:t>
            </a:r>
            <a:r>
              <a:rPr kumimoji="0" lang="zh-CN"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8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x</a:t>
            </a:r>
            <a:r>
              <a:rPr kumimoji="0" lang="en-US" altLang="zh-CN" sz="2800" b="1" i="0" u="none" strike="noStrike" kern="100" cap="none" spc="0" normalizeH="0" baseline="30000" noProof="0" dirty="0">
                <a:ln>
                  <a:noFill/>
                </a:ln>
                <a:solidFill>
                  <a:prstClr val="black"/>
                </a:solidFill>
                <a:effectLst/>
                <a:uLnTx/>
                <a:uFillTx/>
                <a:latin typeface="Times New Roman" panose="02020603050405020304" pitchFamily="18" charset="0"/>
                <a:ea typeface="等线" panose="02010600030101010101" charset="-122"/>
                <a:cs typeface="+mn-cs"/>
              </a:rPr>
              <a:t>2</a:t>
            </a: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 from </a:t>
            </a:r>
            <a:r>
              <a:rPr kumimoji="0" lang="en-US" altLang="zh-CN" sz="28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x</a:t>
            </a:r>
            <a:r>
              <a:rPr kumimoji="0" lang="zh-CN"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0 to </a:t>
            </a:r>
            <a:r>
              <a:rPr kumimoji="0" lang="en-US" altLang="zh-CN" sz="28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x</a:t>
            </a:r>
            <a:r>
              <a:rPr kumimoji="0" lang="zh-CN"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4 using four left-end-point / right-endpoint / midpoint rectangles with equal width.</a:t>
            </a:r>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6" name="图片 15" descr="屏幕剪辑"/>
          <p:cNvPicPr>
            <a:picLocks noChangeAspect="1"/>
          </p:cNvPicPr>
          <p:nvPr/>
        </p:nvPicPr>
        <p:blipFill rotWithShape="1">
          <a:blip r:embed="rId2">
            <a:extLst>
              <a:ext uri="{28A0092B-C50C-407E-A947-70E740481C1C}">
                <a14:useLocalDpi xmlns:a14="http://schemas.microsoft.com/office/drawing/2010/main" val="0"/>
              </a:ext>
            </a:extLst>
          </a:blip>
          <a:srcRect t="26387"/>
          <a:stretch>
            <a:fillRect/>
          </a:stretch>
        </p:blipFill>
        <p:spPr>
          <a:xfrm>
            <a:off x="379227" y="3988092"/>
            <a:ext cx="9685859" cy="2978811"/>
          </a:xfrm>
          <a:prstGeom prst="rect">
            <a:avLst/>
          </a:prstGeom>
        </p:spPr>
      </p:pic>
      <p:pic>
        <p:nvPicPr>
          <p:cNvPr id="15" name="图片 14" descr="屏幕剪辑"/>
          <p:cNvPicPr>
            <a:picLocks noChangeAspect="1"/>
          </p:cNvPicPr>
          <p:nvPr/>
        </p:nvPicPr>
        <p:blipFill rotWithShape="1">
          <a:blip r:embed="rId2">
            <a:extLst>
              <a:ext uri="{28A0092B-C50C-407E-A947-70E740481C1C}">
                <a14:useLocalDpi xmlns:a14="http://schemas.microsoft.com/office/drawing/2010/main" val="0"/>
              </a:ext>
            </a:extLst>
          </a:blip>
          <a:srcRect b="87751"/>
          <a:stretch>
            <a:fillRect/>
          </a:stretch>
        </p:blipFill>
        <p:spPr>
          <a:xfrm>
            <a:off x="234999" y="3524499"/>
            <a:ext cx="9685859" cy="495672"/>
          </a:xfrm>
          <a:prstGeom prst="rect">
            <a:avLst/>
          </a:prstGeom>
        </p:spPr>
      </p:pic>
      <p:sp>
        <p:nvSpPr>
          <p:cNvPr id="17" name="矩形 16"/>
          <p:cNvSpPr/>
          <p:nvPr/>
        </p:nvSpPr>
        <p:spPr>
          <a:xfrm>
            <a:off x="3690691" y="904987"/>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曲线下面积求和</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67867"/>
            <a:ext cx="12529392"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When we take the limit of this infinite sum, we get the integral. It is called a definite integral.</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744" y="2188386"/>
            <a:ext cx="4930211" cy="1528747"/>
          </a:xfrm>
          <a:prstGeom prst="rect">
            <a:avLst/>
          </a:prstGeom>
        </p:spPr>
      </p:pic>
      <p:sp>
        <p:nvSpPr>
          <p:cNvPr id="4" name="矩形 3"/>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黎曼和</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6" name="矩形 5"/>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3690691" y="904987"/>
            <a:ext cx="24929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黎曼和与定积分的定义</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8" name="矩形 7"/>
              <p:cNvSpPr/>
              <p:nvPr/>
            </p:nvSpPr>
            <p:spPr>
              <a:xfrm>
                <a:off x="6045334" y="2521868"/>
                <a:ext cx="4053790" cy="109889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chr m:val="∑"/>
                          <m:ctrlPr>
                            <a:rPr kumimoji="0" lang="zh-CN" altLang="en-US"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m:rPr>
                              <m:brk m:alnAt="23"/>
                            </m:r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𝒊</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𝟏</m:t>
                          </m:r>
                        </m:sub>
                        <m:sup>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𝒏</m:t>
                          </m:r>
                        </m:sup>
                        <m:e>
                          <m:sSub>
                            <m:sSubPr>
                              <m:ctrlP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𝑨</m:t>
                              </m:r>
                            </m:e>
                            <m:sub>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𝒊</m:t>
                              </m:r>
                            </m:sub>
                          </m:sSub>
                        </m:e>
                      </m:nary>
                      <m:r>
                        <a:rPr kumimoji="0" lang="zh-CN"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𝑨</m:t>
                          </m:r>
                        </m:e>
                        <m: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𝟏</m:t>
                          </m:r>
                        </m:sub>
                      </m:s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𝑨</m:t>
                          </m:r>
                        </m:e>
                        <m: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𝟐</m:t>
                          </m:r>
                        </m:sub>
                      </m:s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𝑨</m:t>
                          </m:r>
                        </m:e>
                        <m:sub>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𝒏</m:t>
                          </m:r>
                        </m:sub>
                      </m:sSub>
                    </m:oMath>
                  </m:oMathPara>
                </a14:m>
                <a:endPar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等线" panose="02010600030101010101"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6045334" y="2521868"/>
                <a:ext cx="4053790" cy="1098891"/>
              </a:xfrm>
              <a:prstGeom prst="rect">
                <a:avLst/>
              </a:prstGeom>
              <a:blipFill rotWithShape="1">
                <a:blip r:embed="rId3"/>
                <a:stretch>
                  <a:fillRect l="-3" t="-26" r="2" b="57"/>
                </a:stretch>
              </a:blipFill>
            </p:spPr>
            <p:txBody>
              <a:bodyPr/>
              <a:lstStyle/>
              <a:p>
                <a:r>
                  <a:rPr lang="zh-CN" altLang="en-US">
                    <a:noFill/>
                  </a:rPr>
                  <a:t> </a:t>
                </a:r>
              </a:p>
            </p:txBody>
          </p:sp>
        </mc:Fallback>
      </mc:AlternateContent>
      <p:sp>
        <p:nvSpPr>
          <p:cNvPr id="9" name="矩形 8"/>
          <p:cNvSpPr/>
          <p:nvPr/>
        </p:nvSpPr>
        <p:spPr>
          <a:xfrm>
            <a:off x="10067394" y="2840480"/>
            <a:ext cx="172354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叫做黎曼和</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0" name="图片 9"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820" y="3848170"/>
            <a:ext cx="11245375" cy="28521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480" y="188640"/>
            <a:ext cx="9287091" cy="3384376"/>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1504" y="3645024"/>
            <a:ext cx="8638903" cy="292907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44044" y="920770"/>
            <a:ext cx="1107996" cy="369332"/>
          </a:xfrm>
          <a:prstGeom prst="rect">
            <a:avLst/>
          </a:prstGeom>
        </p:spPr>
        <p:txBody>
          <a:bodyPr wrap="none">
            <a:spAutoFit/>
          </a:bodyPr>
          <a:lstStyle/>
          <a:p>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三角函数</a:t>
            </a:r>
            <a:endParaRPr lang="zh-CN" altLang="en-US" dirty="0"/>
          </a:p>
        </p:txBody>
      </p:sp>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778820" y="620688"/>
            <a:ext cx="278108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基本初等函数</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3</a:t>
            </a:r>
            <a:endParaRPr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nvGraphicFramePr>
            <p:xfrm>
              <a:off x="778820" y="1556792"/>
              <a:ext cx="6502400" cy="4861560"/>
            </p:xfrm>
            <a:graphic>
              <a:graphicData uri="http://schemas.openxmlformats.org/drawingml/2006/table">
                <a:tbl>
                  <a:tblPr firstRow="1" bandRow="1">
                    <a:tableStyleId>{5940675A-B579-460E-94D1-54222C63F5DA}</a:tableStyleId>
                  </a:tblPr>
                  <a:tblGrid>
                    <a:gridCol w="1300480">
                      <a:extLst>
                        <a:ext uri="{9D8B030D-6E8A-4147-A177-3AD203B41FA5}">
                          <a16:colId xmlns:a16="http://schemas.microsoft.com/office/drawing/2014/main" val="20000"/>
                        </a:ext>
                      </a:extLst>
                    </a:gridCol>
                    <a:gridCol w="1300480">
                      <a:extLst>
                        <a:ext uri="{9D8B030D-6E8A-4147-A177-3AD203B41FA5}">
                          <a16:colId xmlns:a16="http://schemas.microsoft.com/office/drawing/2014/main" val="20001"/>
                        </a:ext>
                      </a:extLst>
                    </a:gridCol>
                    <a:gridCol w="1300480">
                      <a:extLst>
                        <a:ext uri="{9D8B030D-6E8A-4147-A177-3AD203B41FA5}">
                          <a16:colId xmlns:a16="http://schemas.microsoft.com/office/drawing/2014/main" val="20002"/>
                        </a:ext>
                      </a:extLst>
                    </a:gridCol>
                    <a:gridCol w="1300480">
                      <a:extLst>
                        <a:ext uri="{9D8B030D-6E8A-4147-A177-3AD203B41FA5}">
                          <a16:colId xmlns:a16="http://schemas.microsoft.com/office/drawing/2014/main" val="20003"/>
                        </a:ext>
                      </a:extLst>
                    </a:gridCol>
                    <a:gridCol w="1300480">
                      <a:extLst>
                        <a:ext uri="{9D8B030D-6E8A-4147-A177-3AD203B41FA5}">
                          <a16:colId xmlns:a16="http://schemas.microsoft.com/office/drawing/2014/main" val="20004"/>
                        </a:ext>
                      </a:extLst>
                    </a:gridCol>
                  </a:tblGrid>
                  <a:tr h="605028">
                    <a:tc>
                      <a:txBody>
                        <a:bodyPr/>
                        <a:lstStyle/>
                        <a:p>
                          <a:pPr algn="ctr"/>
                          <a:r>
                            <a:rPr lang="zh-CN" altLang="en-US" sz="1800" kern="0" dirty="0">
                              <a:solidFill>
                                <a:schemeClr val="tx1"/>
                              </a:solidFill>
                              <a:latin typeface="Times New Roman" panose="02020603050405020304" pitchFamily="18" charset="0"/>
                              <a:ea typeface="方正北魏楷书简体" panose="03000509000000000000" pitchFamily="65" charset="-122"/>
                              <a:cs typeface="Times New Roman" panose="02020603050405020304" pitchFamily="18" charset="0"/>
                            </a:rPr>
                            <a:t>角度</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𝑥</m:t>
                                </m:r>
                              </m:oMath>
                            </m:oMathPara>
                          </a14:m>
                          <a:endParaRPr lang="zh-CN" alt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𝑠𝑖𝑛𝑥</m:t>
                                </m:r>
                              </m:oMath>
                            </m:oMathPara>
                          </a14:m>
                          <a:endParaRPr lang="zh-CN" alt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𝑐𝑜𝑠𝑥</m:t>
                                </m:r>
                              </m:oMath>
                            </m:oMathPara>
                          </a14:m>
                          <a:endParaRPr lang="zh-CN" alt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𝑡𝑎𝑛𝑥</m:t>
                                </m:r>
                              </m:oMath>
                            </m:oMathPara>
                          </a14:m>
                          <a:endParaRPr lang="zh-CN" altLang="en-US" sz="2000" dirty="0"/>
                        </a:p>
                      </a:txBody>
                      <a:tcPr anchor="ctr"/>
                    </a:tc>
                    <a:extLst>
                      <a:ext uri="{0D108BD9-81ED-4DB2-BD59-A6C34878D82A}">
                        <a16:rowId xmlns:a16="http://schemas.microsoft.com/office/drawing/2014/main" val="10000"/>
                      </a:ext>
                    </a:extLst>
                  </a:tr>
                  <a:tr h="605028">
                    <a:tc>
                      <a:txBody>
                        <a:bodyPr/>
                        <a:lstStyle/>
                        <a:p>
                          <a:pPr algn="ctr"/>
                          <a:endParaRPr lang="zh-CN" alt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sz="2000" i="1" dirty="0" smtClean="0">
                                    <a:latin typeface="Cambria Math" panose="02040503050406030204" pitchFamily="18" charset="0"/>
                                  </a:rPr>
                                  <m:t>0</m:t>
                                </m:r>
                              </m:oMath>
                            </m:oMathPara>
                          </a14:m>
                          <a:endParaRPr lang="zh-CN" altLang="en-US" sz="2000" dirty="0"/>
                        </a:p>
                      </a:txBody>
                      <a:tcPr anchor="ctr"/>
                    </a:tc>
                    <a:tc>
                      <a:txBody>
                        <a:bodyPr/>
                        <a:lstStyle/>
                        <a:p>
                          <a:pPr algn="ct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extLst>
                      <a:ext uri="{0D108BD9-81ED-4DB2-BD59-A6C34878D82A}">
                        <a16:rowId xmlns:a16="http://schemas.microsoft.com/office/drawing/2014/main" val="10001"/>
                      </a:ext>
                    </a:extLst>
                  </a:tr>
                  <a:tr h="605028">
                    <a:tc>
                      <a:txBody>
                        <a:bodyPr/>
                        <a:lstStyle/>
                        <a:p>
                          <a:pPr algn="ctr"/>
                          <a:endParaRPr lang="zh-CN" alt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𝜋</m:t>
                                    </m:r>
                                  </m:num>
                                  <m:den>
                                    <m:r>
                                      <a:rPr lang="en-US" altLang="zh-CN" sz="2000" b="0" i="1" smtClean="0">
                                        <a:latin typeface="Cambria Math" panose="02040503050406030204" pitchFamily="18" charset="0"/>
                                      </a:rPr>
                                      <m:t>6</m:t>
                                    </m:r>
                                  </m:den>
                                </m:f>
                              </m:oMath>
                            </m:oMathPara>
                          </a14:m>
                          <a:endParaRPr lang="zh-CN" altLang="en-US" sz="2000" dirty="0"/>
                        </a:p>
                      </a:txBody>
                      <a:tcPr anchor="ctr"/>
                    </a:tc>
                    <a:tc>
                      <a:txBody>
                        <a:bodyPr/>
                        <a:lstStyle/>
                        <a:p>
                          <a:pPr algn="ct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extLst>
                      <a:ext uri="{0D108BD9-81ED-4DB2-BD59-A6C34878D82A}">
                        <a16:rowId xmlns:a16="http://schemas.microsoft.com/office/drawing/2014/main" val="10002"/>
                      </a:ext>
                    </a:extLst>
                  </a:tr>
                  <a:tr h="605028">
                    <a:tc>
                      <a:txBody>
                        <a:bodyPr/>
                        <a:lstStyle/>
                        <a:p>
                          <a:pPr algn="ctr"/>
                          <a:endParaRPr lang="zh-CN" alt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𝜋</m:t>
                                    </m:r>
                                  </m:num>
                                  <m:den>
                                    <m:r>
                                      <a:rPr lang="en-US" altLang="zh-CN" sz="2000" b="0" i="1" smtClean="0">
                                        <a:latin typeface="Cambria Math" panose="02040503050406030204" pitchFamily="18" charset="0"/>
                                      </a:rPr>
                                      <m:t>4</m:t>
                                    </m:r>
                                  </m:den>
                                </m:f>
                              </m:oMath>
                            </m:oMathPara>
                          </a14:m>
                          <a:endParaRPr lang="zh-CN" altLang="en-US" sz="2000" dirty="0"/>
                        </a:p>
                      </a:txBody>
                      <a:tcPr anchor="ctr"/>
                    </a:tc>
                    <a:tc>
                      <a:txBody>
                        <a:bodyPr/>
                        <a:lstStyle/>
                        <a:p>
                          <a:pPr algn="ctr"/>
                          <a:endParaRPr lang="zh-CN" altLang="en-US" sz="2000"/>
                        </a:p>
                      </a:txBody>
                      <a:tcPr anchor="ctr"/>
                    </a:tc>
                    <a:tc>
                      <a:txBody>
                        <a:bodyPr/>
                        <a:lstStyle/>
                        <a:p>
                          <a:pPr algn="ctr"/>
                          <a:endParaRPr lang="zh-CN" altLang="en-US" sz="2000" dirty="0"/>
                        </a:p>
                      </a:txBody>
                      <a:tcPr anchor="ctr"/>
                    </a:tc>
                    <a:tc>
                      <a:txBody>
                        <a:bodyPr/>
                        <a:lstStyle/>
                        <a:p>
                          <a:pPr algn="ctr"/>
                          <a:endParaRPr lang="zh-CN" altLang="en-US" sz="2000" dirty="0"/>
                        </a:p>
                      </a:txBody>
                      <a:tcPr anchor="ctr"/>
                    </a:tc>
                    <a:extLst>
                      <a:ext uri="{0D108BD9-81ED-4DB2-BD59-A6C34878D82A}">
                        <a16:rowId xmlns:a16="http://schemas.microsoft.com/office/drawing/2014/main" val="10003"/>
                      </a:ext>
                    </a:extLst>
                  </a:tr>
                  <a:tr h="605028">
                    <a:tc>
                      <a:txBody>
                        <a:bodyPr/>
                        <a:lstStyle/>
                        <a:p>
                          <a:pPr algn="ctr"/>
                          <a:endParaRPr lang="zh-CN" alt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𝜋</m:t>
                                    </m:r>
                                  </m:num>
                                  <m:den>
                                    <m:r>
                                      <a:rPr lang="en-US" altLang="zh-CN" sz="2000" b="0" i="1" smtClean="0">
                                        <a:latin typeface="Cambria Math" panose="02040503050406030204" pitchFamily="18" charset="0"/>
                                      </a:rPr>
                                      <m:t>3</m:t>
                                    </m:r>
                                  </m:den>
                                </m:f>
                              </m:oMath>
                            </m:oMathPara>
                          </a14:m>
                          <a:endParaRPr lang="zh-CN" altLang="en-US" sz="2000" dirty="0"/>
                        </a:p>
                      </a:txBody>
                      <a:tcPr anchor="ctr"/>
                    </a:tc>
                    <a:tc>
                      <a:txBody>
                        <a:bodyPr/>
                        <a:lstStyle/>
                        <a:p>
                          <a:pPr algn="ctr"/>
                          <a:endParaRPr lang="zh-CN" altLang="en-US" sz="2000"/>
                        </a:p>
                      </a:txBody>
                      <a:tcPr anchor="ctr"/>
                    </a:tc>
                    <a:tc>
                      <a:txBody>
                        <a:bodyPr/>
                        <a:lstStyle/>
                        <a:p>
                          <a:pPr algn="ctr"/>
                          <a:endParaRPr lang="zh-CN" altLang="en-US" sz="2000" dirty="0"/>
                        </a:p>
                      </a:txBody>
                      <a:tcPr anchor="ctr"/>
                    </a:tc>
                    <a:tc>
                      <a:txBody>
                        <a:bodyPr/>
                        <a:lstStyle/>
                        <a:p>
                          <a:pPr algn="ctr"/>
                          <a:endParaRPr lang="zh-CN" altLang="en-US" sz="2000" dirty="0"/>
                        </a:p>
                      </a:txBody>
                      <a:tcPr anchor="ctr"/>
                    </a:tc>
                    <a:extLst>
                      <a:ext uri="{0D108BD9-81ED-4DB2-BD59-A6C34878D82A}">
                        <a16:rowId xmlns:a16="http://schemas.microsoft.com/office/drawing/2014/main" val="10004"/>
                      </a:ext>
                    </a:extLst>
                  </a:tr>
                  <a:tr h="605028">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20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𝜋</m:t>
                                    </m:r>
                                  </m:num>
                                  <m:den>
                                    <m:r>
                                      <a:rPr lang="en-US" altLang="zh-CN" sz="2000" b="0" i="1" smtClean="0">
                                        <a:latin typeface="Cambria Math" panose="02040503050406030204" pitchFamily="18" charset="0"/>
                                      </a:rPr>
                                      <m:t>2</m:t>
                                    </m:r>
                                  </m:den>
                                </m:f>
                              </m:oMath>
                            </m:oMathPara>
                          </a14:m>
                          <a:endParaRPr lang="zh-CN" altLang="en-US" sz="2000" dirty="0"/>
                        </a:p>
                      </a:txBody>
                      <a:tcPr anchor="ctr"/>
                    </a:tc>
                    <a:tc>
                      <a:txBody>
                        <a:bodyPr/>
                        <a:lstStyle/>
                        <a:p>
                          <a:pPr algn="ctr"/>
                          <a:endParaRPr lang="zh-CN" altLang="en-US" sz="2000"/>
                        </a:p>
                      </a:txBody>
                      <a:tcPr anchor="ctr"/>
                    </a:tc>
                    <a:tc>
                      <a:txBody>
                        <a:bodyPr/>
                        <a:lstStyle/>
                        <a:p>
                          <a:pPr algn="ctr"/>
                          <a:endParaRPr lang="zh-CN" altLang="en-US" sz="2000" dirty="0"/>
                        </a:p>
                      </a:txBody>
                      <a:tcPr anchor="ctr"/>
                    </a:tc>
                    <a:tc>
                      <a:txBody>
                        <a:bodyPr/>
                        <a:lstStyle/>
                        <a:p>
                          <a:pPr algn="ctr"/>
                          <a:endParaRPr lang="zh-CN" altLang="en-US" sz="2000" dirty="0"/>
                        </a:p>
                      </a:txBody>
                      <a:tcPr anchor="ctr"/>
                    </a:tc>
                    <a:extLst>
                      <a:ext uri="{0D108BD9-81ED-4DB2-BD59-A6C34878D82A}">
                        <a16:rowId xmlns:a16="http://schemas.microsoft.com/office/drawing/2014/main" val="10005"/>
                      </a:ext>
                    </a:extLst>
                  </a:tr>
                  <a:tr h="605028">
                    <a:tc>
                      <a:txBody>
                        <a:bodyPr/>
                        <a:lstStyle/>
                        <a:p>
                          <a:pPr algn="ctr"/>
                          <a:endParaRPr lang="zh-CN" alt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𝜋</m:t>
                                </m:r>
                              </m:oMath>
                            </m:oMathPara>
                          </a14:m>
                          <a:endParaRPr lang="zh-CN" altLang="en-US" sz="2000" dirty="0"/>
                        </a:p>
                      </a:txBody>
                      <a:tcPr anchor="ctr"/>
                    </a:tc>
                    <a:tc>
                      <a:txBody>
                        <a:bodyPr/>
                        <a:lstStyle/>
                        <a:p>
                          <a:pPr algn="ct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extLst>
                      <a:ext uri="{0D108BD9-81ED-4DB2-BD59-A6C34878D82A}">
                        <a16:rowId xmlns:a16="http://schemas.microsoft.com/office/drawing/2014/main" val="10006"/>
                      </a:ext>
                    </a:extLst>
                  </a:tr>
                  <a:tr h="605028">
                    <a:tc>
                      <a:txBody>
                        <a:bodyPr/>
                        <a:lstStyle/>
                        <a:p>
                          <a:pPr algn="ctr"/>
                          <a:endParaRPr lang="zh-CN" altLang="en-US" sz="2000"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𝜋</m:t>
                                </m:r>
                              </m:oMath>
                            </m:oMathPara>
                          </a14:m>
                          <a:endParaRPr lang="zh-CN" altLang="en-US" sz="2000" dirty="0"/>
                        </a:p>
                      </a:txBody>
                      <a:tcPr anchor="ctr"/>
                    </a:tc>
                    <a:tc>
                      <a:txBody>
                        <a:bodyPr/>
                        <a:lstStyle/>
                        <a:p>
                          <a:pPr algn="ctr"/>
                          <a:endParaRPr lang="zh-CN" altLang="en-US" sz="2000"/>
                        </a:p>
                      </a:txBody>
                      <a:tcPr anchor="ctr"/>
                    </a:tc>
                    <a:tc>
                      <a:txBody>
                        <a:bodyPr/>
                        <a:lstStyle/>
                        <a:p>
                          <a:pPr algn="ctr"/>
                          <a:endParaRPr lang="zh-CN" altLang="en-US" sz="2000" dirty="0"/>
                        </a:p>
                      </a:txBody>
                      <a:tcPr anchor="ctr"/>
                    </a:tc>
                    <a:tc>
                      <a:txBody>
                        <a:bodyPr/>
                        <a:lstStyle/>
                        <a:p>
                          <a:pPr algn="ctr"/>
                          <a:endParaRPr lang="zh-CN" altLang="en-US" sz="2000" dirty="0"/>
                        </a:p>
                      </a:txBody>
                      <a:tcPr anchor="ctr"/>
                    </a:tc>
                    <a:extLst>
                      <a:ext uri="{0D108BD9-81ED-4DB2-BD59-A6C34878D82A}">
                        <a16:rowId xmlns:a16="http://schemas.microsoft.com/office/drawing/2014/main" val="10007"/>
                      </a:ext>
                    </a:extLst>
                  </a:tr>
                </a:tbl>
              </a:graphicData>
            </a:graphic>
          </p:graphicFrame>
        </mc:Choice>
        <mc:Fallback xmlns="">
          <p:graphicFrame>
            <p:nvGraphicFramePr>
              <p:cNvPr id="6" name="表格 5"/>
              <p:cNvGraphicFramePr>
                <a:graphicFrameLocks noGrp="1"/>
              </p:cNvGraphicFramePr>
              <p:nvPr/>
            </p:nvGraphicFramePr>
            <p:xfrm>
              <a:off x="778820" y="1556792"/>
              <a:ext cx="6502400" cy="4861560"/>
            </p:xfrm>
            <a:graphic>
              <a:graphicData uri="http://schemas.openxmlformats.org/drawingml/2006/table">
                <a:tbl>
                  <a:tblPr firstRow="1" bandRow="1">
                    <a:tableStyleId>{5940675A-B579-460E-94D1-54222C63F5DA}</a:tableStyleId>
                  </a:tblPr>
                  <a:tblGrid>
                    <a:gridCol w="1300480"/>
                    <a:gridCol w="1300480"/>
                    <a:gridCol w="1300480"/>
                    <a:gridCol w="1300480"/>
                    <a:gridCol w="1300480"/>
                  </a:tblGrid>
                  <a:tr h="605155">
                    <a:tc>
                      <a:txBody>
                        <a:bodyPr/>
                        <a:lstStyle/>
                        <a:p>
                          <a:pPr algn="ctr"/>
                          <a:r>
                            <a:rPr lang="zh-CN" altLang="en-US" sz="1800" kern="0" dirty="0">
                              <a:solidFill>
                                <a:schemeClr val="tx1"/>
                              </a:solidFill>
                              <a:latin typeface="Times New Roman" panose="02020603050405020304" pitchFamily="18" charset="0"/>
                              <a:ea typeface="方正北魏楷书简体" panose="03000509000000000000" pitchFamily="65" charset="-122"/>
                              <a:cs typeface="Times New Roman" panose="02020603050405020304" pitchFamily="18" charset="0"/>
                            </a:rPr>
                            <a:t>角度</a:t>
                          </a:r>
                          <a:endParaRPr lang="zh-CN" altLang="en-US" sz="1800" kern="0" dirty="0">
                            <a:solidFill>
                              <a:schemeClr val="tx1"/>
                            </a:solidFill>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endParaRPr lang="zh-CN"/>
                        </a:p>
                      </a:txBody>
                      <a:tcPr anchor="ctr">
                        <a:blipFill>
                          <a:blip r:embed="rId2"/>
                        </a:blipFill>
                      </a:tcPr>
                    </a:tc>
                    <a:tc>
                      <a:txBody>
                        <a:bodyPr/>
                        <a:lstStyle/>
                        <a:p>
                          <a:endParaRPr lang="zh-CN"/>
                        </a:p>
                      </a:txBody>
                      <a:tcPr anchor="ctr">
                        <a:blipFill>
                          <a:blip r:embed="rId2"/>
                        </a:blipFill>
                      </a:tcPr>
                    </a:tc>
                    <a:tc>
                      <a:txBody>
                        <a:bodyPr/>
                        <a:lstStyle/>
                        <a:p>
                          <a:endParaRPr lang="zh-CN"/>
                        </a:p>
                      </a:txBody>
                      <a:tcPr anchor="ctr">
                        <a:blipFill>
                          <a:blip r:embed="rId2"/>
                        </a:blipFill>
                      </a:tcPr>
                    </a:tc>
                    <a:tc>
                      <a:txBody>
                        <a:bodyPr/>
                        <a:lstStyle/>
                        <a:p>
                          <a:endParaRPr lang="zh-CN"/>
                        </a:p>
                      </a:txBody>
                      <a:tcPr anchor="ctr">
                        <a:blipFill>
                          <a:blip r:embed="rId2"/>
                        </a:blipFill>
                      </a:tcPr>
                    </a:tc>
                  </a:tr>
                  <a:tr h="605155">
                    <a:tc>
                      <a:txBody>
                        <a:bodyPr/>
                        <a:lstStyle/>
                        <a:p>
                          <a:pPr algn="ctr"/>
                          <a:endParaRPr lang="zh-CN" altLang="en-US" sz="2000" dirty="0"/>
                        </a:p>
                      </a:txBody>
                      <a:tcPr anchor="ctr"/>
                    </a:tc>
                    <a:tc>
                      <a:txBody>
                        <a:bodyPr/>
                        <a:lstStyle/>
                        <a:p>
                          <a:endParaRPr lang="zh-CN"/>
                        </a:p>
                      </a:txBody>
                      <a:tcPr anchor="ctr">
                        <a:blipFill>
                          <a:blip r:embed="rId2"/>
                        </a:blipFill>
                      </a:tcPr>
                    </a:tc>
                    <a:tc>
                      <a:txBody>
                        <a:bodyPr/>
                        <a:lstStyle/>
                        <a:p>
                          <a:pPr algn="ct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r h="606425">
                    <a:tc>
                      <a:txBody>
                        <a:bodyPr/>
                        <a:lstStyle/>
                        <a:p>
                          <a:pPr algn="ctr"/>
                          <a:endParaRPr lang="zh-CN" altLang="en-US" sz="2000" dirty="0"/>
                        </a:p>
                      </a:txBody>
                      <a:tcPr anchor="ctr"/>
                    </a:tc>
                    <a:tc>
                      <a:txBody>
                        <a:bodyPr/>
                        <a:lstStyle/>
                        <a:p>
                          <a:endParaRPr lang="zh-CN"/>
                        </a:p>
                      </a:txBody>
                      <a:tcPr anchor="ctr">
                        <a:blipFill>
                          <a:blip r:embed="rId2"/>
                        </a:blipFill>
                      </a:tcPr>
                    </a:tc>
                    <a:tc>
                      <a:txBody>
                        <a:bodyPr/>
                        <a:lstStyle/>
                        <a:p>
                          <a:pPr algn="ct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r h="605155">
                    <a:tc>
                      <a:txBody>
                        <a:bodyPr/>
                        <a:lstStyle/>
                        <a:p>
                          <a:pPr algn="ctr"/>
                          <a:endParaRPr lang="zh-CN" altLang="en-US" sz="2000" dirty="0"/>
                        </a:p>
                      </a:txBody>
                      <a:tcPr anchor="ctr"/>
                    </a:tc>
                    <a:tc>
                      <a:txBody>
                        <a:bodyPr/>
                        <a:lstStyle/>
                        <a:p>
                          <a:endParaRPr lang="zh-CN"/>
                        </a:p>
                      </a:txBody>
                      <a:tcPr anchor="ctr">
                        <a:blipFill>
                          <a:blip r:embed="rId2"/>
                        </a:blipFill>
                      </a:tcPr>
                    </a:tc>
                    <a:tc>
                      <a:txBody>
                        <a:bodyPr/>
                        <a:lstStyle/>
                        <a:p>
                          <a:pPr algn="ctr"/>
                          <a:endParaRPr lang="zh-CN" altLang="en-US" sz="2000"/>
                        </a:p>
                      </a:txBody>
                      <a:tcPr anchor="ctr"/>
                    </a:tc>
                    <a:tc>
                      <a:txBody>
                        <a:bodyPr/>
                        <a:lstStyle/>
                        <a:p>
                          <a:pPr algn="ctr"/>
                          <a:endParaRPr lang="zh-CN" altLang="en-US" sz="2000" dirty="0"/>
                        </a:p>
                      </a:txBody>
                      <a:tcPr anchor="ctr"/>
                    </a:tc>
                    <a:tc>
                      <a:txBody>
                        <a:bodyPr/>
                        <a:lstStyle/>
                        <a:p>
                          <a:pPr algn="ctr"/>
                          <a:endParaRPr lang="zh-CN" altLang="en-US" sz="2000" dirty="0"/>
                        </a:p>
                      </a:txBody>
                      <a:tcPr anchor="ctr"/>
                    </a:tc>
                  </a:tr>
                  <a:tr h="606425">
                    <a:tc>
                      <a:txBody>
                        <a:bodyPr/>
                        <a:lstStyle/>
                        <a:p>
                          <a:pPr algn="ctr"/>
                          <a:endParaRPr lang="zh-CN" altLang="en-US" sz="2000" dirty="0"/>
                        </a:p>
                      </a:txBody>
                      <a:tcPr anchor="ctr"/>
                    </a:tc>
                    <a:tc>
                      <a:txBody>
                        <a:bodyPr/>
                        <a:lstStyle/>
                        <a:p>
                          <a:endParaRPr lang="zh-CN"/>
                        </a:p>
                      </a:txBody>
                      <a:tcPr anchor="ctr">
                        <a:blipFill>
                          <a:blip r:embed="rId2"/>
                        </a:blipFill>
                      </a:tcPr>
                    </a:tc>
                    <a:tc>
                      <a:txBody>
                        <a:bodyPr/>
                        <a:lstStyle/>
                        <a:p>
                          <a:pPr algn="ctr"/>
                          <a:endParaRPr lang="zh-CN" altLang="en-US" sz="2000"/>
                        </a:p>
                      </a:txBody>
                      <a:tcPr anchor="ctr"/>
                    </a:tc>
                    <a:tc>
                      <a:txBody>
                        <a:bodyPr/>
                        <a:lstStyle/>
                        <a:p>
                          <a:pPr algn="ctr"/>
                          <a:endParaRPr lang="zh-CN" altLang="en-US" sz="2000" dirty="0"/>
                        </a:p>
                      </a:txBody>
                      <a:tcPr anchor="ctr"/>
                    </a:tc>
                    <a:tc>
                      <a:txBody>
                        <a:bodyPr/>
                        <a:lstStyle/>
                        <a:p>
                          <a:pPr algn="ctr"/>
                          <a:endParaRPr lang="zh-CN" altLang="en-US" sz="2000" dirty="0"/>
                        </a:p>
                      </a:txBody>
                      <a:tcPr anchor="ctr"/>
                    </a:tc>
                  </a:tr>
                  <a:tr h="605155">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2000" dirty="0"/>
                        </a:p>
                      </a:txBody>
                      <a:tcPr anchor="ctr"/>
                    </a:tc>
                    <a:tc>
                      <a:txBody>
                        <a:bodyPr/>
                        <a:lstStyle/>
                        <a:p>
                          <a:endParaRPr lang="zh-CN"/>
                        </a:p>
                      </a:txBody>
                      <a:tcPr anchor="ctr">
                        <a:blipFill>
                          <a:blip r:embed="rId2"/>
                        </a:blipFill>
                      </a:tcPr>
                    </a:tc>
                    <a:tc>
                      <a:txBody>
                        <a:bodyPr/>
                        <a:lstStyle/>
                        <a:p>
                          <a:pPr algn="ctr"/>
                          <a:endParaRPr lang="zh-CN" altLang="en-US" sz="2000"/>
                        </a:p>
                      </a:txBody>
                      <a:tcPr anchor="ctr"/>
                    </a:tc>
                    <a:tc>
                      <a:txBody>
                        <a:bodyPr/>
                        <a:lstStyle/>
                        <a:p>
                          <a:pPr algn="ctr"/>
                          <a:endParaRPr lang="zh-CN" altLang="en-US" sz="2000" dirty="0"/>
                        </a:p>
                      </a:txBody>
                      <a:tcPr anchor="ctr"/>
                    </a:tc>
                    <a:tc>
                      <a:txBody>
                        <a:bodyPr/>
                        <a:lstStyle/>
                        <a:p>
                          <a:pPr algn="ctr"/>
                          <a:endParaRPr lang="zh-CN" altLang="en-US" sz="2000" dirty="0"/>
                        </a:p>
                      </a:txBody>
                      <a:tcPr anchor="ctr"/>
                    </a:tc>
                  </a:tr>
                  <a:tr h="605155">
                    <a:tc>
                      <a:txBody>
                        <a:bodyPr/>
                        <a:lstStyle/>
                        <a:p>
                          <a:pPr algn="ctr"/>
                          <a:endParaRPr lang="zh-CN" altLang="en-US" sz="2000" dirty="0"/>
                        </a:p>
                      </a:txBody>
                      <a:tcPr anchor="ctr"/>
                    </a:tc>
                    <a:tc>
                      <a:txBody>
                        <a:bodyPr/>
                        <a:lstStyle/>
                        <a:p>
                          <a:endParaRPr lang="zh-CN"/>
                        </a:p>
                      </a:txBody>
                      <a:tcPr anchor="ctr">
                        <a:blipFill>
                          <a:blip r:embed="rId2"/>
                        </a:blipFill>
                      </a:tcPr>
                    </a:tc>
                    <a:tc>
                      <a:txBody>
                        <a:bodyPr/>
                        <a:lstStyle/>
                        <a:p>
                          <a:pPr algn="ctr"/>
                          <a:endParaRPr lang="zh-CN" altLang="en-US" sz="2000"/>
                        </a:p>
                      </a:txBody>
                      <a:tcPr anchor="ctr"/>
                    </a:tc>
                    <a:tc>
                      <a:txBody>
                        <a:bodyPr/>
                        <a:lstStyle/>
                        <a:p>
                          <a:pPr algn="ctr"/>
                          <a:endParaRPr lang="zh-CN" altLang="en-US" sz="2000"/>
                        </a:p>
                      </a:txBody>
                      <a:tcPr anchor="ctr"/>
                    </a:tc>
                    <a:tc>
                      <a:txBody>
                        <a:bodyPr/>
                        <a:lstStyle/>
                        <a:p>
                          <a:pPr algn="ctr"/>
                          <a:endParaRPr lang="zh-CN" altLang="en-US" sz="2000"/>
                        </a:p>
                      </a:txBody>
                      <a:tcPr anchor="ctr"/>
                    </a:tc>
                  </a:tr>
                  <a:tr h="604520">
                    <a:tc>
                      <a:txBody>
                        <a:bodyPr/>
                        <a:lstStyle/>
                        <a:p>
                          <a:pPr algn="ctr"/>
                          <a:endParaRPr lang="zh-CN" altLang="en-US" sz="2000" dirty="0"/>
                        </a:p>
                      </a:txBody>
                      <a:tcPr anchor="ctr"/>
                    </a:tc>
                    <a:tc>
                      <a:txBody>
                        <a:bodyPr/>
                        <a:lstStyle/>
                        <a:p>
                          <a:endParaRPr lang="zh-CN"/>
                        </a:p>
                      </a:txBody>
                      <a:tcPr anchor="ctr">
                        <a:blipFill>
                          <a:blip r:embed="rId2"/>
                        </a:blipFill>
                      </a:tcPr>
                    </a:tc>
                    <a:tc>
                      <a:txBody>
                        <a:bodyPr/>
                        <a:lstStyle/>
                        <a:p>
                          <a:pPr algn="ctr"/>
                          <a:endParaRPr lang="zh-CN" altLang="en-US" sz="2000"/>
                        </a:p>
                      </a:txBody>
                      <a:tcPr anchor="ctr"/>
                    </a:tc>
                    <a:tc>
                      <a:txBody>
                        <a:bodyPr/>
                        <a:lstStyle/>
                        <a:p>
                          <a:pPr algn="ctr"/>
                          <a:endParaRPr lang="zh-CN" altLang="en-US" sz="2000" dirty="0"/>
                        </a:p>
                      </a:txBody>
                      <a:tcPr anchor="ctr"/>
                    </a:tc>
                    <a:tc>
                      <a:txBody>
                        <a:bodyPr/>
                        <a:lstStyle/>
                        <a:p>
                          <a:pPr algn="ctr"/>
                          <a:endParaRPr lang="zh-CN" altLang="en-US" sz="2000" dirty="0"/>
                        </a:p>
                      </a:txBody>
                      <a:tcPr anchor="ctr"/>
                    </a:tc>
                  </a:tr>
                </a:tbl>
              </a:graphicData>
            </a:graphic>
          </p:graphicFrame>
        </mc:Fallback>
      </mc:AlternateContent>
      <p:sp>
        <p:nvSpPr>
          <p:cNvPr id="7" name="直角三角形 6"/>
          <p:cNvSpPr/>
          <p:nvPr/>
        </p:nvSpPr>
        <p:spPr>
          <a:xfrm>
            <a:off x="8112224" y="1556792"/>
            <a:ext cx="3024336" cy="4861560"/>
          </a:xfrm>
          <a:prstGeom prst="r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黎曼和</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690691" y="904987"/>
            <a:ext cx="24929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黎曼和与定积分的定义</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778820" y="1484784"/>
            <a:ext cx="227658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definite integral</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8" name="Object 4"/>
          <p:cNvGraphicFramePr>
            <a:graphicFrameLocks noChangeAspect="1"/>
          </p:cNvGraphicFramePr>
          <p:nvPr/>
        </p:nvGraphicFramePr>
        <p:xfrm>
          <a:off x="778820" y="2564904"/>
          <a:ext cx="9979926" cy="1778223"/>
        </p:xfrm>
        <a:graphic>
          <a:graphicData uri="http://schemas.openxmlformats.org/presentationml/2006/ole">
            <mc:AlternateContent xmlns:mc="http://schemas.openxmlformats.org/markup-compatibility/2006">
              <mc:Choice xmlns:v="urn:schemas-microsoft-com:vml" Requires="v">
                <p:oleObj name="Equation" r:id="rId2" imgW="194462400" imgH="34747200" progId="Equation.DSMT4">
                  <p:embed/>
                </p:oleObj>
              </mc:Choice>
              <mc:Fallback>
                <p:oleObj name="Equation" r:id="rId2" imgW="194462400" imgH="34747200" progId="Equation.DSMT4">
                  <p:embed/>
                  <p:pic>
                    <p:nvPicPr>
                      <p:cNvPr id="0" name="Object 4"/>
                      <p:cNvPicPr>
                        <a:picLocks noChangeAspect="1" noChangeArrowheads="1"/>
                      </p:cNvPicPr>
                      <p:nvPr/>
                    </p:nvPicPr>
                    <p:blipFill>
                      <a:blip r:embed="rId3"/>
                      <a:srcRect/>
                      <a:stretch>
                        <a:fillRect/>
                      </a:stretch>
                    </p:blipFill>
                    <p:spPr bwMode="auto">
                      <a:xfrm>
                        <a:off x="778820" y="2564904"/>
                        <a:ext cx="9979926" cy="1778223"/>
                      </a:xfrm>
                      <a:prstGeom prst="rect">
                        <a:avLst/>
                      </a:prstGeom>
                      <a:noFill/>
                      <a:ln>
                        <a:noFill/>
                      </a:ln>
                      <a:effectLst/>
                    </p:spPr>
                  </p:pic>
                </p:oleObj>
              </mc:Fallback>
            </mc:AlternateContent>
          </a:graphicData>
        </a:graphic>
      </p:graphicFrame>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黎曼和</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690691" y="904987"/>
            <a:ext cx="24929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黎曼和与定积分的定义</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778820" y="1484784"/>
            <a:ext cx="227658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definite integral</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9" name="Object 2"/>
          <p:cNvGraphicFramePr>
            <a:graphicFrameLocks noChangeAspect="1"/>
          </p:cNvGraphicFramePr>
          <p:nvPr/>
        </p:nvGraphicFramePr>
        <p:xfrm>
          <a:off x="601670" y="2156896"/>
          <a:ext cx="11436476" cy="4068539"/>
        </p:xfrm>
        <a:graphic>
          <a:graphicData uri="http://schemas.openxmlformats.org/presentationml/2006/ole">
            <mc:AlternateContent xmlns:mc="http://schemas.openxmlformats.org/markup-compatibility/2006">
              <mc:Choice xmlns:v="urn:schemas-microsoft-com:vml" Requires="v">
                <p:oleObj name="Equation" r:id="rId2" imgW="187756800" imgH="71628000" progId="Equation.DSMT4">
                  <p:embed/>
                </p:oleObj>
              </mc:Choice>
              <mc:Fallback>
                <p:oleObj name="Equation" r:id="rId2" imgW="187756800" imgH="71628000" progId="Equation.DSMT4">
                  <p:embed/>
                  <p:pic>
                    <p:nvPicPr>
                      <p:cNvPr id="0" name="Object 2"/>
                      <p:cNvPicPr>
                        <a:picLocks noChangeAspect="1" noChangeArrowheads="1"/>
                      </p:cNvPicPr>
                      <p:nvPr/>
                    </p:nvPicPr>
                    <p:blipFill>
                      <a:blip r:embed="rId3"/>
                      <a:srcRect/>
                      <a:stretch>
                        <a:fillRect/>
                      </a:stretch>
                    </p:blipFill>
                    <p:spPr bwMode="auto">
                      <a:xfrm>
                        <a:off x="601670" y="2156896"/>
                        <a:ext cx="11436476" cy="4068539"/>
                      </a:xfrm>
                      <a:prstGeom prst="rect">
                        <a:avLst/>
                      </a:prstGeom>
                      <a:noFill/>
                      <a:ln>
                        <a:noFill/>
                      </a:ln>
                      <a:effectLst/>
                    </p:spPr>
                  </p:pic>
                </p:oleObj>
              </mc:Fallback>
            </mc:AlternateContent>
          </a:graphicData>
        </a:graphic>
      </p:graphicFrame>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ChangeAspect="1"/>
          </p:cNvGraphicFramePr>
          <p:nvPr/>
        </p:nvGraphicFramePr>
        <p:xfrm>
          <a:off x="778820" y="1700808"/>
          <a:ext cx="1874838" cy="1022350"/>
        </p:xfrm>
        <a:graphic>
          <a:graphicData uri="http://schemas.openxmlformats.org/presentationml/2006/ole">
            <mc:AlternateContent xmlns:mc="http://schemas.openxmlformats.org/markup-compatibility/2006">
              <mc:Choice xmlns:v="urn:schemas-microsoft-com:vml" Requires="v">
                <p:oleObj name="Equation" r:id="rId3" imgW="30784800" imgH="17983200" progId="Equation.DSMT4">
                  <p:embed/>
                </p:oleObj>
              </mc:Choice>
              <mc:Fallback>
                <p:oleObj name="Equation" r:id="rId3" imgW="30784800" imgH="17983200" progId="Equation.DSMT4">
                  <p:embed/>
                  <p:pic>
                    <p:nvPicPr>
                      <p:cNvPr id="0" name="Object 2"/>
                      <p:cNvPicPr>
                        <a:picLocks noChangeAspect="1" noChangeArrowheads="1"/>
                      </p:cNvPicPr>
                      <p:nvPr/>
                    </p:nvPicPr>
                    <p:blipFill>
                      <a:blip r:embed="rId4"/>
                      <a:srcRect/>
                      <a:stretch>
                        <a:fillRect/>
                      </a:stretch>
                    </p:blipFill>
                    <p:spPr bwMode="auto">
                      <a:xfrm>
                        <a:off x="778820" y="1700808"/>
                        <a:ext cx="1874838" cy="1022350"/>
                      </a:xfrm>
                      <a:prstGeom prst="rect">
                        <a:avLst/>
                      </a:prstGeom>
                      <a:noFill/>
                      <a:ln>
                        <a:noFill/>
                      </a:ln>
                      <a:effectLst/>
                    </p:spPr>
                  </p:pic>
                </p:oleObj>
              </mc:Fallback>
            </mc:AlternateContent>
          </a:graphicData>
        </a:graphic>
      </p:graphicFrame>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黎曼和</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690691" y="904987"/>
            <a:ext cx="24929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黎曼和与定积分的定义</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778820" y="2723158"/>
            <a:ext cx="1832553" cy="3706143"/>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被积函数</a:t>
            </a:r>
            <a:endParaRPr kumimoji="0" lang="en-US" altLang="zh-CN" sz="32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积分变量</a:t>
            </a:r>
            <a:endParaRPr kumimoji="0" lang="en-US" altLang="zh-CN" sz="32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积分上限</a:t>
            </a:r>
            <a:endParaRPr kumimoji="0" lang="en-US" altLang="zh-CN" sz="32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积分下限</a:t>
            </a:r>
            <a:endParaRPr kumimoji="0" lang="en-US" altLang="zh-CN" sz="32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积分区间</a:t>
            </a:r>
            <a:endParaRPr kumimoji="0" lang="en-US" altLang="zh-CN" sz="32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mc:AlternateContent xmlns:mc="http://schemas.openxmlformats.org/markup-compatibility/2006" xmlns:a14="http://schemas.microsoft.com/office/drawing/2010/main">
        <mc:Choice Requires="a14">
          <p:sp>
            <p:nvSpPr>
              <p:cNvPr id="9" name="矩形 8"/>
              <p:cNvSpPr/>
              <p:nvPr/>
            </p:nvSpPr>
            <p:spPr>
              <a:xfrm>
                <a:off x="4295800" y="3052735"/>
                <a:ext cx="6897529" cy="3046988"/>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14:m>
                  <m:oMath xmlns:m="http://schemas.openxmlformats.org/officeDocument/2006/math">
                    <m:r>
                      <a:rPr kumimoji="0" lang="en-US" altLang="zh-CN" sz="32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32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32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oMath>
                </a14:m>
                <a:r>
                  <a:rPr kumimoji="0" lang="zh-CN" altLang="en-US" sz="32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在</a:t>
                </a:r>
                <a14:m>
                  <m:oMath xmlns:m="http://schemas.openxmlformats.org/officeDocument/2006/math">
                    <m:r>
                      <a:rPr kumimoji="0" lang="en-US" altLang="zh-CN" sz="32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32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r>
                      <a:rPr kumimoji="0" lang="en-US" altLang="zh-CN" sz="32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32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m:t>
                    </m:r>
                    <m:r>
                      <a:rPr kumimoji="0" lang="en-US" altLang="zh-CN" sz="32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oMath>
                </a14:m>
                <a:r>
                  <a:rPr kumimoji="0" lang="zh-CN" altLang="en-US" sz="32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上可积的充分条件：</a:t>
                </a:r>
                <a:endParaRPr kumimoji="0" lang="en-US" altLang="zh-CN" sz="32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14:m>
                  <m:oMath xmlns:m="http://schemas.openxmlformats.org/officeDocument/2006/math">
                    <m:r>
                      <a:rPr kumimoji="0" lang="en-US" altLang="zh-CN" sz="32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32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32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oMath>
                </a14:m>
                <a:r>
                  <a:rPr kumimoji="0" lang="zh-CN" altLang="en-US" sz="32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在</a:t>
                </a:r>
                <a14:m>
                  <m:oMath xmlns:m="http://schemas.openxmlformats.org/officeDocument/2006/math">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m:t>
                    </m:r>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oMath>
                </a14:m>
                <a:r>
                  <a:rPr kumimoji="0" lang="zh-CN" altLang="en-US" sz="32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上连续</a:t>
                </a:r>
                <a:endParaRPr kumimoji="0" lang="en-US" altLang="zh-CN" sz="32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3200" b="1"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rPr>
                  <a:t>或者</a:t>
                </a:r>
                <a:endParaRPr kumimoji="0" lang="en-US" altLang="zh-CN" sz="3200" b="1" i="0" u="none" strike="noStrike" kern="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32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在</a:t>
                </a:r>
                <a14:m>
                  <m:oMath xmlns:m="http://schemas.openxmlformats.org/officeDocument/2006/math">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𝒃</m:t>
                    </m:r>
                    <m:r>
                      <a:rPr kumimoji="0" lang="en-US" altLang="zh-CN" sz="3200" b="1" i="1" u="none" strike="noStrike" kern="0" cap="none" spc="0" normalizeH="0" baseline="0" noProof="0" dirty="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oMath>
                </a14:m>
                <a:r>
                  <a:rPr kumimoji="0" lang="zh-CN" altLang="en-US" sz="32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上有界，且只有有限个间断点</a:t>
                </a:r>
                <a:endParaRPr kumimoji="0" lang="en-US" altLang="zh-CN" sz="32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endParaRPr>
              </a:p>
            </p:txBody>
          </p:sp>
        </mc:Choice>
        <mc:Fallback xmlns="">
          <p:sp>
            <p:nvSpPr>
              <p:cNvPr id="9" name="矩形 8"/>
              <p:cNvSpPr>
                <a:spLocks noRot="1" noChangeAspect="1" noMove="1" noResize="1" noEditPoints="1" noAdjustHandles="1" noChangeArrowheads="1" noChangeShapeType="1" noTextEdit="1"/>
              </p:cNvSpPr>
              <p:nvPr/>
            </p:nvSpPr>
            <p:spPr>
              <a:xfrm>
                <a:off x="4295800" y="3052735"/>
                <a:ext cx="6897529" cy="3046988"/>
              </a:xfrm>
              <a:prstGeom prst="rect">
                <a:avLst/>
              </a:prstGeom>
              <a:blipFill rotWithShape="1">
                <a:blip r:embed="rId5"/>
                <a:stretch>
                  <a:fillRect t="-10" r="-725" b="18"/>
                </a:stretch>
              </a:blipFill>
            </p:spPr>
            <p:txBody>
              <a:bodyPr/>
              <a:lstStyle/>
              <a:p>
                <a:r>
                  <a:rPr lang="zh-CN" altLang="en-US">
                    <a:noFill/>
                  </a:rPr>
                  <a:t> </a:t>
                </a:r>
              </a:p>
            </p:txBody>
          </p:sp>
        </mc:Fallback>
      </mc:AlternateContent>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黎曼和</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6" name="矩形 5"/>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3690691" y="904987"/>
            <a:ext cx="24929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黎曼和与定积分的定义</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11" name="组合 10"/>
          <p:cNvGrpSpPr/>
          <p:nvPr/>
        </p:nvGrpSpPr>
        <p:grpSpPr>
          <a:xfrm>
            <a:off x="409811" y="1781850"/>
            <a:ext cx="1365709" cy="461665"/>
            <a:chOff x="775380" y="3144539"/>
            <a:chExt cx="1629024" cy="461665"/>
          </a:xfrm>
        </p:grpSpPr>
        <p:sp>
          <p:nvSpPr>
            <p:cNvPr id="12" name="Rectangle 5"/>
            <p:cNvSpPr>
              <a:spLocks noChangeArrowheads="1"/>
            </p:cNvSpPr>
            <p:nvPr/>
          </p:nvSpPr>
          <p:spPr bwMode="auto">
            <a:xfrm>
              <a:off x="775380" y="3161704"/>
              <a:ext cx="1504196"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TextBox 28"/>
            <p:cNvSpPr txBox="1"/>
            <p:nvPr/>
          </p:nvSpPr>
          <p:spPr>
            <a:xfrm>
              <a:off x="775380" y="3144539"/>
              <a:ext cx="1629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530" y="2492896"/>
            <a:ext cx="11824302" cy="3358382"/>
          </a:xfrm>
          <a:prstGeom prst="rect">
            <a:avLst/>
          </a:prstGeom>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黎曼和</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6" name="矩形 5"/>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3690691" y="904987"/>
            <a:ext cx="24929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黎曼和与定积分的定义</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11" name="组合 10"/>
          <p:cNvGrpSpPr/>
          <p:nvPr/>
        </p:nvGrpSpPr>
        <p:grpSpPr>
          <a:xfrm>
            <a:off x="409811" y="1781850"/>
            <a:ext cx="1629024" cy="461665"/>
            <a:chOff x="775380" y="3144539"/>
            <a:chExt cx="1629024" cy="461665"/>
          </a:xfrm>
        </p:grpSpPr>
        <p:sp>
          <p:nvSpPr>
            <p:cNvPr id="12" name="Rectangle 5"/>
            <p:cNvSpPr>
              <a:spLocks noChangeArrowheads="1"/>
            </p:cNvSpPr>
            <p:nvPr/>
          </p:nvSpPr>
          <p:spPr bwMode="auto">
            <a:xfrm>
              <a:off x="775380" y="3161704"/>
              <a:ext cx="1504196" cy="444500"/>
            </a:xfrm>
            <a:prstGeom prst="rect">
              <a:avLst/>
            </a:prstGeom>
            <a:solidFill>
              <a:srgbClr val="FC611F"/>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3" name="TextBox 28"/>
            <p:cNvSpPr txBox="1"/>
            <p:nvPr/>
          </p:nvSpPr>
          <p:spPr>
            <a:xfrm>
              <a:off x="775380" y="3144539"/>
              <a:ext cx="16290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 2</a:t>
              </a:r>
              <a:endParaRPr kumimoji="0" lang="zh-CN" altLang="en-US" sz="2400" b="0"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72" y="3068960"/>
            <a:ext cx="12464492" cy="2343281"/>
          </a:xfrm>
          <a:prstGeom prst="rect">
            <a:avLst/>
          </a:prstGeo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定积分</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6" name="矩形 5"/>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3690691" y="904987"/>
            <a:ext cx="20313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定积分的几何意义</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1" name="矩形 10"/>
          <p:cNvSpPr/>
          <p:nvPr/>
        </p:nvSpPr>
        <p:spPr>
          <a:xfrm>
            <a:off x="210878" y="1297875"/>
            <a:ext cx="1218516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The interpretation of definite integral is area.</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We definite that the area above the </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x</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x</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is is positive , the area under the </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x</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x</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is is negative.</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35875" t="48828" r="33408" b="37522"/>
          <a:stretch>
            <a:fillRect/>
          </a:stretch>
        </p:blipFill>
        <p:spPr>
          <a:xfrm>
            <a:off x="248119" y="4284794"/>
            <a:ext cx="4157277" cy="2456573"/>
          </a:xfrm>
          <a:prstGeom prst="rect">
            <a:avLst/>
          </a:prstGeom>
        </p:spPr>
      </p:pic>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l="34907" t="33322" r="32979" b="54078"/>
          <a:stretch>
            <a:fillRect/>
          </a:stretch>
        </p:blipFill>
        <p:spPr>
          <a:xfrm>
            <a:off x="251809" y="2101411"/>
            <a:ext cx="4140161" cy="2160084"/>
          </a:xfrm>
          <a:prstGeom prst="rect">
            <a:avLst/>
          </a:prstGeom>
        </p:spPr>
      </p:pic>
      <p:graphicFrame>
        <p:nvGraphicFramePr>
          <p:cNvPr id="12" name="Object 2"/>
          <p:cNvGraphicFramePr>
            <a:graphicFrameLocks noChangeAspect="1"/>
          </p:cNvGraphicFramePr>
          <p:nvPr/>
        </p:nvGraphicFramePr>
        <p:xfrm>
          <a:off x="4655840" y="2649550"/>
          <a:ext cx="2393950" cy="1022350"/>
        </p:xfrm>
        <a:graphic>
          <a:graphicData uri="http://schemas.openxmlformats.org/presentationml/2006/ole">
            <mc:AlternateContent xmlns:mc="http://schemas.openxmlformats.org/markup-compatibility/2006">
              <mc:Choice xmlns:v="urn:schemas-microsoft-com:vml" Requires="v">
                <p:oleObj name="Equation" r:id="rId3" imgW="39319200" imgH="17983200" progId="Equation.DSMT4">
                  <p:embed/>
                </p:oleObj>
              </mc:Choice>
              <mc:Fallback>
                <p:oleObj name="Equation" r:id="rId3" imgW="39319200" imgH="17983200" progId="Equation.DSMT4">
                  <p:embed/>
                  <p:pic>
                    <p:nvPicPr>
                      <p:cNvPr id="0" name="Object 2"/>
                      <p:cNvPicPr>
                        <a:picLocks noChangeAspect="1" noChangeArrowheads="1"/>
                      </p:cNvPicPr>
                      <p:nvPr/>
                    </p:nvPicPr>
                    <p:blipFill>
                      <a:blip r:embed="rId4"/>
                      <a:srcRect/>
                      <a:stretch>
                        <a:fillRect/>
                      </a:stretch>
                    </p:blipFill>
                    <p:spPr bwMode="auto">
                      <a:xfrm>
                        <a:off x="4655840" y="2649550"/>
                        <a:ext cx="2393950" cy="1022350"/>
                      </a:xfrm>
                      <a:prstGeom prst="rect">
                        <a:avLst/>
                      </a:prstGeom>
                      <a:noFill/>
                      <a:ln>
                        <a:noFill/>
                      </a:ln>
                      <a:effectLst/>
                    </p:spPr>
                  </p:pic>
                </p:oleObj>
              </mc:Fallback>
            </mc:AlternateContent>
          </a:graphicData>
        </a:graphic>
      </p:graphicFrame>
      <p:graphicFrame>
        <p:nvGraphicFramePr>
          <p:cNvPr id="13" name="Object 2"/>
          <p:cNvGraphicFramePr>
            <a:graphicFrameLocks noChangeAspect="1"/>
          </p:cNvGraphicFramePr>
          <p:nvPr/>
        </p:nvGraphicFramePr>
        <p:xfrm>
          <a:off x="4583113" y="4868863"/>
          <a:ext cx="2541587" cy="1022350"/>
        </p:xfrm>
        <a:graphic>
          <a:graphicData uri="http://schemas.openxmlformats.org/presentationml/2006/ole">
            <mc:AlternateContent xmlns:mc="http://schemas.openxmlformats.org/markup-compatibility/2006">
              <mc:Choice xmlns:v="urn:schemas-microsoft-com:vml" Requires="v">
                <p:oleObj name="Equation" r:id="rId5" imgW="41757600" imgH="17983200" progId="Equation.DSMT4">
                  <p:embed/>
                </p:oleObj>
              </mc:Choice>
              <mc:Fallback>
                <p:oleObj name="Equation" r:id="rId5" imgW="41757600" imgH="17983200" progId="Equation.DSMT4">
                  <p:embed/>
                  <p:pic>
                    <p:nvPicPr>
                      <p:cNvPr id="0" name="Object 2"/>
                      <p:cNvPicPr>
                        <a:picLocks noChangeAspect="1" noChangeArrowheads="1"/>
                      </p:cNvPicPr>
                      <p:nvPr/>
                    </p:nvPicPr>
                    <p:blipFill>
                      <a:blip r:embed="rId6"/>
                      <a:srcRect/>
                      <a:stretch>
                        <a:fillRect/>
                      </a:stretch>
                    </p:blipFill>
                    <p:spPr bwMode="auto">
                      <a:xfrm>
                        <a:off x="4583113" y="4868863"/>
                        <a:ext cx="2541587" cy="1022350"/>
                      </a:xfrm>
                      <a:prstGeom prst="rect">
                        <a:avLst/>
                      </a:prstGeom>
                      <a:noFill/>
                      <a:ln>
                        <a:noFill/>
                      </a:ln>
                      <a:effectLst/>
                    </p:spPr>
                  </p:pic>
                </p:oleObj>
              </mc:Fallback>
            </mc:AlternateContent>
          </a:graphicData>
        </a:graphic>
      </p:graphicFrame>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定积分</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6" name="矩形 5"/>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3690691" y="904987"/>
            <a:ext cx="20313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定积分的几何意义</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1" name="矩形 10"/>
          <p:cNvSpPr/>
          <p:nvPr/>
        </p:nvSpPr>
        <p:spPr>
          <a:xfrm>
            <a:off x="244236" y="1576112"/>
            <a:ext cx="1218516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The interpretation of definite integral is area.</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We definite that the area above the </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x</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x</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is is positive , the area under the </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x</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x</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is is negative.</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3" name="矩形 12"/>
              <p:cNvSpPr/>
              <p:nvPr/>
            </p:nvSpPr>
            <p:spPr>
              <a:xfrm>
                <a:off x="7104112" y="4010340"/>
                <a:ext cx="4154151" cy="12188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23"/>
                            </m:r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𝒂</m:t>
                          </m:r>
                        </m:sub>
                        <m:sup>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𝒃</m:t>
                          </m:r>
                        </m:sup>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𝒇</m:t>
                          </m:r>
                          <m:d>
                            <m:d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𝒅𝒙</m:t>
                          </m:r>
                        </m:e>
                      </m:nary>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e>
                        <m:sub>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b>
                      </m:sSub>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𝑨</m:t>
                          </m:r>
                        </m:e>
                        <m:sub>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ub>
                      </m:sSub>
                    </m:oMath>
                  </m:oMathPara>
                </a14:m>
                <a:endParaRPr kumimoji="0" lang="zh-CN" altLang="en-US" sz="32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3" name="矩形 12"/>
              <p:cNvSpPr>
                <a:spLocks noRot="1" noChangeAspect="1" noMove="1" noResize="1" noEditPoints="1" noAdjustHandles="1" noChangeArrowheads="1" noChangeShapeType="1" noTextEdit="1"/>
              </p:cNvSpPr>
              <p:nvPr/>
            </p:nvSpPr>
            <p:spPr>
              <a:xfrm>
                <a:off x="7104112" y="4010340"/>
                <a:ext cx="4154151" cy="1218860"/>
              </a:xfrm>
              <a:prstGeom prst="rect">
                <a:avLst/>
              </a:prstGeom>
              <a:blipFill rotWithShape="1">
                <a:blip r:embed="rId2"/>
                <a:stretch>
                  <a:fillRect l="-9" t="-26" r="-1581" b="50"/>
                </a:stretch>
              </a:blipFill>
            </p:spPr>
            <p:txBody>
              <a:bodyPr/>
              <a:lstStyle/>
              <a:p>
                <a:r>
                  <a:rPr lang="zh-CN" altLang="en-US">
                    <a:noFill/>
                  </a:rPr>
                  <a:t> </a:t>
                </a:r>
              </a:p>
            </p:txBody>
          </p:sp>
        </mc:Fallback>
      </mc:AlternateContent>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20" y="2708920"/>
            <a:ext cx="5925982"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定积分</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6" name="矩形 5"/>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3690691" y="904987"/>
            <a:ext cx="20313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定积分的几何意义</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9" name="矩形 8"/>
          <p:cNvSpPr/>
          <p:nvPr/>
        </p:nvSpPr>
        <p:spPr>
          <a:xfrm>
            <a:off x="778820" y="1700808"/>
            <a:ext cx="418576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利用定积分的几何意义计算：</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0" name="矩形 9"/>
              <p:cNvSpPr/>
              <p:nvPr/>
            </p:nvSpPr>
            <p:spPr>
              <a:xfrm>
                <a:off x="794624" y="2492896"/>
                <a:ext cx="1556067" cy="121886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23"/>
                            </m:r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𝒂</m:t>
                          </m:r>
                        </m:sub>
                        <m:sup>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𝒃</m:t>
                          </m:r>
                        </m:sup>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𝒅𝒙</m:t>
                          </m:r>
                        </m:e>
                      </m:nary>
                    </m:oMath>
                  </m:oMathPara>
                </a14:m>
                <a:endParaRPr kumimoji="0" lang="zh-CN" altLang="en-US" sz="32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0" name="矩形 9"/>
              <p:cNvSpPr>
                <a:spLocks noRot="1" noChangeAspect="1" noMove="1" noResize="1" noEditPoints="1" noAdjustHandles="1" noChangeArrowheads="1" noChangeShapeType="1" noTextEdit="1"/>
              </p:cNvSpPr>
              <p:nvPr/>
            </p:nvSpPr>
            <p:spPr>
              <a:xfrm>
                <a:off x="794624" y="2492896"/>
                <a:ext cx="1556067" cy="1218860"/>
              </a:xfrm>
              <a:prstGeom prst="rect">
                <a:avLst/>
              </a:prstGeom>
              <a:blipFill rotWithShape="1">
                <a:blip r:embed="rId2"/>
                <a:stretch>
                  <a:fillRect l="-15" t="-43" r="-5229" b="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816940" y="4509120"/>
                <a:ext cx="3115532" cy="120911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sub>
                        <m:sup>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𝑹</m:t>
                          </m:r>
                        </m:sup>
                        <m:e>
                          <m:rad>
                            <m:radPr>
                              <m:degHide m:val="on"/>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radPr>
                            <m:deg/>
                            <m:e>
                              <m:sSup>
                                <m:sSup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𝑹</m:t>
                                  </m:r>
                                </m:e>
                                <m:sup>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sup>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sup>
                              </m:sSup>
                            </m:e>
                          </m:rad>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𝒅𝒙</m:t>
                          </m:r>
                        </m:e>
                      </m:nary>
                    </m:oMath>
                  </m:oMathPara>
                </a14:m>
                <a:endParaRPr kumimoji="0" lang="zh-CN" altLang="en-US" sz="32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2" name="矩形 11"/>
              <p:cNvSpPr>
                <a:spLocks noRot="1" noChangeAspect="1" noMove="1" noResize="1" noEditPoints="1" noAdjustHandles="1" noChangeArrowheads="1" noChangeShapeType="1" noTextEdit="1"/>
              </p:cNvSpPr>
              <p:nvPr/>
            </p:nvSpPr>
            <p:spPr>
              <a:xfrm>
                <a:off x="816940" y="4509120"/>
                <a:ext cx="3115532" cy="1209114"/>
              </a:xfrm>
              <a:prstGeom prst="rect">
                <a:avLst/>
              </a:prstGeom>
              <a:blipFill rotWithShape="1">
                <a:blip r:embed="rId3"/>
                <a:stretch>
                  <a:fillRect l="-11" t="-51" r="-1164" b="5"/>
                </a:stretch>
              </a:blipFill>
            </p:spPr>
            <p:txBody>
              <a:bodyPr/>
              <a:lstStyle/>
              <a:p>
                <a:r>
                  <a:rPr lang="zh-CN" altLang="en-US">
                    <a:noFill/>
                  </a:rPr>
                  <a:t> </a:t>
                </a:r>
              </a:p>
            </p:txBody>
          </p:sp>
        </mc:Fallback>
      </mc:AlternateContent>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778820" y="620688"/>
            <a:ext cx="315365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定积分的运算性质</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6" name="矩形 5"/>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1" name="Object 5"/>
          <p:cNvGraphicFramePr>
            <a:graphicFrameLocks noChangeAspect="1"/>
          </p:cNvGraphicFramePr>
          <p:nvPr/>
        </p:nvGraphicFramePr>
        <p:xfrm>
          <a:off x="636588" y="4503738"/>
          <a:ext cx="4024312" cy="909637"/>
        </p:xfrm>
        <a:graphic>
          <a:graphicData uri="http://schemas.openxmlformats.org/presentationml/2006/ole">
            <mc:AlternateContent xmlns:mc="http://schemas.openxmlformats.org/markup-compatibility/2006">
              <mc:Choice xmlns:v="urn:schemas-microsoft-com:vml" Requires="v">
                <p:oleObj name="Equation" r:id="rId3" imgW="79552800" imgH="17983200" progId="Equation.DSMT4">
                  <p:embed/>
                </p:oleObj>
              </mc:Choice>
              <mc:Fallback>
                <p:oleObj name="Equation" r:id="rId3" imgW="79552800" imgH="17983200" progId="Equation.DSMT4">
                  <p:embed/>
                  <p:pic>
                    <p:nvPicPr>
                      <p:cNvPr id="0" name="Object 5"/>
                      <p:cNvPicPr>
                        <a:picLocks noChangeAspect="1" noChangeArrowheads="1"/>
                      </p:cNvPicPr>
                      <p:nvPr/>
                    </p:nvPicPr>
                    <p:blipFill>
                      <a:blip r:embed="rId4"/>
                      <a:srcRect/>
                      <a:stretch>
                        <a:fillRect/>
                      </a:stretch>
                    </p:blipFill>
                    <p:spPr bwMode="auto">
                      <a:xfrm>
                        <a:off x="636588" y="4503738"/>
                        <a:ext cx="4024312" cy="909637"/>
                      </a:xfrm>
                      <a:prstGeom prst="rect">
                        <a:avLst/>
                      </a:prstGeom>
                      <a:noFill/>
                      <a:ln>
                        <a:noFill/>
                      </a:ln>
                      <a:effectLst/>
                    </p:spPr>
                  </p:pic>
                </p:oleObj>
              </mc:Fallback>
            </mc:AlternateContent>
          </a:graphicData>
        </a:graphic>
      </p:graphicFrame>
      <p:graphicFrame>
        <p:nvGraphicFramePr>
          <p:cNvPr id="13" name="Object 7"/>
          <p:cNvGraphicFramePr>
            <a:graphicFrameLocks noChangeAspect="1"/>
          </p:cNvGraphicFramePr>
          <p:nvPr/>
        </p:nvGraphicFramePr>
        <p:xfrm>
          <a:off x="614363" y="5595938"/>
          <a:ext cx="7715250" cy="1022350"/>
        </p:xfrm>
        <a:graphic>
          <a:graphicData uri="http://schemas.openxmlformats.org/presentationml/2006/ole">
            <mc:AlternateContent xmlns:mc="http://schemas.openxmlformats.org/markup-compatibility/2006">
              <mc:Choice xmlns:v="urn:schemas-microsoft-com:vml" Requires="v">
                <p:oleObj name="Equation" r:id="rId5" imgW="135636000" imgH="17983200" progId="Equation.DSMT4">
                  <p:embed/>
                </p:oleObj>
              </mc:Choice>
              <mc:Fallback>
                <p:oleObj name="Equation" r:id="rId5" imgW="135636000" imgH="17983200" progId="Equation.DSMT4">
                  <p:embed/>
                  <p:pic>
                    <p:nvPicPr>
                      <p:cNvPr id="0" name="Object 7"/>
                      <p:cNvPicPr>
                        <a:picLocks noChangeAspect="1" noChangeArrowheads="1"/>
                      </p:cNvPicPr>
                      <p:nvPr/>
                    </p:nvPicPr>
                    <p:blipFill>
                      <a:blip r:embed="rId6"/>
                      <a:srcRect/>
                      <a:stretch>
                        <a:fillRect/>
                      </a:stretch>
                    </p:blipFill>
                    <p:spPr bwMode="auto">
                      <a:xfrm>
                        <a:off x="614363" y="5595938"/>
                        <a:ext cx="7715250" cy="1022350"/>
                      </a:xfrm>
                      <a:prstGeom prst="rect">
                        <a:avLst/>
                      </a:prstGeom>
                      <a:noFill/>
                      <a:ln>
                        <a:noFill/>
                      </a:ln>
                      <a:effectLst/>
                    </p:spPr>
                  </p:pic>
                </p:oleObj>
              </mc:Fallback>
            </mc:AlternateContent>
          </a:graphicData>
        </a:graphic>
      </p:graphicFrame>
      <p:graphicFrame>
        <p:nvGraphicFramePr>
          <p:cNvPr id="16" name="Object 3"/>
          <p:cNvGraphicFramePr>
            <a:graphicFrameLocks noChangeAspect="1"/>
          </p:cNvGraphicFramePr>
          <p:nvPr/>
        </p:nvGraphicFramePr>
        <p:xfrm>
          <a:off x="639763" y="2420938"/>
          <a:ext cx="2252662" cy="935037"/>
        </p:xfrm>
        <a:graphic>
          <a:graphicData uri="http://schemas.openxmlformats.org/presentationml/2006/ole">
            <mc:AlternateContent xmlns:mc="http://schemas.openxmlformats.org/markup-compatibility/2006">
              <mc:Choice xmlns:v="urn:schemas-microsoft-com:vml" Requires="v">
                <p:oleObj name="Equation" r:id="rId7" imgW="43281600" imgH="17983200" progId="Equation.DSMT4">
                  <p:embed/>
                </p:oleObj>
              </mc:Choice>
              <mc:Fallback>
                <p:oleObj name="Equation" r:id="rId7" imgW="43281600" imgH="17983200" progId="Equation.DSMT4">
                  <p:embed/>
                  <p:pic>
                    <p:nvPicPr>
                      <p:cNvPr id="0" name="Object 3"/>
                      <p:cNvPicPr>
                        <a:picLocks noChangeAspect="1" noChangeArrowheads="1"/>
                      </p:cNvPicPr>
                      <p:nvPr/>
                    </p:nvPicPr>
                    <p:blipFill>
                      <a:blip r:embed="rId8"/>
                      <a:srcRect/>
                      <a:stretch>
                        <a:fillRect/>
                      </a:stretch>
                    </p:blipFill>
                    <p:spPr bwMode="auto">
                      <a:xfrm>
                        <a:off x="639763" y="2420938"/>
                        <a:ext cx="2252662" cy="935037"/>
                      </a:xfrm>
                      <a:prstGeom prst="rect">
                        <a:avLst/>
                      </a:prstGeom>
                      <a:noFill/>
                      <a:ln>
                        <a:noFill/>
                      </a:ln>
                      <a:effectLst/>
                    </p:spPr>
                  </p:pic>
                </p:oleObj>
              </mc:Fallback>
            </mc:AlternateContent>
          </a:graphicData>
        </a:graphic>
      </p:graphicFrame>
      <p:graphicFrame>
        <p:nvGraphicFramePr>
          <p:cNvPr id="17" name="Object 5"/>
          <p:cNvGraphicFramePr>
            <a:graphicFrameLocks noChangeAspect="1"/>
          </p:cNvGraphicFramePr>
          <p:nvPr/>
        </p:nvGraphicFramePr>
        <p:xfrm>
          <a:off x="671513" y="1466850"/>
          <a:ext cx="2305050" cy="882650"/>
        </p:xfrm>
        <a:graphic>
          <a:graphicData uri="http://schemas.openxmlformats.org/presentationml/2006/ole">
            <mc:AlternateContent xmlns:mc="http://schemas.openxmlformats.org/markup-compatibility/2006">
              <mc:Choice xmlns:v="urn:schemas-microsoft-com:vml" Requires="v">
                <p:oleObj name="Equation" r:id="rId9" imgW="46939200" imgH="17983200" progId="Equation.DSMT4">
                  <p:embed/>
                </p:oleObj>
              </mc:Choice>
              <mc:Fallback>
                <p:oleObj name="Equation" r:id="rId9" imgW="46939200" imgH="17983200" progId="Equation.DSMT4">
                  <p:embed/>
                  <p:pic>
                    <p:nvPicPr>
                      <p:cNvPr id="0" name="Object 5"/>
                      <p:cNvPicPr>
                        <a:picLocks noChangeAspect="1" noChangeArrowheads="1"/>
                      </p:cNvPicPr>
                      <p:nvPr/>
                    </p:nvPicPr>
                    <p:blipFill>
                      <a:blip r:embed="rId10"/>
                      <a:srcRect/>
                      <a:stretch>
                        <a:fillRect/>
                      </a:stretch>
                    </p:blipFill>
                    <p:spPr bwMode="auto">
                      <a:xfrm>
                        <a:off x="671513" y="1466850"/>
                        <a:ext cx="2305050" cy="882650"/>
                      </a:xfrm>
                      <a:prstGeom prst="rect">
                        <a:avLst/>
                      </a:prstGeom>
                      <a:noFill/>
                      <a:ln>
                        <a:noFill/>
                      </a:ln>
                      <a:effectLst/>
                    </p:spPr>
                  </p:pic>
                </p:oleObj>
              </mc:Fallback>
            </mc:AlternateContent>
          </a:graphicData>
        </a:graphic>
      </p:graphicFrame>
      <p:graphicFrame>
        <p:nvGraphicFramePr>
          <p:cNvPr id="18" name="Object 5"/>
          <p:cNvGraphicFramePr>
            <a:graphicFrameLocks noChangeAspect="1"/>
          </p:cNvGraphicFramePr>
          <p:nvPr/>
        </p:nvGraphicFramePr>
        <p:xfrm>
          <a:off x="669925" y="3429000"/>
          <a:ext cx="3957638" cy="912813"/>
        </p:xfrm>
        <a:graphic>
          <a:graphicData uri="http://schemas.openxmlformats.org/presentationml/2006/ole">
            <mc:AlternateContent xmlns:mc="http://schemas.openxmlformats.org/markup-compatibility/2006">
              <mc:Choice xmlns:v="urn:schemas-microsoft-com:vml" Requires="v">
                <p:oleObj name="Equation" r:id="rId11" imgW="78028800" imgH="17983200" progId="Equation.DSMT4">
                  <p:embed/>
                </p:oleObj>
              </mc:Choice>
              <mc:Fallback>
                <p:oleObj name="Equation" r:id="rId11" imgW="78028800" imgH="17983200" progId="Equation.DSMT4">
                  <p:embed/>
                  <p:pic>
                    <p:nvPicPr>
                      <p:cNvPr id="0" name="Object 5"/>
                      <p:cNvPicPr>
                        <a:picLocks noChangeAspect="1" noChangeArrowheads="1"/>
                      </p:cNvPicPr>
                      <p:nvPr/>
                    </p:nvPicPr>
                    <p:blipFill>
                      <a:blip r:embed="rId12"/>
                      <a:srcRect/>
                      <a:stretch>
                        <a:fillRect/>
                      </a:stretch>
                    </p:blipFill>
                    <p:spPr bwMode="auto">
                      <a:xfrm>
                        <a:off x="669925" y="3429000"/>
                        <a:ext cx="3957638" cy="912813"/>
                      </a:xfrm>
                      <a:prstGeom prst="rect">
                        <a:avLst/>
                      </a:prstGeom>
                      <a:noFill/>
                      <a:ln>
                        <a:noFill/>
                      </a:ln>
                      <a:effectLst/>
                    </p:spPr>
                  </p:pic>
                </p:oleObj>
              </mc:Fallback>
            </mc:AlternateContent>
          </a:graphicData>
        </a:graphic>
      </p:graphicFrame>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778820" y="620688"/>
            <a:ext cx="315365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定积分的运算性质</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6" name="矩形 5"/>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4" name="Object 3"/>
          <p:cNvGraphicFramePr>
            <a:graphicFrameLocks noChangeAspect="1"/>
          </p:cNvGraphicFramePr>
          <p:nvPr/>
        </p:nvGraphicFramePr>
        <p:xfrm>
          <a:off x="619125" y="1628775"/>
          <a:ext cx="9042400" cy="884238"/>
        </p:xfrm>
        <a:graphic>
          <a:graphicData uri="http://schemas.openxmlformats.org/presentationml/2006/ole">
            <mc:AlternateContent xmlns:mc="http://schemas.openxmlformats.org/markup-compatibility/2006">
              <mc:Choice xmlns:v="urn:schemas-microsoft-com:vml" Requires="v">
                <p:oleObj name="Equation" r:id="rId3" imgW="184099200" imgH="17983200" progId="Equation.DSMT4">
                  <p:embed/>
                </p:oleObj>
              </mc:Choice>
              <mc:Fallback>
                <p:oleObj name="Equation" r:id="rId3" imgW="184099200" imgH="17983200" progId="Equation.DSMT4">
                  <p:embed/>
                  <p:pic>
                    <p:nvPicPr>
                      <p:cNvPr id="0" name="Object 3"/>
                      <p:cNvPicPr>
                        <a:picLocks noChangeAspect="1" noChangeArrowheads="1"/>
                      </p:cNvPicPr>
                      <p:nvPr/>
                    </p:nvPicPr>
                    <p:blipFill>
                      <a:blip r:embed="rId4"/>
                      <a:srcRect/>
                      <a:stretch>
                        <a:fillRect/>
                      </a:stretch>
                    </p:blipFill>
                    <p:spPr bwMode="auto">
                      <a:xfrm>
                        <a:off x="619125" y="1628775"/>
                        <a:ext cx="9042400" cy="884238"/>
                      </a:xfrm>
                      <a:prstGeom prst="rect">
                        <a:avLst/>
                      </a:prstGeom>
                      <a:noFill/>
                      <a:ln>
                        <a:noFill/>
                      </a:ln>
                      <a:effectLst/>
                    </p:spPr>
                  </p:pic>
                </p:oleObj>
              </mc:Fallback>
            </mc:AlternateContent>
          </a:graphicData>
        </a:graphic>
      </p:graphicFrame>
      <p:graphicFrame>
        <p:nvGraphicFramePr>
          <p:cNvPr id="15" name="Object 6"/>
          <p:cNvGraphicFramePr>
            <a:graphicFrameLocks noChangeAspect="1"/>
          </p:cNvGraphicFramePr>
          <p:nvPr/>
        </p:nvGraphicFramePr>
        <p:xfrm>
          <a:off x="619125" y="2753987"/>
          <a:ext cx="10739438" cy="984250"/>
        </p:xfrm>
        <a:graphic>
          <a:graphicData uri="http://schemas.openxmlformats.org/presentationml/2006/ole">
            <mc:AlternateContent xmlns:mc="http://schemas.openxmlformats.org/markup-compatibility/2006">
              <mc:Choice xmlns:v="urn:schemas-microsoft-com:vml" Requires="v">
                <p:oleObj name="Equation" r:id="rId5" imgW="196291200" imgH="17983200" progId="Equation.DSMT4">
                  <p:embed/>
                </p:oleObj>
              </mc:Choice>
              <mc:Fallback>
                <p:oleObj name="Equation" r:id="rId5" imgW="196291200" imgH="17983200" progId="Equation.DSMT4">
                  <p:embed/>
                  <p:pic>
                    <p:nvPicPr>
                      <p:cNvPr id="0" name="Object 6"/>
                      <p:cNvPicPr>
                        <a:picLocks noChangeAspect="1" noChangeArrowheads="1"/>
                      </p:cNvPicPr>
                      <p:nvPr/>
                    </p:nvPicPr>
                    <p:blipFill>
                      <a:blip r:embed="rId6"/>
                      <a:srcRect/>
                      <a:stretch>
                        <a:fillRect/>
                      </a:stretch>
                    </p:blipFill>
                    <p:spPr bwMode="auto">
                      <a:xfrm>
                        <a:off x="619125" y="2753987"/>
                        <a:ext cx="10739438" cy="984250"/>
                      </a:xfrm>
                      <a:prstGeom prst="rect">
                        <a:avLst/>
                      </a:prstGeom>
                      <a:noFill/>
                      <a:ln>
                        <a:noFill/>
                      </a:ln>
                      <a:effectLst/>
                    </p:spPr>
                  </p:pic>
                </p:oleObj>
              </mc:Fallback>
            </mc:AlternateContent>
          </a:graphicData>
        </a:graphic>
      </p:graphicFrame>
      <p:graphicFrame>
        <p:nvGraphicFramePr>
          <p:cNvPr id="12" name="Object 5"/>
          <p:cNvGraphicFramePr>
            <a:graphicFrameLocks noChangeAspect="1"/>
          </p:cNvGraphicFramePr>
          <p:nvPr/>
        </p:nvGraphicFramePr>
        <p:xfrm>
          <a:off x="619125" y="3949511"/>
          <a:ext cx="6210300" cy="882650"/>
        </p:xfrm>
        <a:graphic>
          <a:graphicData uri="http://schemas.openxmlformats.org/presentationml/2006/ole">
            <mc:AlternateContent xmlns:mc="http://schemas.openxmlformats.org/markup-compatibility/2006">
              <mc:Choice xmlns:v="urn:schemas-microsoft-com:vml" Requires="v">
                <p:oleObj name="Equation" r:id="rId7" imgW="126492000" imgH="17983200" progId="Equation.DSMT4">
                  <p:embed/>
                </p:oleObj>
              </mc:Choice>
              <mc:Fallback>
                <p:oleObj name="Equation" r:id="rId7" imgW="126492000" imgH="17983200" progId="Equation.DSMT4">
                  <p:embed/>
                  <p:pic>
                    <p:nvPicPr>
                      <p:cNvPr id="0" name="Object 5"/>
                      <p:cNvPicPr>
                        <a:picLocks noChangeAspect="1" noChangeArrowheads="1"/>
                      </p:cNvPicPr>
                      <p:nvPr/>
                    </p:nvPicPr>
                    <p:blipFill>
                      <a:blip r:embed="rId8"/>
                      <a:srcRect/>
                      <a:stretch>
                        <a:fillRect/>
                      </a:stretch>
                    </p:blipFill>
                    <p:spPr bwMode="auto">
                      <a:xfrm>
                        <a:off x="619125" y="3949511"/>
                        <a:ext cx="6210300" cy="882650"/>
                      </a:xfrm>
                      <a:prstGeom prst="rect">
                        <a:avLst/>
                      </a:prstGeom>
                      <a:noFill/>
                      <a:ln>
                        <a:noFill/>
                      </a:ln>
                      <a:effec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788486" y="2112095"/>
            <a:ext cx="213995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6" name="Freeform 10"/>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nvGrpSpPr>
          <p:cNvPr id="10" name="组合 9"/>
          <p:cNvGrpSpPr/>
          <p:nvPr/>
        </p:nvGrpSpPr>
        <p:grpSpPr>
          <a:xfrm>
            <a:off x="788486" y="1392232"/>
            <a:ext cx="4083378" cy="639763"/>
            <a:chOff x="607699" y="1916832"/>
            <a:chExt cx="4083378" cy="639763"/>
          </a:xfrm>
        </p:grpSpPr>
        <p:sp>
          <p:nvSpPr>
            <p:cNvPr id="11" name="Rectangle 5"/>
            <p:cNvSpPr>
              <a:spLocks noChangeArrowheads="1"/>
            </p:cNvSpPr>
            <p:nvPr/>
          </p:nvSpPr>
          <p:spPr bwMode="auto">
            <a:xfrm>
              <a:off x="619471" y="2112095"/>
              <a:ext cx="2308973"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2" name="Rectangle 7"/>
            <p:cNvSpPr>
              <a:spLocks noChangeArrowheads="1"/>
            </p:cNvSpPr>
            <p:nvPr/>
          </p:nvSpPr>
          <p:spPr bwMode="auto">
            <a:xfrm>
              <a:off x="2466516" y="1916832"/>
              <a:ext cx="2104738" cy="473075"/>
            </a:xfrm>
            <a:prstGeom prst="rect">
              <a:avLst/>
            </a:prstGeom>
            <a:solidFill>
              <a:srgbClr val="FC6F3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3" name="Freeform 9"/>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5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4" name="TextBox 28"/>
            <p:cNvSpPr txBox="1"/>
            <p:nvPr/>
          </p:nvSpPr>
          <p:spPr>
            <a:xfrm>
              <a:off x="607699" y="2137556"/>
              <a:ext cx="2771414" cy="400110"/>
            </a:xfrm>
            <a:prstGeom prst="rect">
              <a:avLst/>
            </a:prstGeom>
            <a:noFill/>
          </p:spPr>
          <p:txBody>
            <a:bodyPr wrap="square" rtlCol="0">
              <a:spAutoFit/>
            </a:bodyPr>
            <a:lstStyle/>
            <a:p>
              <a:pPr lvl="0">
                <a:defRPr/>
              </a:pPr>
              <a:r>
                <a:rPr lang="en-US" altLang="zh-CN" sz="2000" kern="0" dirty="0">
                  <a:latin typeface="Times New Roman" panose="02020603050405020304" pitchFamily="18" charset="0"/>
                  <a:ea typeface="方正北魏楷书简体" panose="03000509000000000000" pitchFamily="65" charset="-122"/>
                  <a:cs typeface="Times New Roman" panose="02020603050405020304" pitchFamily="18" charset="0"/>
                </a:rPr>
                <a:t>Trigonometric ~</a:t>
              </a:r>
              <a:endParaRPr kumimoji="0" lang="zh-CN" altLang="en-US" sz="20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2490220" y="1973071"/>
                  <a:ext cx="2200857" cy="369332"/>
                </a:xfrm>
                <a:prstGeom prst="rect">
                  <a:avLst/>
                </a:prstGeom>
              </p:spPr>
              <p:txBody>
                <a:bodyPr wrap="square">
                  <a:spAutoFit/>
                </a:bodyPr>
                <a:lstStyle/>
                <a:p>
                  <a:pPr lvl="0">
                    <a:defRPr/>
                  </a:pPr>
                  <a14:m>
                    <m:oMath xmlns:m="http://schemas.openxmlformats.org/officeDocument/2006/math">
                      <m:r>
                        <a:rPr lang="en-US" altLang="zh-CN" i="1" kern="0" smtClean="0">
                          <a:latin typeface="Cambria Math" panose="02040503050406030204" pitchFamily="18" charset="0"/>
                          <a:ea typeface="方正北魏楷书简体" panose="03000509000000000000" pitchFamily="65" charset="-122"/>
                          <a:cs typeface="Times New Roman" panose="02020603050405020304" pitchFamily="18" charset="0"/>
                        </a:rPr>
                        <m:t>𝑦</m:t>
                      </m:r>
                      <m:r>
                        <a:rPr lang="en-US" altLang="zh-CN" i="1" kern="0" smtClean="0">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lang="en-US" altLang="zh-CN" b="0" i="0" kern="0" smtClean="0">
                              <a:latin typeface="Cambria Math" panose="02040503050406030204" pitchFamily="18" charset="0"/>
                              <a:ea typeface="方正北魏楷书简体" panose="03000509000000000000" pitchFamily="65" charset="-122"/>
                              <a:cs typeface="Times New Roman" panose="02020603050405020304" pitchFamily="18" charset="0"/>
                            </a:rPr>
                            <m:t>cs</m:t>
                          </m:r>
                          <m:r>
                            <m:rPr>
                              <m:sty m:val="p"/>
                            </m:rPr>
                            <a:rPr lang="en-US" altLang="zh-CN" kern="0">
                              <a:latin typeface="Cambria Math" panose="02040503050406030204" pitchFamily="18" charset="0"/>
                              <a:ea typeface="方正北魏楷书简体" panose="03000509000000000000" pitchFamily="65" charset="-122"/>
                              <a:cs typeface="Times New Roman" panose="02020603050405020304" pitchFamily="18" charset="0"/>
                            </a:rPr>
                            <m:t>c</m:t>
                          </m:r>
                        </m:fName>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𝑥</m:t>
                          </m:r>
                        </m:e>
                      </m:func>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𝑦</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se</m:t>
                          </m:r>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𝑐</m:t>
                          </m:r>
                        </m:fName>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𝑥</m:t>
                          </m:r>
                        </m:e>
                      </m:func>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 </a:t>
                  </a:r>
                </a:p>
              </p:txBody>
            </p:sp>
          </mc:Choice>
          <mc:Fallback xmlns="">
            <p:sp>
              <p:nvSpPr>
                <p:cNvPr id="15" name="矩形 14"/>
                <p:cNvSpPr>
                  <a:spLocks noRot="1" noChangeAspect="1" noMove="1" noResize="1" noEditPoints="1" noAdjustHandles="1" noChangeArrowheads="1" noChangeShapeType="1" noTextEdit="1"/>
                </p:cNvSpPr>
                <p:nvPr/>
              </p:nvSpPr>
              <p:spPr>
                <a:xfrm>
                  <a:off x="2490220" y="1973071"/>
                  <a:ext cx="2200857" cy="369332"/>
                </a:xfrm>
                <a:prstGeom prst="rect">
                  <a:avLst/>
                </a:prstGeom>
                <a:blipFill rotWithShape="1">
                  <a:blip r:embed="rId2"/>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32" name="表格 31"/>
              <p:cNvGraphicFramePr>
                <a:graphicFrameLocks noGrp="1"/>
              </p:cNvGraphicFramePr>
              <p:nvPr/>
            </p:nvGraphicFramePr>
            <p:xfrm>
              <a:off x="479376" y="2136915"/>
              <a:ext cx="10789428" cy="4680002"/>
            </p:xfrm>
            <a:graphic>
              <a:graphicData uri="http://schemas.openxmlformats.org/drawingml/2006/table">
                <a:tbl>
                  <a:tblPr firstRow="1" firstCol="1" lastRow="1" lastCol="1" bandRow="1" bandCol="1"/>
                  <a:tblGrid>
                    <a:gridCol w="1152128">
                      <a:extLst>
                        <a:ext uri="{9D8B030D-6E8A-4147-A177-3AD203B41FA5}">
                          <a16:colId xmlns:a16="http://schemas.microsoft.com/office/drawing/2014/main" val="20000"/>
                        </a:ext>
                      </a:extLst>
                    </a:gridCol>
                    <a:gridCol w="6336704">
                      <a:extLst>
                        <a:ext uri="{9D8B030D-6E8A-4147-A177-3AD203B41FA5}">
                          <a16:colId xmlns:a16="http://schemas.microsoft.com/office/drawing/2014/main" val="20001"/>
                        </a:ext>
                      </a:extLst>
                    </a:gridCol>
                    <a:gridCol w="3300596">
                      <a:extLst>
                        <a:ext uri="{9D8B030D-6E8A-4147-A177-3AD203B41FA5}">
                          <a16:colId xmlns:a16="http://schemas.microsoft.com/office/drawing/2014/main" val="20002"/>
                        </a:ext>
                      </a:extLst>
                    </a:gridCol>
                  </a:tblGrid>
                  <a:tr h="32756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Function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y</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sec </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x</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600" b="0" i="1" kern="100" smtClean="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600" b="0" i="1" kern="100" smtClean="0">
                                  <a:effectLst/>
                                  <a:latin typeface="Cambria Math" panose="02040503050406030204" pitchFamily="18" charset="0"/>
                                  <a:ea typeface="宋体" panose="02010600030101010101" pitchFamily="2" charset="-122"/>
                                  <a:cs typeface="Times New Roman" panose="02020603050405020304" pitchFamily="18" charset="0"/>
                                </a:rPr>
                                <m:t>𝑐𝑜𝑠𝑥</m:t>
                              </m:r>
                            </m:oMath>
                          </a14:m>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rowSpan="6">
                      <a:txBody>
                        <a:bodyPr/>
                        <a:lstStyle/>
                        <a:p>
                          <a:pPr algn="ctr">
                            <a:spcAft>
                              <a:spcPts val="0"/>
                            </a:spcAft>
                          </a:pPr>
                          <a:endParaRPr lang="en-US"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140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Domain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x</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R</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x</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d>
                                <m:dPr>
                                  <m:ctrlPr>
                                    <a:rPr lang="en-US" altLang="zh-CN" sz="1600" b="0" i="1" kern="100" dirty="0" smtClean="0">
                                      <a:effectLst/>
                                      <a:latin typeface="Cambria Math" panose="02040503050406030204" pitchFamily="18" charset="0"/>
                                      <a:ea typeface="+mn-ea"/>
                                      <a:cs typeface="Times New Roman" panose="02020603050405020304" pitchFamily="18" charset="0"/>
                                    </a:rPr>
                                  </m:ctrlPr>
                                </m:dPr>
                                <m:e>
                                  <m:r>
                                    <a:rPr lang="en-US" altLang="zh-CN" sz="1600" b="0" i="1" kern="100" dirty="0" smtClean="0">
                                      <a:effectLst/>
                                      <a:latin typeface="Cambria Math" panose="02040503050406030204" pitchFamily="18" charset="0"/>
                                      <a:ea typeface="+mn-ea"/>
                                      <a:cs typeface="Times New Roman" panose="02020603050405020304" pitchFamily="18" charset="0"/>
                                    </a:rPr>
                                    <m:t>2</m:t>
                                  </m:r>
                                  <m:r>
                                    <a:rPr lang="en-US" altLang="zh-CN" sz="1600" b="0" i="1" kern="100" dirty="0" smtClean="0">
                                      <a:effectLst/>
                                      <a:latin typeface="Cambria Math" panose="02040503050406030204" pitchFamily="18" charset="0"/>
                                      <a:ea typeface="+mn-ea"/>
                                      <a:cs typeface="Times New Roman" panose="02020603050405020304" pitchFamily="18" charset="0"/>
                                    </a:rPr>
                                    <m:t>𝑘</m:t>
                                  </m:r>
                                  <m:r>
                                    <a:rPr lang="en-US" altLang="zh-CN" sz="1600" b="0" i="1" kern="100" dirty="0" smtClean="0">
                                      <a:effectLst/>
                                      <a:latin typeface="Cambria Math" panose="02040503050406030204" pitchFamily="18" charset="0"/>
                                      <a:ea typeface="+mn-ea"/>
                                      <a:cs typeface="Times New Roman" panose="02020603050405020304" pitchFamily="18" charset="0"/>
                                    </a:rPr>
                                    <m:t>+1</m:t>
                                  </m:r>
                                </m:e>
                              </m:d>
                              <m:r>
                                <a:rPr lang="en-US" altLang="zh-CN" sz="1600" b="0" i="1" kern="100" dirty="0" smtClean="0">
                                  <a:effectLst/>
                                  <a:latin typeface="Cambria Math" panose="02040503050406030204" pitchFamily="18" charset="0"/>
                                  <a:ea typeface="+mn-ea"/>
                                  <a:cs typeface="Times New Roman" panose="02020603050405020304" pitchFamily="18" charset="0"/>
                                </a:rPr>
                                <m:t>𝜋</m:t>
                              </m:r>
                              <m:r>
                                <a:rPr lang="en-US" altLang="zh-CN" sz="1600" b="0" i="1" kern="100" dirty="0" smtClean="0">
                                  <a:effectLst/>
                                  <a:latin typeface="Cambria Math" panose="02040503050406030204" pitchFamily="18" charset="0"/>
                                  <a:ea typeface="+mn-ea"/>
                                  <a:cs typeface="Times New Roman" panose="02020603050405020304" pitchFamily="18" charset="0"/>
                                </a:rPr>
                                <m:t>/2</m:t>
                              </m:r>
                            </m:oMath>
                          </a14:m>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k</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Z</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1"/>
                      </a:ext>
                    </a:extLst>
                  </a:tr>
                  <a:tr h="32756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Range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y</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R | |y|</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2"/>
                      </a:ext>
                    </a:extLst>
                  </a:tr>
                  <a:tr h="32756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Even or odd</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even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3"/>
                      </a:ext>
                    </a:extLst>
                  </a:tr>
                  <a:tr h="703421">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Monotone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lnSpc>
                              <a:spcPct val="130000"/>
                            </a:lnSpc>
                            <a:spcAft>
                              <a:spcPts val="0"/>
                            </a:spcAft>
                          </a:pPr>
                          <a:r>
                            <a:rPr lang="en-US" sz="1600" i="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x</a:t>
                          </a:r>
                          <a:r>
                            <a:rPr lang="zh-CN" sz="16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sz="1600" i="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k</a:t>
                          </a:r>
                          <a14:m>
                            <m:oMath xmlns:m="http://schemas.openxmlformats.org/officeDocument/2006/math">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𝜋</m:t>
                              </m:r>
                            </m:oMath>
                          </a14:m>
                          <a:r>
                            <a:rPr lang="en-US" altLang="zh-CN" sz="16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sz="1600" i="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k</a:t>
                          </a:r>
                          <a14:m>
                            <m:oMath xmlns:m="http://schemas.openxmlformats.org/officeDocument/2006/math">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𝜋</m:t>
                              </m:r>
                            </m:oMath>
                          </a14:m>
                          <a:r>
                            <a:rPr lang="en-US" sz="16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𝜋</m:t>
                              </m:r>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/2</m:t>
                              </m:r>
                            </m:oMath>
                          </a14:m>
                          <a:r>
                            <a:rPr lang="en-US" sz="16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sz="1600" i="1" kern="100" dirty="0"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sz="16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sz="1600" i="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k</a:t>
                          </a:r>
                          <a14:m>
                            <m:oMath xmlns:m="http://schemas.openxmlformats.org/officeDocument/2006/math">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𝜋</m:t>
                              </m:r>
                            </m:oMath>
                          </a14:m>
                          <a:r>
                            <a:rPr lang="en-US" sz="16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𝜋</m:t>
                              </m:r>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/2</m:t>
                              </m:r>
                            </m:oMath>
                          </a14:m>
                          <a:r>
                            <a:rPr lang="en-US" sz="16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sz="1600" i="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k</a:t>
                          </a:r>
                          <a14:m>
                            <m:oMath xmlns:m="http://schemas.openxmlformats.org/officeDocument/2006/math">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𝜋</m:t>
                              </m:r>
                            </m:oMath>
                          </a14:m>
                          <a:r>
                            <a:rPr lang="en-US" sz="16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𝜋</m:t>
                              </m:r>
                            </m:oMath>
                          </a14:m>
                          <a:r>
                            <a:rPr lang="en-US" sz="16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baseline="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en-US" sz="16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(k</a:t>
                          </a:r>
                          <a:r>
                            <a:rPr lang="zh-CN" sz="16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Z)  increasing interval</a:t>
                          </a:r>
                          <a:endParaRPr lang="zh-CN" sz="1600"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endParaRPr>
                        </a:p>
                        <a:p>
                          <a:pPr algn="ctr">
                            <a:lnSpc>
                              <a:spcPct val="130000"/>
                            </a:lnSpc>
                            <a:spcAft>
                              <a:spcPts val="0"/>
                            </a:spcAft>
                          </a:pP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x</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k</a:t>
                          </a:r>
                          <a14:m>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oMath>
                          </a14:m>
                          <a:r>
                            <a:rPr lang="en-US" altLang="zh-CN" sz="1600" kern="100" dirty="0">
                              <a:effectLst/>
                              <a:latin typeface="Times New Roman" panose="02020603050405020304" pitchFamily="18" charset="0"/>
                              <a:ea typeface="+mn-ea"/>
                              <a:cs typeface="Times New Roman" panose="02020603050405020304" pitchFamily="18" charset="0"/>
                            </a:rPr>
                            <a:t>+</a:t>
                          </a:r>
                          <a14:m>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oMath>
                          </a14:m>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k</a:t>
                          </a:r>
                          <a14:m>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oMath>
                          </a14:m>
                          <a:r>
                            <a:rPr lang="en-US" altLang="zh-CN" sz="1600" kern="100" dirty="0">
                              <a:effectLst/>
                              <a:latin typeface="Times New Roman" panose="02020603050405020304" pitchFamily="18" charset="0"/>
                              <a:ea typeface="+mn-ea"/>
                              <a:cs typeface="Times New Roman" panose="02020603050405020304" pitchFamily="18" charset="0"/>
                            </a:rPr>
                            <a:t>+</a:t>
                          </a:r>
                          <a14:m>
                            <m:oMath xmlns:m="http://schemas.openxmlformats.org/officeDocument/2006/math">
                              <m:r>
                                <a:rPr lang="en-US" altLang="zh-CN" sz="1600" b="0" i="0" kern="100" dirty="0" smtClean="0">
                                  <a:effectLst/>
                                  <a:latin typeface="Cambria Math" panose="02040503050406030204" pitchFamily="18" charset="0"/>
                                  <a:ea typeface="+mn-ea"/>
                                  <a:cs typeface="Times New Roman" panose="02020603050405020304" pitchFamily="18" charset="0"/>
                                </a:rPr>
                                <m:t>3</m:t>
                              </m:r>
                              <m:r>
                                <a:rPr lang="en-US" altLang="zh-CN" sz="1600" b="0" i="1" kern="100" dirty="0" smtClean="0">
                                  <a:effectLst/>
                                  <a:latin typeface="Cambria Math" panose="02040503050406030204" pitchFamily="18" charset="0"/>
                                  <a:ea typeface="+mn-ea"/>
                                  <a:cs typeface="Times New Roman" panose="02020603050405020304" pitchFamily="18" charset="0"/>
                                </a:rPr>
                                <m:t>𝜋</m:t>
                              </m:r>
                              <m:r>
                                <a:rPr lang="en-US" altLang="zh-CN" sz="1600" b="0" i="1" kern="100" dirty="0" smtClean="0">
                                  <a:effectLst/>
                                  <a:latin typeface="Cambria Math" panose="02040503050406030204" pitchFamily="18" charset="0"/>
                                  <a:ea typeface="+mn-ea"/>
                                  <a:cs typeface="Times New Roman" panose="02020603050405020304" pitchFamily="18" charset="0"/>
                                </a:rPr>
                                <m:t>/2</m:t>
                              </m:r>
                            </m:oMath>
                          </a14:m>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effectLst/>
                              <a:ea typeface="Cambria Math" panose="02040503050406030204" pitchFamily="18" charset="0"/>
                              <a:cs typeface="Times New Roman" panose="02020603050405020304" pitchFamily="18" charset="0"/>
                            </a:rPr>
                            <a:t> </a:t>
                          </a:r>
                          <a14:m>
                            <m:oMath xmlns:m="http://schemas.openxmlformats.org/officeDocument/2006/math">
                              <m:r>
                                <a:rPr lang="en-US" altLang="zh-CN" sz="1600" i="1" kern="100" dirty="0" smtClean="0">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k</a:t>
                          </a:r>
                          <a:r>
                            <a:rPr lang="en-US" altLang="zh-CN" sz="1600" kern="100" dirty="0">
                              <a:effectLst/>
                              <a:latin typeface="Times New Roman" panose="02020603050405020304" pitchFamily="18" charset="0"/>
                              <a:ea typeface="+mn-ea"/>
                              <a:cs typeface="Times New Roman" panose="02020603050405020304" pitchFamily="18" charset="0"/>
                            </a:rPr>
                            <a:t>+</a:t>
                          </a:r>
                          <a14:m>
                            <m:oMath xmlns:m="http://schemas.openxmlformats.org/officeDocument/2006/math">
                              <m:r>
                                <a:rPr lang="en-US" altLang="zh-CN" sz="1600" b="0" i="0" kern="100" dirty="0" smtClean="0">
                                  <a:effectLst/>
                                  <a:latin typeface="Cambria Math" panose="02040503050406030204" pitchFamily="18" charset="0"/>
                                  <a:ea typeface="+mn-ea"/>
                                  <a:cs typeface="Times New Roman" panose="02020603050405020304" pitchFamily="18" charset="0"/>
                                </a:rPr>
                                <m:t>3</m:t>
                              </m:r>
                              <m:r>
                                <a:rPr lang="en-US" altLang="zh-CN" sz="1600" b="0" i="1" kern="100" dirty="0" smtClean="0">
                                  <a:effectLst/>
                                  <a:latin typeface="Cambria Math" panose="02040503050406030204" pitchFamily="18" charset="0"/>
                                  <a:ea typeface="+mn-ea"/>
                                  <a:cs typeface="Times New Roman" panose="02020603050405020304" pitchFamily="18" charset="0"/>
                                </a:rPr>
                                <m:t>𝜋</m:t>
                              </m:r>
                              <m:r>
                                <a:rPr lang="en-US" altLang="zh-CN" sz="1600" b="0" i="1" kern="100" dirty="0" smtClean="0">
                                  <a:effectLst/>
                                  <a:latin typeface="Cambria Math" panose="02040503050406030204" pitchFamily="18" charset="0"/>
                                  <a:ea typeface="+mn-ea"/>
                                  <a:cs typeface="Times New Roman" panose="02020603050405020304" pitchFamily="18" charset="0"/>
                                </a:rPr>
                                <m:t>/2</m:t>
                              </m:r>
                            </m:oMath>
                          </a14:m>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k</a:t>
                          </a:r>
                          <a14:m>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oMath>
                          </a14:m>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a:t>
                          </a:r>
                          <a14:m>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oMath>
                          </a14:m>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600" kern="100" baseline="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k</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Z) decreasing interval</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4"/>
                      </a:ext>
                    </a:extLst>
                  </a:tr>
                  <a:tr h="32756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Periodicity</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2</a:t>
                          </a:r>
                          <a14:m>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oMath>
                          </a14:m>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5"/>
                      </a:ext>
                    </a:extLst>
                  </a:tr>
                  <a:tr h="32756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Function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altLang="zh-CN" sz="1600" i="1" kern="100" dirty="0">
                              <a:effectLst/>
                              <a:latin typeface="Times New Roman" panose="02020603050405020304" pitchFamily="18" charset="0"/>
                              <a:ea typeface="+mn-ea"/>
                              <a:cs typeface="Times New Roman" panose="02020603050405020304" pitchFamily="18" charset="0"/>
                            </a:rPr>
                            <a:t>y</a:t>
                          </a:r>
                          <a:r>
                            <a:rPr lang="zh-CN" altLang="zh-CN" sz="1600" kern="100" dirty="0">
                              <a:effectLst/>
                              <a:latin typeface="Times New Roman" panose="02020603050405020304" pitchFamily="18" charset="0"/>
                              <a:ea typeface="+mn-ea"/>
                              <a:cs typeface="Times New Roman" panose="02020603050405020304" pitchFamily="18" charset="0"/>
                            </a:rPr>
                            <a:t>＝</a:t>
                          </a:r>
                          <a:r>
                            <a:rPr lang="en-US" altLang="zh-CN" sz="1600" kern="100" dirty="0" err="1">
                              <a:effectLst/>
                              <a:latin typeface="Times New Roman" panose="02020603050405020304" pitchFamily="18" charset="0"/>
                              <a:ea typeface="+mn-ea"/>
                              <a:cs typeface="Times New Roman" panose="02020603050405020304" pitchFamily="18" charset="0"/>
                            </a:rPr>
                            <a:t>csc</a:t>
                          </a:r>
                          <a:r>
                            <a:rPr lang="en-US" altLang="zh-CN" sz="1600" kern="100" dirty="0">
                              <a:effectLst/>
                              <a:latin typeface="Times New Roman" panose="02020603050405020304" pitchFamily="18" charset="0"/>
                              <a:ea typeface="+mn-ea"/>
                              <a:cs typeface="Times New Roman" panose="02020603050405020304" pitchFamily="18" charset="0"/>
                            </a:rPr>
                            <a:t> </a:t>
                          </a:r>
                          <a:r>
                            <a:rPr lang="en-US" altLang="zh-CN" sz="1600" i="1" kern="100" dirty="0">
                              <a:effectLst/>
                              <a:latin typeface="Times New Roman" panose="02020603050405020304" pitchFamily="18" charset="0"/>
                              <a:ea typeface="+mn-ea"/>
                              <a:cs typeface="Times New Roman" panose="02020603050405020304" pitchFamily="18" charset="0"/>
                            </a:rPr>
                            <a:t>x</a:t>
                          </a:r>
                          <a:r>
                            <a:rPr lang="zh-CN" altLang="zh-CN" sz="1600" kern="100" dirty="0">
                              <a:effectLst/>
                              <a:latin typeface="Times New Roman" panose="02020603050405020304" pitchFamily="18" charset="0"/>
                              <a:ea typeface="+mn-ea"/>
                              <a:cs typeface="Times New Roman" panose="02020603050405020304" pitchFamily="18" charset="0"/>
                            </a:rPr>
                            <a:t>＝</a:t>
                          </a:r>
                          <a14:m>
                            <m:oMath xmlns:m="http://schemas.openxmlformats.org/officeDocument/2006/math">
                              <m:r>
                                <a:rPr lang="en-US" altLang="zh-CN" sz="1600" b="0" i="1" kern="100" smtClean="0">
                                  <a:effectLst/>
                                  <a:latin typeface="Cambria Math" panose="02040503050406030204" pitchFamily="18" charset="0"/>
                                  <a:ea typeface="+mn-ea"/>
                                  <a:cs typeface="Times New Roman" panose="02020603050405020304" pitchFamily="18" charset="0"/>
                                </a:rPr>
                                <m:t>1/</m:t>
                              </m:r>
                              <m:func>
                                <m:funcPr>
                                  <m:ctrlPr>
                                    <a:rPr lang="en-US" altLang="zh-CN" sz="1600" b="0" i="1" kern="100" smtClean="0">
                                      <a:effectLst/>
                                      <a:latin typeface="Cambria Math" panose="02040503050406030204" pitchFamily="18" charset="0"/>
                                      <a:ea typeface="+mn-ea"/>
                                      <a:cs typeface="Times New Roman" panose="02020603050405020304" pitchFamily="18" charset="0"/>
                                    </a:rPr>
                                  </m:ctrlPr>
                                </m:funcPr>
                                <m:fName>
                                  <m:r>
                                    <m:rPr>
                                      <m:sty m:val="p"/>
                                    </m:rPr>
                                    <a:rPr lang="en-US" altLang="zh-CN" sz="1600" b="0" i="0" kern="100" smtClean="0">
                                      <a:effectLst/>
                                      <a:latin typeface="Cambria Math" panose="02040503050406030204" pitchFamily="18" charset="0"/>
                                      <a:ea typeface="+mn-ea"/>
                                      <a:cs typeface="Times New Roman" panose="02020603050405020304" pitchFamily="18" charset="0"/>
                                    </a:rPr>
                                    <m:t>sin</m:t>
                                  </m:r>
                                </m:fName>
                                <m:e>
                                  <m:r>
                                    <a:rPr lang="en-US" altLang="zh-CN" sz="1600" b="0" i="1" kern="100" smtClean="0">
                                      <a:effectLst/>
                                      <a:latin typeface="Cambria Math" panose="02040503050406030204" pitchFamily="18" charset="0"/>
                                      <a:ea typeface="+mn-ea"/>
                                      <a:cs typeface="Times New Roman" panose="02020603050405020304" pitchFamily="18" charset="0"/>
                                    </a:rPr>
                                    <m:t>𝑥</m:t>
                                  </m:r>
                                </m:e>
                              </m:func>
                            </m:oMath>
                          </a14:m>
                          <a:endParaRPr lang="zh-CN" altLang="zh-CN" sz="16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rowSpan="6">
                      <a:txBody>
                        <a:bodyPr/>
                        <a:lstStyle/>
                        <a:p>
                          <a:pPr algn="ctr">
                            <a:spcAft>
                              <a:spcPts val="0"/>
                            </a:spcAft>
                          </a:pPr>
                          <a:endParaRPr lang="en-US"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2756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Domain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x</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R</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x </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k</a:t>
                          </a:r>
                          <a14:m>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oMath>
                          </a14:m>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k</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Z)</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07"/>
                      </a:ext>
                    </a:extLst>
                  </a:tr>
                  <a:tr h="32756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Range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altLang="zh-CN" sz="1600" kern="100" dirty="0">
                              <a:effectLst/>
                              <a:latin typeface="Times New Roman" panose="02020603050405020304" pitchFamily="18" charset="0"/>
                              <a:ea typeface="+mn-ea"/>
                              <a:cs typeface="Times New Roman" panose="02020603050405020304" pitchFamily="18" charset="0"/>
                            </a:rPr>
                            <a:t>{</a:t>
                          </a:r>
                          <a:r>
                            <a:rPr lang="en-US" altLang="zh-CN" sz="1600" i="1" kern="100" dirty="0">
                              <a:effectLst/>
                              <a:latin typeface="Times New Roman" panose="02020603050405020304" pitchFamily="18" charset="0"/>
                              <a:ea typeface="+mn-ea"/>
                              <a:cs typeface="Times New Roman" panose="02020603050405020304" pitchFamily="18" charset="0"/>
                            </a:rPr>
                            <a:t>y</a:t>
                          </a:r>
                          <a:r>
                            <a:rPr lang="zh-CN" altLang="zh-CN" sz="1600" kern="100" dirty="0">
                              <a:effectLst/>
                              <a:latin typeface="Times New Roman" panose="02020603050405020304" pitchFamily="18" charset="0"/>
                              <a:ea typeface="+mn-ea"/>
                              <a:cs typeface="Times New Roman" panose="02020603050405020304" pitchFamily="18" charset="0"/>
                            </a:rPr>
                            <a:t>∈</a:t>
                          </a:r>
                          <a:r>
                            <a:rPr lang="en-US" altLang="zh-CN" sz="1600" i="1" kern="100" dirty="0">
                              <a:effectLst/>
                              <a:latin typeface="Times New Roman" panose="02020603050405020304" pitchFamily="18" charset="0"/>
                              <a:ea typeface="+mn-ea"/>
                              <a:cs typeface="Times New Roman" panose="02020603050405020304" pitchFamily="18" charset="0"/>
                            </a:rPr>
                            <a:t>R | |y|</a:t>
                          </a:r>
                          <a:r>
                            <a:rPr lang="en-US" altLang="zh-CN" sz="1600" kern="100" dirty="0">
                              <a:effectLst/>
                              <a:latin typeface="Times New Roman" panose="02020603050405020304" pitchFamily="18" charset="0"/>
                              <a:ea typeface="+mn-ea"/>
                              <a:cs typeface="Times New Roman" panose="02020603050405020304" pitchFamily="18" charset="0"/>
                            </a:rPr>
                            <a:t> </a:t>
                          </a:r>
                          <a:r>
                            <a:rPr lang="zh-CN" altLang="zh-CN" sz="1600" kern="100" dirty="0">
                              <a:effectLst/>
                              <a:latin typeface="Times New Roman" panose="02020603050405020304" pitchFamily="18" charset="0"/>
                              <a:ea typeface="+mn-ea"/>
                              <a:cs typeface="Times New Roman" panose="02020603050405020304" pitchFamily="18" charset="0"/>
                            </a:rPr>
                            <a:t>≥</a:t>
                          </a:r>
                          <a:r>
                            <a:rPr lang="en-US" altLang="zh-CN" sz="1600" kern="100" dirty="0">
                              <a:effectLst/>
                              <a:latin typeface="Times New Roman" panose="02020603050405020304" pitchFamily="18" charset="0"/>
                              <a:ea typeface="+mn-ea"/>
                              <a:cs typeface="Times New Roman" panose="02020603050405020304" pitchFamily="18" charset="0"/>
                            </a:rPr>
                            <a:t>1}</a:t>
                          </a:r>
                          <a:endParaRPr lang="zh-CN" altLang="zh-CN" sz="16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08"/>
                      </a:ext>
                    </a:extLst>
                  </a:tr>
                  <a:tr h="32756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Even or odd</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odd</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09"/>
                      </a:ext>
                    </a:extLst>
                  </a:tr>
                  <a:tr h="667141">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Monotone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altLang="zh-CN" sz="1600" i="1" kern="100" dirty="0">
                              <a:solidFill>
                                <a:srgbClr val="FF0000"/>
                              </a:solidFill>
                              <a:effectLst/>
                              <a:latin typeface="Times New Roman" panose="02020603050405020304" pitchFamily="18" charset="0"/>
                              <a:ea typeface="+mn-ea"/>
                              <a:cs typeface="Times New Roman" panose="02020603050405020304" pitchFamily="18" charset="0"/>
                            </a:rPr>
                            <a:t>x</a:t>
                          </a:r>
                          <a:r>
                            <a:rPr lang="zh-CN" altLang="zh-CN" sz="1600" kern="100" dirty="0">
                              <a:solidFill>
                                <a:srgbClr val="FF0000"/>
                              </a:solidFill>
                              <a:effectLst/>
                              <a:latin typeface="Times New Roman" panose="02020603050405020304" pitchFamily="18" charset="0"/>
                              <a:ea typeface="+mn-ea"/>
                              <a:cs typeface="Times New Roman" panose="02020603050405020304" pitchFamily="18" charset="0"/>
                            </a:rPr>
                            <a:t>∈</a:t>
                          </a:r>
                          <a:r>
                            <a:rPr lang="en-US" altLang="zh-CN" sz="1600" kern="100" dirty="0">
                              <a:solidFill>
                                <a:srgbClr val="FF0000"/>
                              </a:solidFill>
                              <a:effectLst/>
                              <a:latin typeface="Times New Roman" panose="02020603050405020304" pitchFamily="18" charset="0"/>
                              <a:ea typeface="+mn-ea"/>
                              <a:cs typeface="Times New Roman" panose="02020603050405020304" pitchFamily="18" charset="0"/>
                            </a:rPr>
                            <a:t>(2</a:t>
                          </a:r>
                          <a:r>
                            <a:rPr lang="en-US" altLang="zh-CN" sz="1600" i="1" kern="100" dirty="0">
                              <a:solidFill>
                                <a:srgbClr val="FF0000"/>
                              </a:solidFill>
                              <a:effectLst/>
                              <a:latin typeface="Times New Roman" panose="02020603050405020304" pitchFamily="18" charset="0"/>
                              <a:ea typeface="+mn-ea"/>
                              <a:cs typeface="Times New Roman" panose="02020603050405020304" pitchFamily="18" charset="0"/>
                            </a:rPr>
                            <a:t>k</a:t>
                          </a:r>
                          <a14:m>
                            <m:oMath xmlns:m="http://schemas.openxmlformats.org/officeDocument/2006/math">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𝜋</m:t>
                              </m:r>
                            </m:oMath>
                          </a14:m>
                          <a:r>
                            <a:rPr lang="en-US" altLang="zh-CN" sz="1600" kern="100" dirty="0">
                              <a:solidFill>
                                <a:srgbClr val="FF0000"/>
                              </a:solidFill>
                              <a:effectLst/>
                              <a:latin typeface="Times New Roman" panose="02020603050405020304" pitchFamily="18" charset="0"/>
                              <a:ea typeface="+mn-ea"/>
                              <a:cs typeface="Times New Roman" panose="02020603050405020304" pitchFamily="18" charset="0"/>
                            </a:rPr>
                            <a:t>+</a:t>
                          </a:r>
                          <a14:m>
                            <m:oMath xmlns:m="http://schemas.openxmlformats.org/officeDocument/2006/math">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𝜋</m:t>
                              </m:r>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/2</m:t>
                              </m:r>
                            </m:oMath>
                          </a14:m>
                          <a:r>
                            <a:rPr lang="en-US" altLang="zh-CN" sz="1600" kern="100" dirty="0">
                              <a:solidFill>
                                <a:srgbClr val="FF0000"/>
                              </a:solidFill>
                              <a:effectLst/>
                              <a:latin typeface="Times New Roman" panose="02020603050405020304" pitchFamily="18" charset="0"/>
                              <a:ea typeface="+mn-ea"/>
                              <a:cs typeface="Times New Roman" panose="02020603050405020304" pitchFamily="18" charset="0"/>
                            </a:rPr>
                            <a:t>,2</a:t>
                          </a:r>
                          <a:r>
                            <a:rPr lang="en-US" altLang="zh-CN" sz="1600" i="1" kern="100" dirty="0">
                              <a:solidFill>
                                <a:srgbClr val="FF0000"/>
                              </a:solidFill>
                              <a:effectLst/>
                              <a:latin typeface="Times New Roman" panose="02020603050405020304" pitchFamily="18" charset="0"/>
                              <a:ea typeface="+mn-ea"/>
                              <a:cs typeface="Times New Roman" panose="02020603050405020304" pitchFamily="18" charset="0"/>
                            </a:rPr>
                            <a:t>k</a:t>
                          </a:r>
                          <a14:m>
                            <m:oMath xmlns:m="http://schemas.openxmlformats.org/officeDocument/2006/math">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𝜋</m:t>
                              </m:r>
                            </m:oMath>
                          </a14:m>
                          <a:r>
                            <a:rPr lang="en-US" altLang="zh-CN" sz="1600" kern="100" dirty="0">
                              <a:solidFill>
                                <a:srgbClr val="FF0000"/>
                              </a:solidFill>
                              <a:effectLst/>
                              <a:latin typeface="Times New Roman" panose="02020603050405020304" pitchFamily="18" charset="0"/>
                              <a:ea typeface="+mn-ea"/>
                              <a:cs typeface="Times New Roman" panose="02020603050405020304" pitchFamily="18" charset="0"/>
                            </a:rPr>
                            <a:t>+</a:t>
                          </a:r>
                          <a14:m>
                            <m:oMath xmlns:m="http://schemas.openxmlformats.org/officeDocument/2006/math">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𝜋</m:t>
                              </m:r>
                            </m:oMath>
                          </a14:m>
                          <a:r>
                            <a:rPr lang="en-US" altLang="zh-CN" sz="1600" kern="100" dirty="0">
                              <a:solidFill>
                                <a:srgbClr val="FF0000"/>
                              </a:solidFill>
                              <a:effectLst/>
                              <a:latin typeface="Times New Roman" panose="02020603050405020304" pitchFamily="18" charset="0"/>
                              <a:ea typeface="+mn-ea"/>
                              <a:cs typeface="Times New Roman" panose="02020603050405020304" pitchFamily="18" charset="0"/>
                            </a:rPr>
                            <a:t>)</a:t>
                          </a:r>
                          <a:r>
                            <a:rPr lang="en-US" altLang="zh-CN" sz="1600" kern="100" baseline="0" dirty="0">
                              <a:solidFill>
                                <a:srgbClr val="FF0000"/>
                              </a:solidFill>
                              <a:effectLst/>
                              <a:latin typeface="Times New Roman" panose="02020603050405020304" pitchFamily="18" charset="0"/>
                              <a:ea typeface="+mn-ea"/>
                              <a:cs typeface="Times New Roman" panose="02020603050405020304" pitchFamily="18" charset="0"/>
                            </a:rPr>
                            <a:t> </a:t>
                          </a:r>
                          <a14:m>
                            <m:oMath xmlns:m="http://schemas.openxmlformats.org/officeDocument/2006/math">
                              <m:r>
                                <a:rPr lang="en-US" altLang="zh-CN" sz="1600" i="1" kern="100" dirty="0" smtClean="0">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600" kern="100" dirty="0">
                              <a:solidFill>
                                <a:srgbClr val="FF0000"/>
                              </a:solidFill>
                              <a:effectLst/>
                              <a:latin typeface="Times New Roman" panose="02020603050405020304" pitchFamily="18" charset="0"/>
                              <a:ea typeface="+mn-ea"/>
                              <a:cs typeface="Times New Roman" panose="02020603050405020304" pitchFamily="18" charset="0"/>
                            </a:rPr>
                            <a:t>(2</a:t>
                          </a:r>
                          <a:r>
                            <a:rPr lang="en-US" altLang="zh-CN" sz="1600" i="1" kern="100" dirty="0">
                              <a:solidFill>
                                <a:srgbClr val="FF0000"/>
                              </a:solidFill>
                              <a:effectLst/>
                              <a:latin typeface="Times New Roman" panose="02020603050405020304" pitchFamily="18" charset="0"/>
                              <a:ea typeface="+mn-ea"/>
                              <a:cs typeface="Times New Roman" panose="02020603050405020304" pitchFamily="18" charset="0"/>
                            </a:rPr>
                            <a:t>k</a:t>
                          </a:r>
                          <a14:m>
                            <m:oMath xmlns:m="http://schemas.openxmlformats.org/officeDocument/2006/math">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𝜋</m:t>
                              </m:r>
                            </m:oMath>
                          </a14:m>
                          <a:r>
                            <a:rPr lang="en-US" altLang="zh-CN" sz="1600" kern="100" dirty="0">
                              <a:solidFill>
                                <a:srgbClr val="FF0000"/>
                              </a:solidFill>
                              <a:effectLst/>
                              <a:latin typeface="Times New Roman" panose="02020603050405020304" pitchFamily="18" charset="0"/>
                              <a:ea typeface="+mn-ea"/>
                              <a:cs typeface="Times New Roman" panose="02020603050405020304" pitchFamily="18" charset="0"/>
                            </a:rPr>
                            <a:t>+</a:t>
                          </a:r>
                          <a14:m>
                            <m:oMath xmlns:m="http://schemas.openxmlformats.org/officeDocument/2006/math">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𝜋</m:t>
                              </m:r>
                            </m:oMath>
                          </a14:m>
                          <a:r>
                            <a:rPr lang="en-US" altLang="zh-CN" sz="1600" kern="100" dirty="0">
                              <a:solidFill>
                                <a:srgbClr val="FF0000"/>
                              </a:solidFill>
                              <a:effectLst/>
                              <a:latin typeface="Times New Roman" panose="02020603050405020304" pitchFamily="18" charset="0"/>
                              <a:ea typeface="+mn-ea"/>
                              <a:cs typeface="Times New Roman" panose="02020603050405020304" pitchFamily="18" charset="0"/>
                            </a:rPr>
                            <a:t>,2</a:t>
                          </a:r>
                          <a:r>
                            <a:rPr lang="en-US" altLang="zh-CN" sz="1600" i="1" kern="100" dirty="0">
                              <a:solidFill>
                                <a:srgbClr val="FF0000"/>
                              </a:solidFill>
                              <a:effectLst/>
                              <a:latin typeface="Times New Roman" panose="02020603050405020304" pitchFamily="18" charset="0"/>
                              <a:ea typeface="+mn-ea"/>
                              <a:cs typeface="Times New Roman" panose="02020603050405020304" pitchFamily="18" charset="0"/>
                            </a:rPr>
                            <a:t>k</a:t>
                          </a:r>
                          <a14:m>
                            <m:oMath xmlns:m="http://schemas.openxmlformats.org/officeDocument/2006/math">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𝜋</m:t>
                              </m:r>
                            </m:oMath>
                          </a14:m>
                          <a:r>
                            <a:rPr lang="en-US" altLang="zh-CN" sz="1600" kern="100" dirty="0">
                              <a:solidFill>
                                <a:srgbClr val="FF0000"/>
                              </a:solidFill>
                              <a:effectLst/>
                              <a:latin typeface="Times New Roman" panose="02020603050405020304" pitchFamily="18" charset="0"/>
                              <a:ea typeface="+mn-ea"/>
                              <a:cs typeface="Times New Roman" panose="02020603050405020304" pitchFamily="18" charset="0"/>
                            </a:rPr>
                            <a:t>+</a:t>
                          </a:r>
                          <a14:m>
                            <m:oMath xmlns:m="http://schemas.openxmlformats.org/officeDocument/2006/math">
                              <m:r>
                                <a:rPr lang="en-US" altLang="zh-CN" sz="1600" b="0" i="0" kern="100" dirty="0" smtClean="0">
                                  <a:solidFill>
                                    <a:srgbClr val="FF0000"/>
                                  </a:solidFill>
                                  <a:effectLst/>
                                  <a:latin typeface="Cambria Math" panose="02040503050406030204" pitchFamily="18" charset="0"/>
                                  <a:ea typeface="+mn-ea"/>
                                  <a:cs typeface="Times New Roman" panose="02020603050405020304" pitchFamily="18" charset="0"/>
                                </a:rPr>
                                <m:t>3</m:t>
                              </m:r>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𝜋</m:t>
                              </m:r>
                              <m:r>
                                <a:rPr lang="en-US" altLang="zh-CN" sz="1600" b="0" i="1" kern="100" dirty="0" smtClean="0">
                                  <a:solidFill>
                                    <a:srgbClr val="FF0000"/>
                                  </a:solidFill>
                                  <a:effectLst/>
                                  <a:latin typeface="Cambria Math" panose="02040503050406030204" pitchFamily="18" charset="0"/>
                                  <a:ea typeface="+mn-ea"/>
                                  <a:cs typeface="Times New Roman" panose="02020603050405020304" pitchFamily="18" charset="0"/>
                                </a:rPr>
                                <m:t>/2</m:t>
                              </m:r>
                            </m:oMath>
                          </a14:m>
                          <a:r>
                            <a:rPr lang="en-US" altLang="zh-CN" sz="1600" kern="100" dirty="0">
                              <a:solidFill>
                                <a:srgbClr val="FF0000"/>
                              </a:solidFill>
                              <a:effectLst/>
                              <a:latin typeface="Times New Roman" panose="02020603050405020304" pitchFamily="18" charset="0"/>
                              <a:ea typeface="+mn-ea"/>
                              <a:cs typeface="Times New Roman" panose="02020603050405020304" pitchFamily="18" charset="0"/>
                            </a:rPr>
                            <a:t>)</a:t>
                          </a:r>
                          <a:r>
                            <a:rPr lang="en-US" altLang="zh-CN" sz="1600" kern="100" dirty="0">
                              <a:solidFill>
                                <a:srgbClr val="FF0000"/>
                              </a:solidFill>
                              <a:effectLst/>
                              <a:ea typeface="Cambria Math" panose="02040503050406030204" pitchFamily="18" charset="0"/>
                              <a:cs typeface="Times New Roman" panose="02020603050405020304" pitchFamily="18" charset="0"/>
                            </a:rPr>
                            <a:t> </a:t>
                          </a:r>
                          <a:r>
                            <a:rPr lang="en-US" altLang="zh-CN" sz="1600" kern="100" dirty="0">
                              <a:solidFill>
                                <a:srgbClr val="FF0000"/>
                              </a:solidFill>
                              <a:effectLst/>
                              <a:latin typeface="Times New Roman" panose="02020603050405020304" pitchFamily="18" charset="0"/>
                              <a:ea typeface="+mn-ea"/>
                              <a:cs typeface="Times New Roman" panose="02020603050405020304" pitchFamily="18" charset="0"/>
                            </a:rPr>
                            <a:t>(k</a:t>
                          </a:r>
                          <a:r>
                            <a:rPr lang="zh-CN" altLang="zh-CN" sz="1600" kern="100" dirty="0">
                              <a:solidFill>
                                <a:srgbClr val="FF0000"/>
                              </a:solidFill>
                              <a:effectLst/>
                              <a:latin typeface="Times New Roman" panose="02020603050405020304" pitchFamily="18" charset="0"/>
                              <a:ea typeface="+mn-ea"/>
                              <a:cs typeface="Times New Roman" panose="02020603050405020304" pitchFamily="18" charset="0"/>
                            </a:rPr>
                            <a:t>∈</a:t>
                          </a:r>
                          <a:r>
                            <a:rPr lang="en-US" altLang="zh-CN" sz="1600" kern="100" dirty="0">
                              <a:solidFill>
                                <a:srgbClr val="FF0000"/>
                              </a:solidFill>
                              <a:effectLst/>
                              <a:latin typeface="Times New Roman" panose="02020603050405020304" pitchFamily="18" charset="0"/>
                              <a:ea typeface="+mn-ea"/>
                              <a:cs typeface="Times New Roman" panose="02020603050405020304" pitchFamily="18" charset="0"/>
                            </a:rPr>
                            <a:t>Z)  increasing interval</a:t>
                          </a:r>
                          <a:endParaRPr lang="zh-CN" altLang="zh-CN" sz="1600" kern="100" dirty="0">
                            <a:solidFill>
                              <a:srgbClr val="FF0000"/>
                            </a:solidFill>
                            <a:effectLst/>
                            <a:latin typeface="Times New Roman" panose="02020603050405020304" pitchFamily="18" charset="0"/>
                            <a:ea typeface="+mn-ea"/>
                            <a:cs typeface="Times New Roman" panose="02020603050405020304" pitchFamily="18" charset="0"/>
                          </a:endParaRPr>
                        </a:p>
                        <a:p>
                          <a:pPr algn="ctr">
                            <a:spcAft>
                              <a:spcPts val="0"/>
                            </a:spcAft>
                          </a:pPr>
                          <a:r>
                            <a:rPr lang="en-US" altLang="zh-CN" sz="1600" i="1" kern="100" dirty="0">
                              <a:effectLst/>
                              <a:latin typeface="Times New Roman" panose="02020603050405020304" pitchFamily="18" charset="0"/>
                              <a:ea typeface="+mn-ea"/>
                              <a:cs typeface="Times New Roman" panose="02020603050405020304" pitchFamily="18" charset="0"/>
                            </a:rPr>
                            <a:t>x</a:t>
                          </a:r>
                          <a:r>
                            <a:rPr lang="zh-CN" altLang="zh-CN" sz="1600" kern="100" dirty="0">
                              <a:effectLst/>
                              <a:latin typeface="Times New Roman" panose="02020603050405020304" pitchFamily="18" charset="0"/>
                              <a:ea typeface="+mn-ea"/>
                              <a:cs typeface="Times New Roman" panose="02020603050405020304" pitchFamily="18" charset="0"/>
                            </a:rPr>
                            <a:t>∈</a:t>
                          </a:r>
                          <a:r>
                            <a:rPr lang="en-US" altLang="zh-CN" sz="1600" kern="100" dirty="0">
                              <a:effectLst/>
                              <a:latin typeface="Times New Roman" panose="02020603050405020304" pitchFamily="18" charset="0"/>
                              <a:ea typeface="+mn-ea"/>
                              <a:cs typeface="Times New Roman" panose="02020603050405020304" pitchFamily="18" charset="0"/>
                            </a:rPr>
                            <a:t>(2</a:t>
                          </a:r>
                          <a:r>
                            <a:rPr lang="en-US" altLang="zh-CN" sz="1600" i="1" kern="100" dirty="0">
                              <a:effectLst/>
                              <a:latin typeface="Times New Roman" panose="02020603050405020304" pitchFamily="18" charset="0"/>
                              <a:ea typeface="+mn-ea"/>
                              <a:cs typeface="Times New Roman" panose="02020603050405020304" pitchFamily="18" charset="0"/>
                            </a:rPr>
                            <a:t>k</a:t>
                          </a:r>
                          <a14:m>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oMath>
                          </a14:m>
                          <a:r>
                            <a:rPr lang="en-US" altLang="zh-CN" sz="1600" kern="100" dirty="0">
                              <a:effectLst/>
                              <a:latin typeface="Times New Roman" panose="02020603050405020304" pitchFamily="18" charset="0"/>
                              <a:ea typeface="+mn-ea"/>
                              <a:cs typeface="Times New Roman" panose="02020603050405020304" pitchFamily="18" charset="0"/>
                            </a:rPr>
                            <a:t>,2</a:t>
                          </a:r>
                          <a:r>
                            <a:rPr lang="en-US" altLang="zh-CN" sz="1600" i="1" kern="100" dirty="0">
                              <a:effectLst/>
                              <a:latin typeface="Times New Roman" panose="02020603050405020304" pitchFamily="18" charset="0"/>
                              <a:ea typeface="+mn-ea"/>
                              <a:cs typeface="Times New Roman" panose="02020603050405020304" pitchFamily="18" charset="0"/>
                            </a:rPr>
                            <a:t>k</a:t>
                          </a:r>
                          <a14:m>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oMath>
                          </a14:m>
                          <a:r>
                            <a:rPr lang="en-US" altLang="zh-CN" sz="1600" kern="100" dirty="0">
                              <a:effectLst/>
                              <a:latin typeface="Times New Roman" panose="02020603050405020304" pitchFamily="18" charset="0"/>
                              <a:ea typeface="+mn-ea"/>
                              <a:cs typeface="Times New Roman" panose="02020603050405020304" pitchFamily="18" charset="0"/>
                            </a:rPr>
                            <a:t>+</a:t>
                          </a:r>
                          <a14:m>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r>
                                <a:rPr lang="en-US" altLang="zh-CN" sz="1600" b="0" i="1" kern="100" dirty="0" smtClean="0">
                                  <a:effectLst/>
                                  <a:latin typeface="Cambria Math" panose="02040503050406030204" pitchFamily="18" charset="0"/>
                                  <a:ea typeface="+mn-ea"/>
                                  <a:cs typeface="Times New Roman" panose="02020603050405020304" pitchFamily="18" charset="0"/>
                                </a:rPr>
                                <m:t>/2</m:t>
                              </m:r>
                            </m:oMath>
                          </a14:m>
                          <a:r>
                            <a:rPr lang="en-US" altLang="zh-CN" sz="1600" kern="100" dirty="0">
                              <a:effectLst/>
                              <a:latin typeface="Times New Roman" panose="02020603050405020304" pitchFamily="18" charset="0"/>
                              <a:ea typeface="+mn-ea"/>
                              <a:cs typeface="Times New Roman" panose="02020603050405020304" pitchFamily="18" charset="0"/>
                            </a:rPr>
                            <a:t>)</a:t>
                          </a:r>
                          <a14:m>
                            <m:oMath xmlns:m="http://schemas.openxmlformats.org/officeDocument/2006/math">
                              <m:r>
                                <a:rPr lang="en-US" altLang="zh-CN" sz="1600" i="1" kern="100" dirty="0" smtClean="0">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600" kern="100" dirty="0">
                              <a:effectLst/>
                              <a:latin typeface="Times New Roman" panose="02020603050405020304" pitchFamily="18" charset="0"/>
                              <a:ea typeface="+mn-ea"/>
                              <a:cs typeface="Times New Roman" panose="02020603050405020304" pitchFamily="18" charset="0"/>
                            </a:rPr>
                            <a:t>(2</a:t>
                          </a:r>
                          <a:r>
                            <a:rPr lang="en-US" altLang="zh-CN" sz="1600" i="1" kern="100" dirty="0">
                              <a:effectLst/>
                              <a:latin typeface="Times New Roman" panose="02020603050405020304" pitchFamily="18" charset="0"/>
                              <a:ea typeface="+mn-ea"/>
                              <a:cs typeface="Times New Roman" panose="02020603050405020304" pitchFamily="18" charset="0"/>
                            </a:rPr>
                            <a:t>k</a:t>
                          </a:r>
                          <a:r>
                            <a:rPr lang="en-US" altLang="zh-CN" sz="1600" kern="100" dirty="0">
                              <a:effectLst/>
                              <a:latin typeface="Times New Roman" panose="02020603050405020304" pitchFamily="18" charset="0"/>
                              <a:ea typeface="+mn-ea"/>
                              <a:cs typeface="Times New Roman" panose="02020603050405020304" pitchFamily="18" charset="0"/>
                            </a:rPr>
                            <a:t>+</a:t>
                          </a:r>
                          <a14:m>
                            <m:oMath xmlns:m="http://schemas.openxmlformats.org/officeDocument/2006/math">
                              <m:r>
                                <a:rPr lang="en-US" altLang="zh-CN" sz="1600" b="0" i="0" kern="100" dirty="0" smtClean="0">
                                  <a:effectLst/>
                                  <a:latin typeface="Cambria Math" panose="02040503050406030204" pitchFamily="18" charset="0"/>
                                  <a:ea typeface="+mn-ea"/>
                                  <a:cs typeface="Times New Roman" panose="02020603050405020304" pitchFamily="18" charset="0"/>
                                </a:rPr>
                                <m:t>3</m:t>
                              </m:r>
                              <m:r>
                                <a:rPr lang="en-US" altLang="zh-CN" sz="1600" b="0" i="1" kern="100" dirty="0" smtClean="0">
                                  <a:effectLst/>
                                  <a:latin typeface="Cambria Math" panose="02040503050406030204" pitchFamily="18" charset="0"/>
                                  <a:ea typeface="+mn-ea"/>
                                  <a:cs typeface="Times New Roman" panose="02020603050405020304" pitchFamily="18" charset="0"/>
                                </a:rPr>
                                <m:t>𝜋</m:t>
                              </m:r>
                              <m:r>
                                <a:rPr lang="en-US" altLang="zh-CN" sz="1600" b="0" i="1" kern="100" dirty="0" smtClean="0">
                                  <a:effectLst/>
                                  <a:latin typeface="Cambria Math" panose="02040503050406030204" pitchFamily="18" charset="0"/>
                                  <a:ea typeface="+mn-ea"/>
                                  <a:cs typeface="Times New Roman" panose="02020603050405020304" pitchFamily="18" charset="0"/>
                                </a:rPr>
                                <m:t>/2</m:t>
                              </m:r>
                            </m:oMath>
                          </a14:m>
                          <a:r>
                            <a:rPr lang="en-US" altLang="zh-CN" sz="1600" kern="100" dirty="0">
                              <a:effectLst/>
                              <a:latin typeface="Times New Roman" panose="02020603050405020304" pitchFamily="18" charset="0"/>
                              <a:ea typeface="+mn-ea"/>
                              <a:cs typeface="Times New Roman" panose="02020603050405020304" pitchFamily="18" charset="0"/>
                            </a:rPr>
                            <a:t>,2</a:t>
                          </a:r>
                          <a:r>
                            <a:rPr lang="en-US" altLang="zh-CN" sz="1600" i="1" kern="100" dirty="0">
                              <a:effectLst/>
                              <a:latin typeface="Times New Roman" panose="02020603050405020304" pitchFamily="18" charset="0"/>
                              <a:ea typeface="+mn-ea"/>
                              <a:cs typeface="Times New Roman" panose="02020603050405020304" pitchFamily="18" charset="0"/>
                            </a:rPr>
                            <a:t>k</a:t>
                          </a:r>
                          <a14:m>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oMath>
                          </a14:m>
                          <a:r>
                            <a:rPr lang="en-US" altLang="zh-CN" sz="1600" kern="100" dirty="0">
                              <a:effectLst/>
                              <a:latin typeface="Times New Roman" panose="02020603050405020304" pitchFamily="18" charset="0"/>
                              <a:ea typeface="+mn-ea"/>
                              <a:cs typeface="Times New Roman" panose="02020603050405020304" pitchFamily="18" charset="0"/>
                            </a:rPr>
                            <a:t>+2</a:t>
                          </a:r>
                          <a14:m>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𝜋</m:t>
                              </m:r>
                            </m:oMath>
                          </a14:m>
                          <a:r>
                            <a:rPr lang="en-US" altLang="zh-CN" sz="1600" kern="100" dirty="0">
                              <a:effectLst/>
                              <a:latin typeface="Times New Roman" panose="02020603050405020304" pitchFamily="18" charset="0"/>
                              <a:ea typeface="+mn-ea"/>
                              <a:cs typeface="Times New Roman" panose="02020603050405020304" pitchFamily="18" charset="0"/>
                            </a:rPr>
                            <a:t> )</a:t>
                          </a:r>
                          <a:r>
                            <a:rPr lang="en-US" altLang="zh-CN" sz="1600" kern="100" baseline="0" dirty="0">
                              <a:effectLst/>
                              <a:latin typeface="Times New Roman" panose="02020603050405020304" pitchFamily="18" charset="0"/>
                              <a:ea typeface="+mn-ea"/>
                              <a:cs typeface="Times New Roman" panose="02020603050405020304" pitchFamily="18" charset="0"/>
                            </a:rPr>
                            <a:t> </a:t>
                          </a:r>
                          <a:r>
                            <a:rPr lang="en-US" altLang="zh-CN" sz="1600" kern="100" dirty="0">
                              <a:effectLst/>
                              <a:latin typeface="Times New Roman" panose="02020603050405020304" pitchFamily="18" charset="0"/>
                              <a:ea typeface="+mn-ea"/>
                              <a:cs typeface="Times New Roman" panose="02020603050405020304" pitchFamily="18" charset="0"/>
                            </a:rPr>
                            <a:t>(</a:t>
                          </a:r>
                          <a:r>
                            <a:rPr lang="en-US" altLang="zh-CN" sz="1600" i="1" kern="100" dirty="0">
                              <a:effectLst/>
                              <a:latin typeface="Times New Roman" panose="02020603050405020304" pitchFamily="18" charset="0"/>
                              <a:ea typeface="+mn-ea"/>
                              <a:cs typeface="Times New Roman" panose="02020603050405020304" pitchFamily="18" charset="0"/>
                            </a:rPr>
                            <a:t>k</a:t>
                          </a:r>
                          <a:r>
                            <a:rPr lang="zh-CN" altLang="zh-CN" sz="1600" kern="100" dirty="0">
                              <a:effectLst/>
                              <a:latin typeface="Times New Roman" panose="02020603050405020304" pitchFamily="18" charset="0"/>
                              <a:ea typeface="+mn-ea"/>
                              <a:cs typeface="Times New Roman" panose="02020603050405020304" pitchFamily="18" charset="0"/>
                            </a:rPr>
                            <a:t>∈</a:t>
                          </a:r>
                          <a:r>
                            <a:rPr lang="en-US" altLang="zh-CN" sz="1600" kern="100" dirty="0">
                              <a:effectLst/>
                              <a:latin typeface="Times New Roman" panose="02020603050405020304" pitchFamily="18" charset="0"/>
                              <a:ea typeface="+mn-ea"/>
                              <a:cs typeface="Times New Roman" panose="02020603050405020304" pitchFamily="18" charset="0"/>
                            </a:rPr>
                            <a:t>Z) decreasing interval</a:t>
                          </a:r>
                          <a:endParaRPr lang="zh-CN" altLang="zh-CN" sz="16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10"/>
                      </a:ext>
                    </a:extLst>
                  </a:tr>
                  <a:tr h="32756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Periodicity</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14:m>
                            <m:oMathPara xmlns:m="http://schemas.openxmlformats.org/officeDocument/2006/math">
                              <m:oMathParaPr>
                                <m:jc m:val="centerGroup"/>
                              </m:oMathParaPr>
                              <m:oMath xmlns:m="http://schemas.openxmlformats.org/officeDocument/2006/math">
                                <m:r>
                                  <a:rPr lang="en-US" altLang="zh-CN" sz="1600" b="0" i="1" kern="100" dirty="0" smtClean="0">
                                    <a:effectLst/>
                                    <a:latin typeface="Cambria Math" panose="02040503050406030204" pitchFamily="18" charset="0"/>
                                    <a:ea typeface="+mn-ea"/>
                                    <a:cs typeface="Times New Roman" panose="02020603050405020304" pitchFamily="18" charset="0"/>
                                  </a:rPr>
                                  <m:t>2</m:t>
                                </m:r>
                                <m:r>
                                  <a:rPr lang="en-US" altLang="zh-CN" sz="1600" b="0" i="1" kern="100" dirty="0" smtClean="0">
                                    <a:effectLst/>
                                    <a:latin typeface="Cambria Math" panose="02040503050406030204" pitchFamily="18" charset="0"/>
                                    <a:ea typeface="+mn-ea"/>
                                    <a:cs typeface="Times New Roman" panose="02020603050405020304" pitchFamily="18" charset="0"/>
                                  </a:rPr>
                                  <m:t>𝜋</m:t>
                                </m:r>
                              </m:oMath>
                            </m:oMathPara>
                          </a14:m>
                          <a:endParaRPr lang="en-US"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11"/>
                      </a:ext>
                    </a:extLst>
                  </a:tr>
                </a:tbl>
              </a:graphicData>
            </a:graphic>
          </p:graphicFrame>
        </mc:Choice>
        <mc:Fallback xmlns="">
          <p:graphicFrame>
            <p:nvGraphicFramePr>
              <p:cNvPr id="32" name="表格 31"/>
              <p:cNvGraphicFramePr>
                <a:graphicFrameLocks noGrp="1"/>
              </p:cNvGraphicFramePr>
              <p:nvPr/>
            </p:nvGraphicFramePr>
            <p:xfrm>
              <a:off x="479376" y="2136915"/>
              <a:ext cx="10789428" cy="4680002"/>
            </p:xfrm>
            <a:graphic>
              <a:graphicData uri="http://schemas.openxmlformats.org/drawingml/2006/table">
                <a:tbl>
                  <a:tblPr firstRow="1" firstCol="1" lastRow="1" lastCol="1" bandRow="1" bandCol="1"/>
                  <a:tblGrid>
                    <a:gridCol w="1152128"/>
                    <a:gridCol w="6336704"/>
                    <a:gridCol w="3300596"/>
                  </a:tblGrid>
                  <a:tr h="32766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Function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blipFill>
                      </a:tcPr>
                    </a:tc>
                    <a:tc rowSpan="6">
                      <a:txBody>
                        <a:bodyPr/>
                        <a:lstStyle/>
                        <a:p>
                          <a:pPr algn="ctr">
                            <a:spcAft>
                              <a:spcPts val="0"/>
                            </a:spcAft>
                          </a:pPr>
                          <a:endParaRPr lang="en-US"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61315">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Domain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blipFill>
                      </a:tcPr>
                    </a:tc>
                    <a:tc vMerge="1">
                      <a:tcPr/>
                    </a:tc>
                  </a:tr>
                  <a:tr h="32756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Range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y</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i="1" kern="100" dirty="0">
                              <a:effectLst/>
                              <a:latin typeface="Times New Roman" panose="02020603050405020304" pitchFamily="18" charset="0"/>
                              <a:ea typeface="宋体" panose="02010600030101010101" pitchFamily="2" charset="-122"/>
                              <a:cs typeface="Times New Roman" panose="02020603050405020304" pitchFamily="18" charset="0"/>
                            </a:rPr>
                            <a:t>R | |y|</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sz="16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cPr/>
                    </a:tc>
                  </a:tr>
                  <a:tr h="32756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Even or odd</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even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cPr/>
                    </a:tc>
                  </a:tr>
                  <a:tr h="702945">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Monotone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blipFill>
                      </a:tcPr>
                    </a:tc>
                    <a:tc vMerge="1">
                      <a:tcPr/>
                    </a:tc>
                  </a:tr>
                  <a:tr h="32766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Periodicity</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blipFill>
                      </a:tcPr>
                    </a:tc>
                    <a:tc vMerge="1">
                      <a:tcPr/>
                    </a:tc>
                  </a:tr>
                  <a:tr h="32766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Function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blipFill>
                      </a:tcPr>
                    </a:tc>
                    <a:tc rowSpan="6">
                      <a:txBody>
                        <a:bodyPr/>
                        <a:lstStyle/>
                        <a:p>
                          <a:pPr algn="ctr">
                            <a:spcAft>
                              <a:spcPts val="0"/>
                            </a:spcAft>
                          </a:pPr>
                          <a:endParaRPr lang="en-US"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766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Domain</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blipFill>
                      </a:tcPr>
                    </a:tc>
                    <a:tc vMerge="1">
                      <a:tcPr/>
                    </a:tc>
                  </a:tr>
                  <a:tr h="32756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Range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altLang="zh-CN" sz="1600" kern="100" dirty="0">
                              <a:effectLst/>
                              <a:latin typeface="Times New Roman" panose="02020603050405020304" pitchFamily="18" charset="0"/>
                              <a:ea typeface="+mn-ea"/>
                              <a:cs typeface="Times New Roman" panose="02020603050405020304" pitchFamily="18" charset="0"/>
                            </a:rPr>
                            <a:t>{</a:t>
                          </a:r>
                          <a:r>
                            <a:rPr lang="en-US" altLang="zh-CN" sz="1600" i="1" kern="100" dirty="0">
                              <a:effectLst/>
                              <a:latin typeface="Times New Roman" panose="02020603050405020304" pitchFamily="18" charset="0"/>
                              <a:ea typeface="+mn-ea"/>
                              <a:cs typeface="Times New Roman" panose="02020603050405020304" pitchFamily="18" charset="0"/>
                            </a:rPr>
                            <a:t>y</a:t>
                          </a:r>
                          <a:r>
                            <a:rPr lang="zh-CN" altLang="zh-CN" sz="1600" kern="100" dirty="0">
                              <a:effectLst/>
                              <a:latin typeface="Times New Roman" panose="02020603050405020304" pitchFamily="18" charset="0"/>
                              <a:ea typeface="+mn-ea"/>
                              <a:cs typeface="Times New Roman" panose="02020603050405020304" pitchFamily="18" charset="0"/>
                            </a:rPr>
                            <a:t>∈</a:t>
                          </a:r>
                          <a:r>
                            <a:rPr lang="en-US" altLang="zh-CN" sz="1600" i="1" kern="100" dirty="0">
                              <a:effectLst/>
                              <a:latin typeface="Times New Roman" panose="02020603050405020304" pitchFamily="18" charset="0"/>
                              <a:ea typeface="+mn-ea"/>
                              <a:cs typeface="Times New Roman" panose="02020603050405020304" pitchFamily="18" charset="0"/>
                            </a:rPr>
                            <a:t>R | |y|</a:t>
                          </a:r>
                          <a:r>
                            <a:rPr lang="en-US" altLang="zh-CN" sz="1600" kern="100" dirty="0">
                              <a:effectLst/>
                              <a:latin typeface="Times New Roman" panose="02020603050405020304" pitchFamily="18" charset="0"/>
                              <a:ea typeface="+mn-ea"/>
                              <a:cs typeface="Times New Roman" panose="02020603050405020304" pitchFamily="18" charset="0"/>
                            </a:rPr>
                            <a:t> </a:t>
                          </a:r>
                          <a:r>
                            <a:rPr lang="zh-CN" altLang="zh-CN" sz="1600" kern="100" dirty="0">
                              <a:effectLst/>
                              <a:latin typeface="Times New Roman" panose="02020603050405020304" pitchFamily="18" charset="0"/>
                              <a:ea typeface="+mn-ea"/>
                              <a:cs typeface="Times New Roman" panose="02020603050405020304" pitchFamily="18" charset="0"/>
                            </a:rPr>
                            <a:t>≥</a:t>
                          </a:r>
                          <a:r>
                            <a:rPr lang="en-US" altLang="zh-CN" sz="1600" kern="100" dirty="0">
                              <a:effectLst/>
                              <a:latin typeface="Times New Roman" panose="02020603050405020304" pitchFamily="18" charset="0"/>
                              <a:ea typeface="+mn-ea"/>
                              <a:cs typeface="Times New Roman" panose="02020603050405020304" pitchFamily="18" charset="0"/>
                            </a:rPr>
                            <a:t>1}</a:t>
                          </a:r>
                          <a:endParaRPr lang="zh-CN" altLang="zh-CN" sz="16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cPr/>
                    </a:tc>
                  </a:tr>
                  <a:tr h="32756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Even or odd</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odd</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cPr/>
                    </a:tc>
                  </a:tr>
                  <a:tr h="66675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Monotone</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blipFill>
                      </a:tcPr>
                    </a:tc>
                    <a:tc vMerge="1">
                      <a:tcPr/>
                    </a:tc>
                  </a:tr>
                  <a:tr h="327660">
                    <a:tc>
                      <a:txBody>
                        <a:bodyPr/>
                        <a:lstStyle/>
                        <a:p>
                          <a:pPr algn="ctr">
                            <a:spcAft>
                              <a:spcPts val="0"/>
                            </a:spcAft>
                          </a:pPr>
                          <a:r>
                            <a:rPr lang="en-US" sz="1600" kern="100" dirty="0">
                              <a:effectLst/>
                              <a:latin typeface="Times New Roman" panose="02020603050405020304" pitchFamily="18" charset="0"/>
                              <a:ea typeface="宋体" panose="02010600030101010101" pitchFamily="2" charset="-122"/>
                              <a:cs typeface="Times New Roman" panose="02020603050405020304" pitchFamily="18" charset="0"/>
                            </a:rPr>
                            <a:t>Periodicity</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blipFill>
                      </a:tcPr>
                    </a:tc>
                    <a:tc vMerge="1">
                      <a:tcPr/>
                    </a:tc>
                  </a:tr>
                </a:tbl>
              </a:graphicData>
            </a:graphic>
          </p:graphicFrame>
        </mc:Fallback>
      </mc:AlternateContent>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4081" y="4701463"/>
            <a:ext cx="3196615" cy="1920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78561" y="2291279"/>
            <a:ext cx="3228959" cy="209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3644044" y="920770"/>
            <a:ext cx="1107996" cy="369332"/>
          </a:xfrm>
          <a:prstGeom prst="rect">
            <a:avLst/>
          </a:prstGeom>
        </p:spPr>
        <p:txBody>
          <a:bodyPr wrap="none">
            <a:spAutoFit/>
          </a:bodyPr>
          <a:lstStyle/>
          <a:p>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三角函数</a:t>
            </a:r>
            <a:endParaRPr lang="zh-CN" altLang="en-US" dirty="0"/>
          </a:p>
        </p:txBody>
      </p:sp>
      <p:sp>
        <p:nvSpPr>
          <p:cNvPr id="19" name="矩形 18"/>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矩形 19"/>
          <p:cNvSpPr/>
          <p:nvPr/>
        </p:nvSpPr>
        <p:spPr>
          <a:xfrm>
            <a:off x="778820" y="620688"/>
            <a:ext cx="278108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基本初等函数</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21" name="矩形 20"/>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3</a:t>
            </a:r>
            <a:endParaRPr lang="zh-CN" altLang="en-US"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778820" y="620688"/>
            <a:ext cx="315365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定积分的运算性质</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6" name="矩形 5"/>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3" name="矩形 2"/>
              <p:cNvSpPr/>
              <p:nvPr/>
            </p:nvSpPr>
            <p:spPr>
              <a:xfrm>
                <a:off x="210878" y="1700808"/>
                <a:ext cx="11576631" cy="64011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9.</a:t>
                </a:r>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设</a:t>
                </a:r>
                <a14:m>
                  <m:oMath xmlns:m="http://schemas.openxmlformats.org/officeDocument/2006/math">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oMath>
                </a14:m>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在</a:t>
                </a:r>
                <a14:m>
                  <m:oMath xmlns:m="http://schemas.openxmlformats.org/officeDocument/2006/math">
                    <m:d>
                      <m:dPr>
                        <m:begChr m:val="["/>
                        <m:endChr m:val="]"/>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e>
                    </m:d>
                  </m:oMath>
                </a14:m>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上连续，且</a:t>
                </a:r>
                <a14:m>
                  <m:oMath xmlns:m="http://schemas.openxmlformats.org/officeDocument/2006/math">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oMath>
                </a14:m>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为偶函数，则</a:t>
                </a:r>
                <a14:m>
                  <m:oMath xmlns:m="http://schemas.openxmlformats.org/officeDocument/2006/math">
                    <m:nary>
                      <m:nary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brk m:alnAt="23"/>
                          </m:r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𝒂</m:t>
                        </m:r>
                      </m:sub>
                      <m: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𝒂</m:t>
                        </m:r>
                      </m:sup>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𝒇</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𝒅𝒙</m:t>
                        </m:r>
                      </m:e>
                    </m:nary>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nary>
                      <m:nary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sub>
                      <m:sup>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𝒂</m:t>
                        </m:r>
                      </m:sup>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𝒇</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𝒙</m:t>
                            </m:r>
                          </m:e>
                        </m:d>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𝒅𝒙</m:t>
                        </m:r>
                      </m:e>
                    </m:nary>
                  </m:oMath>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3" name="矩形 2"/>
              <p:cNvSpPr>
                <a:spLocks noRot="1" noChangeAspect="1" noMove="1" noResize="1" noEditPoints="1" noAdjustHandles="1" noChangeArrowheads="1" noChangeShapeType="1" noTextEdit="1"/>
              </p:cNvSpPr>
              <p:nvPr/>
            </p:nvSpPr>
            <p:spPr>
              <a:xfrm>
                <a:off x="210878" y="1700808"/>
                <a:ext cx="11576631" cy="640112"/>
              </a:xfrm>
              <a:prstGeom prst="rect">
                <a:avLst/>
              </a:prstGeom>
              <a:blipFill rotWithShape="1">
                <a:blip r:embed="rId3"/>
                <a:stretch>
                  <a:fillRect l="-1" t="-43" r="-1426" b="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94722" y="2886381"/>
                <a:ext cx="10113218" cy="64011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10.</a:t>
                </a:r>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设</a:t>
                </a:r>
                <a14:m>
                  <m:oMath xmlns:m="http://schemas.openxmlformats.org/officeDocument/2006/math">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oMath>
                </a14:m>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在</a:t>
                </a:r>
                <a14:m>
                  <m:oMath xmlns:m="http://schemas.openxmlformats.org/officeDocument/2006/math">
                    <m:d>
                      <m:dPr>
                        <m:begChr m:val="["/>
                        <m:endChr m:val="]"/>
                        <m:ctrlP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m:t>
                        </m:r>
                        <m:r>
                          <a:rPr kumimoji="0" lang="en-US" altLang="zh-CN" sz="2800" b="1" i="1" u="none" strike="noStrike" kern="0" cap="none" spc="0" normalizeH="0" baseline="0" noProof="0" dirty="0" smtClean="0">
                            <a:ln>
                              <a:noFill/>
                            </a:ln>
                            <a:solidFill>
                              <a:prstClr val="black"/>
                            </a:solidFill>
                            <a:effectLst/>
                            <a:uLnTx/>
                            <a:uFillTx/>
                            <a:latin typeface="Cambria Math" panose="02040503050406030204" pitchFamily="18" charset="0"/>
                            <a:ea typeface="方正北魏楷书简体" panose="03000509000000000000" pitchFamily="65" charset="-122"/>
                            <a:cs typeface="+mn-cs"/>
                          </a:rPr>
                          <m:t>𝒂</m:t>
                        </m:r>
                      </m:e>
                    </m:d>
                  </m:oMath>
                </a14:m>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上连续，且</a:t>
                </a:r>
                <a14:m>
                  <m:oMath xmlns:m="http://schemas.openxmlformats.org/officeDocument/2006/math">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𝒇</m:t>
                    </m:r>
                    <m:d>
                      <m:dPr>
                        <m:ctrlP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ctrlPr>
                      </m:dPr>
                      <m:e>
                        <m:r>
                          <a:rPr kumimoji="0" lang="en-US" altLang="zh-CN" sz="2800" b="1" i="1" u="none" strike="noStrike" kern="0" cap="none" spc="0" normalizeH="0" baseline="0" noProof="0">
                            <a:ln>
                              <a:noFill/>
                            </a:ln>
                            <a:solidFill>
                              <a:prstClr val="black"/>
                            </a:solidFill>
                            <a:effectLst/>
                            <a:uLnTx/>
                            <a:uFillTx/>
                            <a:latin typeface="Cambria Math" panose="02040503050406030204" pitchFamily="18" charset="0"/>
                            <a:ea typeface="方正北魏楷书简体" panose="03000509000000000000" pitchFamily="65" charset="-122"/>
                            <a:cs typeface="+mn-cs"/>
                          </a:rPr>
                          <m:t>𝒙</m:t>
                        </m:r>
                      </m:e>
                    </m:d>
                  </m:oMath>
                </a14:m>
                <a:r>
                  <a:rPr kumimoji="0" lang="zh-CN" altLang="en-US" sz="2800" b="1" i="0" u="none" strike="noStrike" kern="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rPr>
                  <a:t>为奇函数，则</a:t>
                </a:r>
                <a14:m>
                  <m:oMath xmlns:m="http://schemas.openxmlformats.org/officeDocument/2006/math">
                    <m:nary>
                      <m:nary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ctrlPr>
                      </m:naryPr>
                      <m:sub>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brk m:alnAt="23"/>
                          </m:r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𝒂</m:t>
                        </m:r>
                      </m:sub>
                      <m: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𝒂</m:t>
                        </m:r>
                      </m:sup>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𝒇</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mn-cs"/>
                          </a:rPr>
                          <m:t>𝒅𝒙</m:t>
                        </m:r>
                      </m:e>
                    </m:nary>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oMath>
                </a14:m>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3" name="矩形 12"/>
              <p:cNvSpPr>
                <a:spLocks noRot="1" noChangeAspect="1" noMove="1" noResize="1" noEditPoints="1" noAdjustHandles="1" noChangeArrowheads="1" noChangeShapeType="1" noTextEdit="1"/>
              </p:cNvSpPr>
              <p:nvPr/>
            </p:nvSpPr>
            <p:spPr>
              <a:xfrm>
                <a:off x="194722" y="2886381"/>
                <a:ext cx="10113218" cy="640112"/>
              </a:xfrm>
              <a:prstGeom prst="rect">
                <a:avLst/>
              </a:prstGeom>
              <a:blipFill rotWithShape="1">
                <a:blip r:embed="rId4"/>
                <a:stretch>
                  <a:fillRect l="-4" t="-48" r="-1865" b="53"/>
                </a:stretch>
              </a:blipFill>
            </p:spPr>
            <p:txBody>
              <a:bodyPr/>
              <a:lstStyle/>
              <a:p>
                <a:r>
                  <a:rPr lang="zh-CN" altLang="en-US">
                    <a:noFill/>
                  </a:rPr>
                  <a:t> </a:t>
                </a:r>
              </a:p>
            </p:txBody>
          </p:sp>
        </mc:Fallback>
      </mc:AlternateContent>
      <p:graphicFrame>
        <p:nvGraphicFramePr>
          <p:cNvPr id="7" name="对象 6"/>
          <p:cNvGraphicFramePr>
            <a:graphicFrameLocks noChangeAspect="1"/>
          </p:cNvGraphicFramePr>
          <p:nvPr/>
        </p:nvGraphicFramePr>
        <p:xfrm>
          <a:off x="378770" y="4221088"/>
          <a:ext cx="1549200" cy="831081"/>
        </p:xfrm>
        <a:graphic>
          <a:graphicData uri="http://schemas.openxmlformats.org/presentationml/2006/ole">
            <mc:AlternateContent xmlns:mc="http://schemas.openxmlformats.org/markup-compatibility/2006">
              <mc:Choice xmlns:v="urn:schemas-microsoft-com:vml" Requires="v">
                <p:oleObj name="Equation" r:id="rId5" imgW="609600" imgH="330200" progId="Equation.DSMT4">
                  <p:embed/>
                </p:oleObj>
              </mc:Choice>
              <mc:Fallback>
                <p:oleObj name="Equation" r:id="rId5" imgW="609600" imgH="3302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770" y="4221088"/>
                        <a:ext cx="1549200" cy="831081"/>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2711624" y="4221088"/>
          <a:ext cx="1589543" cy="831081"/>
        </p:xfrm>
        <a:graphic>
          <a:graphicData uri="http://schemas.openxmlformats.org/presentationml/2006/ole">
            <mc:AlternateContent xmlns:mc="http://schemas.openxmlformats.org/markup-compatibility/2006">
              <mc:Choice xmlns:v="urn:schemas-microsoft-com:vml" Requires="v">
                <p:oleObj name="Equation" r:id="rId7" imgW="622300" imgH="330200" progId="Equation.DSMT4">
                  <p:embed/>
                </p:oleObj>
              </mc:Choice>
              <mc:Fallback>
                <p:oleObj name="Equation" r:id="rId7" imgW="622300" imgH="330200" progId="Equation.DSMT4">
                  <p:embed/>
                  <p:pic>
                    <p:nvPicPr>
                      <p:cNvPr id="0"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1624" y="4221088"/>
                        <a:ext cx="1589543" cy="831081"/>
                      </a:xfrm>
                      <a:prstGeom prst="rect">
                        <a:avLst/>
                      </a:prstGeom>
                      <a:noFill/>
                    </p:spPr>
                  </p:pic>
                </p:oleObj>
              </mc:Fallback>
            </mc:AlternateContent>
          </a:graphicData>
        </a:graphic>
      </p:graphicFrame>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778820" y="620688"/>
            <a:ext cx="315365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ED7D31">
                    <a:lumMod val="60000"/>
                    <a:lumOff val="40000"/>
                  </a:srgbClr>
                </a:solidFill>
                <a:effectLst/>
                <a:uLnTx/>
                <a:uFillTx/>
                <a:latin typeface="叶根友行书繁" panose="02010601030101010101" pitchFamily="2" charset="-122"/>
                <a:ea typeface="叶根友行书繁" panose="02010601030101010101" pitchFamily="2" charset="-122"/>
                <a:cs typeface="+mn-cs"/>
              </a:rPr>
              <a:t>微积分学基本定理</a:t>
            </a:r>
            <a:endParaRPr kumimoji="0" lang="en-US" altLang="zh-CN" sz="2800" b="1" i="0" u="none" strike="noStrike" kern="1200" cap="none" spc="0" normalizeH="0" baseline="0" noProof="0" dirty="0">
              <a:ln>
                <a:noFill/>
              </a:ln>
              <a:solidFill>
                <a:srgbClr val="ED7D31">
                  <a:lumMod val="60000"/>
                  <a:lumOff val="40000"/>
                </a:srgbClr>
              </a:solidFill>
              <a:effectLst/>
              <a:uLnTx/>
              <a:uFillTx/>
              <a:latin typeface="叶根友行书繁" panose="02010601030101010101" pitchFamily="2" charset="-122"/>
              <a:ea typeface="叶根友行书繁" panose="02010601030101010101" pitchFamily="2" charset="-122"/>
              <a:cs typeface="+mn-cs"/>
            </a:endParaRPr>
          </a:p>
        </p:txBody>
      </p:sp>
      <p:sp>
        <p:nvSpPr>
          <p:cNvPr id="6" name="矩形 5"/>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4223792" y="742467"/>
            <a:ext cx="653095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Fundamental Theorem of Calculus , FTC</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 name="矩形 7"/>
          <p:cNvSpPr/>
          <p:nvPr/>
        </p:nvSpPr>
        <p:spPr>
          <a:xfrm>
            <a:off x="778820" y="1484784"/>
            <a:ext cx="606294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The First Fundamental Theorem of Calculus</a:t>
            </a:r>
            <a:endParaRPr kumimoji="0" lang="zh-CN" altLang="en-US" sz="24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9" name="矩形 8"/>
              <p:cNvSpPr/>
              <p:nvPr/>
            </p:nvSpPr>
            <p:spPr>
              <a:xfrm>
                <a:off x="551106" y="2165546"/>
                <a:ext cx="11161517" cy="1754326"/>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If </a:t>
                </a:r>
                <a14:m>
                  <m:oMath xmlns:m="http://schemas.openxmlformats.org/officeDocument/2006/math">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𝒇</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𝒙</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m:t>
                    </m:r>
                  </m:oMath>
                </a14:m>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is continuous on </a:t>
                </a:r>
                <a14:m>
                  <m:oMath xmlns:m="http://schemas.openxmlformats.org/officeDocument/2006/math">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𝒂</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𝒃</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m:t>
                    </m:r>
                  </m:oMath>
                </a14:m>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and </a:t>
                </a:r>
                <a14:m>
                  <m:oMath xmlns:m="http://schemas.openxmlformats.org/officeDocument/2006/math">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𝑭</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𝒙</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m:t>
                    </m:r>
                  </m:oMath>
                </a14:m>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is an antiderivative of </a:t>
                </a:r>
                <a14:m>
                  <m:oMath xmlns:m="http://schemas.openxmlformats.org/officeDocument/2006/math">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𝒇</m:t>
                    </m:r>
                    <m:d>
                      <m:dPr>
                        <m:ctrl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ctrlPr>
                      </m:dPr>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𝒙</m:t>
                        </m:r>
                      </m:e>
                    </m:d>
                  </m:oMath>
                </a14:m>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on </a:t>
                </a:r>
                <a:r>
                  <a:rPr kumimoji="0" lang="en-US" altLang="zh-CN" sz="2400" b="1" i="0" u="none" strike="noStrike" kern="100" cap="none" spc="0" normalizeH="0" baseline="0" noProof="0" dirty="0">
                    <a:ln>
                      <a:noFill/>
                    </a:ln>
                    <a:solidFill>
                      <a:prstClr val="black"/>
                    </a:solidFill>
                    <a:effectLst/>
                    <a:uLnTx/>
                    <a:uFillTx/>
                    <a:latin typeface="等线" panose="02010600030101010101" charset="-122"/>
                    <a:ea typeface="宋体" panose="02010600030101010101" pitchFamily="2" charset="-122"/>
                    <a:cs typeface="+mn-cs"/>
                  </a:rPr>
                  <a:t> </a:t>
                </a:r>
                <a14:m>
                  <m:oMath xmlns:m="http://schemas.openxmlformats.org/officeDocument/2006/math">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𝒂</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𝒃</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m:t>
                    </m:r>
                  </m:oMath>
                </a14:m>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p>
              <a:p>
                <a:pPr marL="0" marR="0" lvl="0" indent="266700" algn="just" defTabSz="914400" rtl="0" eaLnBrk="1" fontAlgn="auto" latinLnBrk="0" hangingPunct="1">
                  <a:lnSpc>
                    <a:spcPct val="15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𝑭</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𝒙</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zh-CN"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𝒇</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𝒙</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m:t>
                      </m:r>
                    </m:oMath>
                  </m:oMathPara>
                </a14:m>
                <a:endPar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then</a:t>
                </a:r>
                <a:endPar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mc:Choice>
        <mc:Fallback xmlns="">
          <p:sp>
            <p:nvSpPr>
              <p:cNvPr id="9" name="矩形 8"/>
              <p:cNvSpPr>
                <a:spLocks noRot="1" noChangeAspect="1" noMove="1" noResize="1" noEditPoints="1" noAdjustHandles="1" noChangeArrowheads="1" noChangeShapeType="1" noTextEdit="1"/>
              </p:cNvSpPr>
              <p:nvPr/>
            </p:nvSpPr>
            <p:spPr>
              <a:xfrm>
                <a:off x="551106" y="2165546"/>
                <a:ext cx="11161517" cy="1754326"/>
              </a:xfrm>
              <a:prstGeom prst="rect">
                <a:avLst/>
              </a:prstGeom>
              <a:blipFill rotWithShape="1">
                <a:blip r:embed="rId3"/>
                <a:stretch>
                  <a:fillRect l="-5" t="-11" b="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57930" y="4116978"/>
                <a:ext cx="5569473" cy="9371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ctrlPr>
                            <a:rPr kumimoji="0" lang="zh-CN" altLang="en-US"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ctrlPr>
                        </m:naryPr>
                        <m:sub>
                          <m:r>
                            <m:rPr>
                              <m:brk m:alnAt="23"/>
                            </m:r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𝒂</m:t>
                          </m:r>
                        </m:sub>
                        <m:sup>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𝒃</m:t>
                          </m:r>
                        </m:sup>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𝒇</m:t>
                          </m:r>
                          <m:d>
                            <m:dPr>
                              <m:ctrl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ctrlPr>
                            </m:dPr>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𝒙</m:t>
                              </m:r>
                            </m:e>
                          </m:d>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𝒅𝒙</m:t>
                          </m:r>
                        </m:e>
                      </m:nary>
                      <m:r>
                        <a:rPr kumimoji="0" lang="zh-CN"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m:t>
                      </m:r>
                      <m:nary>
                        <m:naryPr>
                          <m:ctrlPr>
                            <a:rPr kumimoji="0" lang="zh-CN" altLang="en-US"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ctrlPr>
                        </m:naryPr>
                        <m:sub>
                          <m:r>
                            <m:rPr>
                              <m:brk m:alnAt="23"/>
                            </m:r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𝒂</m:t>
                          </m:r>
                        </m:sub>
                        <m:sup>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𝒃</m:t>
                          </m:r>
                        </m:sup>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𝑭</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m:t>
                          </m:r>
                          <m:d>
                            <m:d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ctrlPr>
                            </m:dPr>
                            <m:e>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𝒙</m:t>
                              </m:r>
                            </m:e>
                          </m:d>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𝒅𝒙</m:t>
                          </m:r>
                        </m:e>
                      </m:nary>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𝑭</m:t>
                      </m:r>
                      <m:d>
                        <m:dPr>
                          <m:ctrl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ctrlPr>
                        </m:dPr>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𝒃</m:t>
                          </m:r>
                        </m:e>
                      </m:d>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𝑭</m:t>
                      </m:r>
                      <m:d>
                        <m:dPr>
                          <m:ctrl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ctrlPr>
                        </m:dPr>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𝒂</m:t>
                          </m:r>
                        </m:e>
                      </m:d>
                    </m:oMath>
                  </m:oMathPara>
                </a14:m>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1" name="矩形 10"/>
              <p:cNvSpPr>
                <a:spLocks noRot="1" noChangeAspect="1" noMove="1" noResize="1" noEditPoints="1" noAdjustHandles="1" noChangeArrowheads="1" noChangeShapeType="1" noTextEdit="1"/>
              </p:cNvSpPr>
              <p:nvPr/>
            </p:nvSpPr>
            <p:spPr>
              <a:xfrm>
                <a:off x="757930" y="4116978"/>
                <a:ext cx="5569473" cy="937180"/>
              </a:xfrm>
              <a:prstGeom prst="rect">
                <a:avLst/>
              </a:prstGeom>
              <a:blipFill rotWithShape="1">
                <a:blip r:embed="rId4"/>
                <a:stretch>
                  <a:fillRect l="-7" t="-29" r="-406" b="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78820" y="5445224"/>
                <a:ext cx="4262642" cy="93718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𝑶𝑹</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  </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𝑭</m:t>
                      </m:r>
                      <m:d>
                        <m:dPr>
                          <m:ctrlP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ctrlPr>
                        </m:dPr>
                        <m:e>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𝒃</m:t>
                          </m:r>
                        </m:e>
                      </m:d>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m:t>
                      </m:r>
                      <m:nary>
                        <m:naryPr>
                          <m:ctrlPr>
                            <a:rPr kumimoji="0" lang="zh-CN" altLang="en-US"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ctrlPr>
                        </m:naryPr>
                        <m:sub>
                          <m:r>
                            <m:rPr>
                              <m:brk m:alnAt="23"/>
                            </m:r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𝒂</m:t>
                          </m:r>
                        </m:sub>
                        <m:sup>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𝒃</m:t>
                          </m:r>
                        </m:sup>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𝒇</m:t>
                          </m:r>
                          <m:d>
                            <m:dPr>
                              <m:ctrl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ctrlPr>
                            </m:dPr>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𝒙</m:t>
                              </m:r>
                            </m:e>
                          </m:d>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𝒅𝒙</m:t>
                          </m:r>
                        </m:e>
                      </m:nary>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𝑭</m:t>
                      </m:r>
                      <m:d>
                        <m:dPr>
                          <m:ctrl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ctrlPr>
                        </m:dPr>
                        <m:e>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𝒂</m:t>
                          </m:r>
                        </m:e>
                      </m:d>
                    </m:oMath>
                  </m:oMathPara>
                </a14:m>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2" name="矩形 11"/>
              <p:cNvSpPr>
                <a:spLocks noRot="1" noChangeAspect="1" noMove="1" noResize="1" noEditPoints="1" noAdjustHandles="1" noChangeArrowheads="1" noChangeShapeType="1" noTextEdit="1"/>
              </p:cNvSpPr>
              <p:nvPr/>
            </p:nvSpPr>
            <p:spPr>
              <a:xfrm>
                <a:off x="778820" y="5445224"/>
                <a:ext cx="4262642" cy="937180"/>
              </a:xfrm>
              <a:prstGeom prst="rect">
                <a:avLst/>
              </a:prstGeom>
              <a:blipFill rotWithShape="1">
                <a:blip r:embed="rId5"/>
                <a:stretch>
                  <a:fillRect l="-7" t="-11" r="-115" b="2"/>
                </a:stretch>
              </a:blipFill>
            </p:spPr>
            <p:txBody>
              <a:bodyPr/>
              <a:lstStyle/>
              <a:p>
                <a:r>
                  <a:rPr lang="zh-CN" altLang="en-US">
                    <a:noFill/>
                  </a:rPr>
                  <a:t> </a:t>
                </a:r>
              </a:p>
            </p:txBody>
          </p:sp>
        </mc:Fallback>
      </mc:AlternateContent>
      <p:sp>
        <p:nvSpPr>
          <p:cNvPr id="13" name="矩形 12"/>
          <p:cNvSpPr/>
          <p:nvPr/>
        </p:nvSpPr>
        <p:spPr>
          <a:xfrm>
            <a:off x="6799047" y="1476134"/>
            <a:ext cx="514916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(also called Newton-Leibniz Formula)</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315365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ED7D31">
                    <a:lumMod val="60000"/>
                    <a:lumOff val="40000"/>
                  </a:srgbClr>
                </a:solidFill>
                <a:effectLst/>
                <a:uLnTx/>
                <a:uFillTx/>
                <a:latin typeface="叶根友行书繁" panose="02010601030101010101" pitchFamily="2" charset="-122"/>
                <a:ea typeface="叶根友行书繁" panose="02010601030101010101" pitchFamily="2" charset="-122"/>
                <a:cs typeface="+mn-cs"/>
              </a:rPr>
              <a:t>微积分学基本定理</a:t>
            </a:r>
            <a:endParaRPr kumimoji="0" lang="en-US" altLang="zh-CN" sz="2800" b="1" i="0" u="none" strike="noStrike" kern="1200" cap="none" spc="0" normalizeH="0" baseline="0" noProof="0" dirty="0">
              <a:ln>
                <a:noFill/>
              </a:ln>
              <a:solidFill>
                <a:srgbClr val="ED7D31">
                  <a:lumMod val="60000"/>
                  <a:lumOff val="40000"/>
                </a:srgbClr>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223792" y="742467"/>
            <a:ext cx="653095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Fundamental Theorem of Calculus , FTC</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64" y="1484784"/>
            <a:ext cx="10117483" cy="5234916"/>
          </a:xfrm>
          <a:prstGeom prst="rect">
            <a:avLst/>
          </a:prstGeom>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315365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ED7D31">
                    <a:lumMod val="60000"/>
                    <a:lumOff val="40000"/>
                  </a:srgbClr>
                </a:solidFill>
                <a:effectLst/>
                <a:uLnTx/>
                <a:uFillTx/>
                <a:latin typeface="叶根友行书繁" panose="02010601030101010101" pitchFamily="2" charset="-122"/>
                <a:ea typeface="叶根友行书繁" panose="02010601030101010101" pitchFamily="2" charset="-122"/>
                <a:cs typeface="+mn-cs"/>
              </a:rPr>
              <a:t>微积分学基本定理</a:t>
            </a:r>
            <a:endParaRPr kumimoji="0" lang="en-US" altLang="zh-CN" sz="2800" b="1" i="0" u="none" strike="noStrike" kern="1200" cap="none" spc="0" normalizeH="0" baseline="0" noProof="0" dirty="0">
              <a:ln>
                <a:noFill/>
              </a:ln>
              <a:solidFill>
                <a:srgbClr val="ED7D31">
                  <a:lumMod val="60000"/>
                  <a:lumOff val="40000"/>
                </a:srgbClr>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223792" y="742467"/>
            <a:ext cx="653095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Fundamental Theorem of Calculus , FTC</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8" name="对象 7"/>
          <p:cNvGraphicFramePr>
            <a:graphicFrameLocks noChangeAspect="1"/>
          </p:cNvGraphicFramePr>
          <p:nvPr/>
        </p:nvGraphicFramePr>
        <p:xfrm>
          <a:off x="778820" y="2204864"/>
          <a:ext cx="2220342" cy="1191121"/>
        </p:xfrm>
        <a:graphic>
          <a:graphicData uri="http://schemas.openxmlformats.org/presentationml/2006/ole">
            <mc:AlternateContent xmlns:mc="http://schemas.openxmlformats.org/markup-compatibility/2006">
              <mc:Choice xmlns:v="urn:schemas-microsoft-com:vml" Requires="v">
                <p:oleObj name="Equation" r:id="rId2" imgW="609600" imgH="330200" progId="Equation.DSMT4">
                  <p:embed/>
                </p:oleObj>
              </mc:Choice>
              <mc:Fallback>
                <p:oleObj name="Equation" r:id="rId2" imgW="609600" imgH="330200" progId="Equation.DSMT4">
                  <p:embed/>
                  <p:pic>
                    <p:nvPicPr>
                      <p:cNvPr id="0" name="对象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20" y="2204864"/>
                        <a:ext cx="2220342" cy="1191121"/>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4871864" y="2204864"/>
          <a:ext cx="2770035" cy="1155116"/>
        </p:xfrm>
        <a:graphic>
          <a:graphicData uri="http://schemas.openxmlformats.org/presentationml/2006/ole">
            <mc:AlternateContent xmlns:mc="http://schemas.openxmlformats.org/markup-compatibility/2006">
              <mc:Choice xmlns:v="urn:schemas-microsoft-com:vml" Requires="v">
                <p:oleObj name="Equation" r:id="rId4" imgW="787400" imgH="330200" progId="Equation.DSMT4">
                  <p:embed/>
                </p:oleObj>
              </mc:Choice>
              <mc:Fallback>
                <p:oleObj name="Equation" r:id="rId4" imgW="787400" imgH="330200" progId="Equation.DSMT4">
                  <p:embed/>
                  <p:pic>
                    <p:nvPicPr>
                      <p:cNvPr id="0" name="对象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1864" y="2204864"/>
                        <a:ext cx="2770035" cy="1155116"/>
                      </a:xfrm>
                      <a:prstGeom prst="rect">
                        <a:avLst/>
                      </a:prstGeom>
                      <a:noFill/>
                    </p:spPr>
                  </p:pic>
                </p:oleObj>
              </mc:Fallback>
            </mc:AlternateContent>
          </a:graphicData>
        </a:graphic>
      </p:graphicFrame>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778820" y="620688"/>
            <a:ext cx="315365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ED7D31">
                    <a:lumMod val="60000"/>
                    <a:lumOff val="40000"/>
                  </a:srgbClr>
                </a:solidFill>
                <a:effectLst/>
                <a:uLnTx/>
                <a:uFillTx/>
                <a:latin typeface="叶根友行书繁" panose="02010601030101010101" pitchFamily="2" charset="-122"/>
                <a:ea typeface="叶根友行书繁" panose="02010601030101010101" pitchFamily="2" charset="-122"/>
                <a:cs typeface="+mn-cs"/>
              </a:rPr>
              <a:t>微积分学基本定理</a:t>
            </a:r>
            <a:endParaRPr kumimoji="0" lang="en-US" altLang="zh-CN" sz="2800" b="1" i="0" u="none" strike="noStrike" kern="1200" cap="none" spc="0" normalizeH="0" baseline="0" noProof="0" dirty="0">
              <a:ln>
                <a:noFill/>
              </a:ln>
              <a:solidFill>
                <a:srgbClr val="ED7D31">
                  <a:lumMod val="60000"/>
                  <a:lumOff val="40000"/>
                </a:srgbClr>
              </a:solidFill>
              <a:effectLst/>
              <a:uLnTx/>
              <a:uFillTx/>
              <a:latin typeface="叶根友行书繁" panose="02010601030101010101" pitchFamily="2" charset="-122"/>
              <a:ea typeface="叶根友行书繁" panose="02010601030101010101" pitchFamily="2" charset="-122"/>
              <a:cs typeface="+mn-cs"/>
            </a:endParaRPr>
          </a:p>
        </p:txBody>
      </p:sp>
      <p:sp>
        <p:nvSpPr>
          <p:cNvPr id="6" name="矩形 5"/>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4223792" y="742467"/>
            <a:ext cx="653095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Fundamental Theorem of Calculus , FTC</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 name="矩形 7"/>
          <p:cNvSpPr/>
          <p:nvPr/>
        </p:nvSpPr>
        <p:spPr>
          <a:xfrm>
            <a:off x="5641382" y="4242132"/>
            <a:ext cx="637232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The Second Fundamental Theorem of Calculus</a:t>
            </a:r>
            <a:endParaRPr kumimoji="0" lang="zh-CN" altLang="en-US" sz="24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1" name="矩形 10"/>
              <p:cNvSpPr/>
              <p:nvPr/>
            </p:nvSpPr>
            <p:spPr>
              <a:xfrm>
                <a:off x="5623978" y="3159441"/>
                <a:ext cx="2964273" cy="102374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𝑨</m:t>
                      </m:r>
                      <m:d>
                        <m:dPr>
                          <m:ctrlP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ctrlPr>
                        </m:dPr>
                        <m:e>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𝒙</m:t>
                          </m:r>
                        </m:e>
                      </m:d>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m:t>
                      </m:r>
                      <m:nary>
                        <m:naryPr>
                          <m:ctrlPr>
                            <a:rPr kumimoji="0" lang="zh-CN" altLang="en-US" sz="28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ctrlPr>
                        </m:naryPr>
                        <m:sub>
                          <m:r>
                            <m:rPr>
                              <m:brk m:alnAt="23"/>
                            </m:rP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𝒂</m:t>
                          </m:r>
                        </m:sub>
                        <m:sup>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𝒙</m:t>
                          </m:r>
                        </m:sup>
                        <m:e>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𝒇</m:t>
                          </m:r>
                          <m:d>
                            <m:dPr>
                              <m:ctrlP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ctrlPr>
                            </m:dPr>
                            <m:e>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𝒕</m:t>
                              </m:r>
                            </m:e>
                          </m:d>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𝒅𝒕</m:t>
                          </m:r>
                        </m:e>
                      </m:nary>
                    </m:oMath>
                  </m:oMathPara>
                </a14:m>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1" name="矩形 10"/>
              <p:cNvSpPr>
                <a:spLocks noRot="1" noChangeAspect="1" noMove="1" noResize="1" noEditPoints="1" noAdjustHandles="1" noChangeArrowheads="1" noChangeShapeType="1" noTextEdit="1"/>
              </p:cNvSpPr>
              <p:nvPr/>
            </p:nvSpPr>
            <p:spPr>
              <a:xfrm>
                <a:off x="5623978" y="3159441"/>
                <a:ext cx="2964273" cy="1023742"/>
              </a:xfrm>
              <a:prstGeom prst="rect">
                <a:avLst/>
              </a:prstGeom>
              <a:blipFill rotWithShape="1">
                <a:blip r:embed="rId3"/>
                <a:stretch>
                  <a:fillRect l="-14" t="-31" r="-1054" b="43"/>
                </a:stretch>
              </a:blipFill>
            </p:spPr>
            <p:txBody>
              <a:bodyPr/>
              <a:lstStyle/>
              <a:p>
                <a:r>
                  <a:rPr lang="zh-CN" altLang="en-US">
                    <a:noFill/>
                  </a:rPr>
                  <a:t> </a:t>
                </a:r>
              </a:p>
            </p:txBody>
          </p:sp>
        </mc:Fallback>
      </mc:AlternateContent>
      <p:pic>
        <p:nvPicPr>
          <p:cNvPr id="378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354" y="1988840"/>
            <a:ext cx="5184576"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623978" y="1767834"/>
            <a:ext cx="6195927" cy="1384995"/>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变上限积分</a:t>
            </a: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不是一个值，是一个函数</a:t>
            </a: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a:t>
            </a: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表示曲线下面积变化的函数</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4" name="矩形 13"/>
              <p:cNvSpPr/>
              <p:nvPr/>
            </p:nvSpPr>
            <p:spPr>
              <a:xfrm>
                <a:off x="5648023" y="4869160"/>
                <a:ext cx="229152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𝑨</m:t>
                      </m:r>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m:t>
                      </m:r>
                      <m:d>
                        <m:dPr>
                          <m:ctrlPr>
                            <a:rPr kumimoji="0" lang="en-US" altLang="zh-CN" sz="28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ctrlPr>
                        </m:dPr>
                        <m:e>
                          <m:r>
                            <a:rPr kumimoji="0" lang="en-US" altLang="zh-CN" sz="28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𝒙</m:t>
                          </m:r>
                        </m:e>
                      </m:d>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𝒇</m:t>
                      </m:r>
                      <m:d>
                        <m:dPr>
                          <m:ctrlP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ctrlPr>
                        </m:dPr>
                        <m:e>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𝒙</m:t>
                          </m:r>
                        </m:e>
                      </m:d>
                    </m:oMath>
                  </m:oMathPara>
                </a14:m>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4" name="矩形 13"/>
              <p:cNvSpPr>
                <a:spLocks noRot="1" noChangeAspect="1" noMove="1" noResize="1" noEditPoints="1" noAdjustHandles="1" noChangeArrowheads="1" noChangeShapeType="1" noTextEdit="1"/>
              </p:cNvSpPr>
              <p:nvPr/>
            </p:nvSpPr>
            <p:spPr>
              <a:xfrm>
                <a:off x="5648023" y="4869160"/>
                <a:ext cx="2291525" cy="523220"/>
              </a:xfrm>
              <a:prstGeom prst="rect">
                <a:avLst/>
              </a:prstGeom>
              <a:blipFill rotWithShape="1">
                <a:blip r:embed="rId5"/>
                <a:stretch>
                  <a:fillRect l="-15" t="-118" r="6" b="114"/>
                </a:stretch>
              </a:blipFill>
            </p:spPr>
            <p:txBody>
              <a:bodyPr/>
              <a:lstStyle/>
              <a:p>
                <a:r>
                  <a:rPr lang="zh-CN" altLang="en-US">
                    <a:noFill/>
                  </a:rPr>
                  <a:t> </a:t>
                </a:r>
              </a:p>
            </p:txBody>
          </p:sp>
        </mc:Fallback>
      </mc:AlternateContent>
      <p:graphicFrame>
        <p:nvGraphicFramePr>
          <p:cNvPr id="16" name="对象 15"/>
          <p:cNvGraphicFramePr>
            <a:graphicFrameLocks noChangeAspect="1"/>
          </p:cNvGraphicFramePr>
          <p:nvPr/>
        </p:nvGraphicFramePr>
        <p:xfrm>
          <a:off x="5648023" y="5661248"/>
          <a:ext cx="5781054" cy="932428"/>
        </p:xfrm>
        <a:graphic>
          <a:graphicData uri="http://schemas.openxmlformats.org/presentationml/2006/ole">
            <mc:AlternateContent xmlns:mc="http://schemas.openxmlformats.org/markup-compatibility/2006">
              <mc:Choice xmlns:v="urn:schemas-microsoft-com:vml" Requires="v">
                <p:oleObj name="Equation" r:id="rId6" imgW="2463800" imgH="393700" progId="Equation.DSMT4">
                  <p:embed/>
                </p:oleObj>
              </mc:Choice>
              <mc:Fallback>
                <p:oleObj name="Equation" r:id="rId6" imgW="2463800" imgH="393700" progId="Equation.DSMT4">
                  <p:embed/>
                  <p:pic>
                    <p:nvPicPr>
                      <p:cNvPr id="0" name="对象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8023" y="5661248"/>
                        <a:ext cx="5781054" cy="932428"/>
                      </a:xfrm>
                      <a:prstGeom prst="rect">
                        <a:avLst/>
                      </a:prstGeom>
                      <a:noFill/>
                    </p:spPr>
                  </p:pic>
                </p:oleObj>
              </mc:Fallback>
            </mc:AlternateContent>
          </a:graphicData>
        </a:graphic>
      </p:graphicFrame>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778820" y="620688"/>
            <a:ext cx="315365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ED7D31">
                    <a:lumMod val="60000"/>
                    <a:lumOff val="40000"/>
                  </a:srgbClr>
                </a:solidFill>
                <a:effectLst/>
                <a:uLnTx/>
                <a:uFillTx/>
                <a:latin typeface="叶根友行书繁" panose="02010601030101010101" pitchFamily="2" charset="-122"/>
                <a:ea typeface="叶根友行书繁" panose="02010601030101010101" pitchFamily="2" charset="-122"/>
                <a:cs typeface="+mn-cs"/>
              </a:rPr>
              <a:t>微积分学基本定理</a:t>
            </a:r>
            <a:endParaRPr kumimoji="0" lang="en-US" altLang="zh-CN" sz="2800" b="1" i="0" u="none" strike="noStrike" kern="1200" cap="none" spc="0" normalizeH="0" baseline="0" noProof="0" dirty="0">
              <a:ln>
                <a:noFill/>
              </a:ln>
              <a:solidFill>
                <a:srgbClr val="ED7D31">
                  <a:lumMod val="60000"/>
                  <a:lumOff val="40000"/>
                </a:srgbClr>
              </a:solidFill>
              <a:effectLst/>
              <a:uLnTx/>
              <a:uFillTx/>
              <a:latin typeface="叶根友行书繁" panose="02010601030101010101" pitchFamily="2" charset="-122"/>
              <a:ea typeface="叶根友行书繁" panose="02010601030101010101" pitchFamily="2" charset="-122"/>
              <a:cs typeface="+mn-cs"/>
            </a:endParaRPr>
          </a:p>
        </p:txBody>
      </p:sp>
      <p:sp>
        <p:nvSpPr>
          <p:cNvPr id="6" name="矩形 5"/>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4223792" y="742467"/>
            <a:ext cx="653095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Fundamental Theorem of Calculus , FTC</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2" name="对象 1"/>
          <p:cNvGraphicFramePr>
            <a:graphicFrameLocks noChangeAspect="1"/>
          </p:cNvGraphicFramePr>
          <p:nvPr/>
        </p:nvGraphicFramePr>
        <p:xfrm>
          <a:off x="911424" y="1781205"/>
          <a:ext cx="4153265" cy="1334597"/>
        </p:xfrm>
        <a:graphic>
          <a:graphicData uri="http://schemas.openxmlformats.org/presentationml/2006/ole">
            <mc:AlternateContent xmlns:mc="http://schemas.openxmlformats.org/markup-compatibility/2006">
              <mc:Choice xmlns:v="urn:schemas-microsoft-com:vml" Requires="v">
                <p:oleObj name="Equation" r:id="rId3" imgW="1231265" imgH="393700" progId="Equation.DSMT4">
                  <p:embed/>
                </p:oleObj>
              </mc:Choice>
              <mc:Fallback>
                <p:oleObj name="Equation" r:id="rId3" imgW="1231265" imgH="393700" progId="Equation.DSMT4">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424" y="1781205"/>
                        <a:ext cx="4153265" cy="1334597"/>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919621" y="3356992"/>
          <a:ext cx="5772802" cy="1202667"/>
        </p:xfrm>
        <a:graphic>
          <a:graphicData uri="http://schemas.openxmlformats.org/presentationml/2006/ole">
            <mc:AlternateContent xmlns:mc="http://schemas.openxmlformats.org/markup-compatibility/2006">
              <mc:Choice xmlns:v="urn:schemas-microsoft-com:vml" Requires="v">
                <p:oleObj name="Equation" r:id="rId5" imgW="1905000" imgH="393700" progId="Equation.DSMT4">
                  <p:embed/>
                </p:oleObj>
              </mc:Choice>
              <mc:Fallback>
                <p:oleObj name="Equation" r:id="rId5" imgW="1905000" imgH="393700" progId="Equation.DSMT4">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621" y="3356992"/>
                        <a:ext cx="5772802" cy="1202667"/>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983432" y="4941168"/>
          <a:ext cx="7682134" cy="1066963"/>
        </p:xfrm>
        <a:graphic>
          <a:graphicData uri="http://schemas.openxmlformats.org/presentationml/2006/ole">
            <mc:AlternateContent xmlns:mc="http://schemas.openxmlformats.org/markup-compatibility/2006">
              <mc:Choice xmlns:v="urn:schemas-microsoft-com:vml" Requires="v">
                <p:oleObj name="Equation" r:id="rId7" imgW="2857500" imgH="393700" progId="Equation.DSMT4">
                  <p:embed/>
                </p:oleObj>
              </mc:Choice>
              <mc:Fallback>
                <p:oleObj name="Equation" r:id="rId7" imgW="2857500" imgH="393700" progId="Equation.DSMT4">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3432" y="4941168"/>
                        <a:ext cx="7682134" cy="1066963"/>
                      </a:xfrm>
                      <a:prstGeom prst="rect">
                        <a:avLst/>
                      </a:prstGeom>
                      <a:noFill/>
                    </p:spPr>
                  </p:pic>
                </p:oleObj>
              </mc:Fallback>
            </mc:AlternateContent>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315365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ED7D31">
                    <a:lumMod val="60000"/>
                    <a:lumOff val="40000"/>
                  </a:srgbClr>
                </a:solidFill>
                <a:effectLst/>
                <a:uLnTx/>
                <a:uFillTx/>
                <a:latin typeface="叶根友行书繁" panose="02010601030101010101" pitchFamily="2" charset="-122"/>
                <a:ea typeface="叶根友行书繁" panose="02010601030101010101" pitchFamily="2" charset="-122"/>
                <a:cs typeface="+mn-cs"/>
              </a:rPr>
              <a:t>微积分学基本定理</a:t>
            </a:r>
            <a:endParaRPr kumimoji="0" lang="en-US" altLang="zh-CN" sz="2800" b="1" i="0" u="none" strike="noStrike" kern="1200" cap="none" spc="0" normalizeH="0" baseline="0" noProof="0" dirty="0">
              <a:ln>
                <a:noFill/>
              </a:ln>
              <a:solidFill>
                <a:srgbClr val="ED7D31">
                  <a:lumMod val="60000"/>
                  <a:lumOff val="40000"/>
                </a:srgbClr>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223792" y="742467"/>
            <a:ext cx="653095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Fundamental Theorem of Calculus , FTC</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7" name="对象 6"/>
          <p:cNvGraphicFramePr>
            <a:graphicFrameLocks noChangeAspect="1"/>
          </p:cNvGraphicFramePr>
          <p:nvPr/>
        </p:nvGraphicFramePr>
        <p:xfrm>
          <a:off x="760246" y="1700808"/>
          <a:ext cx="2750301" cy="1044947"/>
        </p:xfrm>
        <a:graphic>
          <a:graphicData uri="http://schemas.openxmlformats.org/presentationml/2006/ole">
            <mc:AlternateContent xmlns:mc="http://schemas.openxmlformats.org/markup-compatibility/2006">
              <mc:Choice xmlns:v="urn:schemas-microsoft-com:vml" Requires="v">
                <p:oleObj name="Equation" r:id="rId2" imgW="1040765" imgH="393700" progId="Equation.DSMT4">
                  <p:embed/>
                </p:oleObj>
              </mc:Choice>
              <mc:Fallback>
                <p:oleObj name="Equation" r:id="rId2" imgW="1040765" imgH="393700" progId="Equation.DSMT4">
                  <p:embed/>
                  <p:pic>
                    <p:nvPicPr>
                      <p:cNvPr id="0" name="对象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0246" y="1700808"/>
                        <a:ext cx="2750301" cy="1044947"/>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4439816" y="1725890"/>
          <a:ext cx="2763079" cy="822345"/>
        </p:xfrm>
        <a:graphic>
          <a:graphicData uri="http://schemas.openxmlformats.org/presentationml/2006/ole">
            <mc:AlternateContent xmlns:mc="http://schemas.openxmlformats.org/markup-compatibility/2006">
              <mc:Choice xmlns:v="urn:schemas-microsoft-com:vml" Requires="v">
                <p:oleObj name="Equation" r:id="rId4" imgW="1333500" imgH="393700" progId="Equation.DSMT4">
                  <p:embed/>
                </p:oleObj>
              </mc:Choice>
              <mc:Fallback>
                <p:oleObj name="Equation" r:id="rId4" imgW="1333500" imgH="393700" progId="Equation.DSMT4">
                  <p:embed/>
                  <p:pic>
                    <p:nvPicPr>
                      <p:cNvPr id="0"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9816" y="1725890"/>
                        <a:ext cx="2763079" cy="822345"/>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778820" y="3039290"/>
          <a:ext cx="2560775" cy="972939"/>
        </p:xfrm>
        <a:graphic>
          <a:graphicData uri="http://schemas.openxmlformats.org/presentationml/2006/ole">
            <mc:AlternateContent xmlns:mc="http://schemas.openxmlformats.org/markup-compatibility/2006">
              <mc:Choice xmlns:v="urn:schemas-microsoft-com:vml" Requires="v">
                <p:oleObj name="Equation" r:id="rId6" imgW="1040765" imgH="393700" progId="Equation.DSMT4">
                  <p:embed/>
                </p:oleObj>
              </mc:Choice>
              <mc:Fallback>
                <p:oleObj name="Equation" r:id="rId6" imgW="1040765" imgH="393700" progId="Equation.DSMT4">
                  <p:embed/>
                  <p:pic>
                    <p:nvPicPr>
                      <p:cNvPr id="0"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820" y="3039290"/>
                        <a:ext cx="2560775" cy="972939"/>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4439816" y="3039290"/>
          <a:ext cx="4402402" cy="684453"/>
        </p:xfrm>
        <a:graphic>
          <a:graphicData uri="http://schemas.openxmlformats.org/presentationml/2006/ole">
            <mc:AlternateContent xmlns:mc="http://schemas.openxmlformats.org/markup-compatibility/2006">
              <mc:Choice xmlns:v="urn:schemas-microsoft-com:vml" Requires="v">
                <p:oleObj name="Equation" r:id="rId8" imgW="2552700" imgH="393700" progId="Equation.DSMT4">
                  <p:embed/>
                </p:oleObj>
              </mc:Choice>
              <mc:Fallback>
                <p:oleObj name="Equation" r:id="rId8" imgW="2552700" imgH="393700" progId="Equation.DSMT4">
                  <p:embed/>
                  <p:pic>
                    <p:nvPicPr>
                      <p:cNvPr id="0" name="对象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39816" y="3039290"/>
                        <a:ext cx="4402402" cy="684453"/>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778820" y="4299829"/>
          <a:ext cx="2736304" cy="1017970"/>
        </p:xfrm>
        <a:graphic>
          <a:graphicData uri="http://schemas.openxmlformats.org/presentationml/2006/ole">
            <mc:AlternateContent xmlns:mc="http://schemas.openxmlformats.org/markup-compatibility/2006">
              <mc:Choice xmlns:v="urn:schemas-microsoft-com:vml" Requires="v">
                <p:oleObj name="Equation" r:id="rId10" imgW="1066165" imgH="393700" progId="Equation.DSMT4">
                  <p:embed/>
                </p:oleObj>
              </mc:Choice>
              <mc:Fallback>
                <p:oleObj name="Equation" r:id="rId10" imgW="1066165" imgH="393700" progId="Equation.DSMT4">
                  <p:embed/>
                  <p:pic>
                    <p:nvPicPr>
                      <p:cNvPr id="0" name="对象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8820" y="4299829"/>
                        <a:ext cx="2736304" cy="1017970"/>
                      </a:xfrm>
                      <a:prstGeom prst="rect">
                        <a:avLst/>
                      </a:prstGeom>
                      <a:noFill/>
                    </p:spPr>
                  </p:pic>
                </p:oleObj>
              </mc:Fallback>
            </mc:AlternateContent>
          </a:graphicData>
        </a:graphic>
      </p:graphicFrame>
      <p:graphicFrame>
        <p:nvGraphicFramePr>
          <p:cNvPr id="17" name="对象 16"/>
          <p:cNvGraphicFramePr>
            <a:graphicFrameLocks noChangeAspect="1"/>
          </p:cNvGraphicFramePr>
          <p:nvPr/>
        </p:nvGraphicFramePr>
        <p:xfrm>
          <a:off x="4453097" y="4214799"/>
          <a:ext cx="5613755" cy="852636"/>
        </p:xfrm>
        <a:graphic>
          <a:graphicData uri="http://schemas.openxmlformats.org/presentationml/2006/ole">
            <mc:AlternateContent xmlns:mc="http://schemas.openxmlformats.org/markup-compatibility/2006">
              <mc:Choice xmlns:v="urn:schemas-microsoft-com:vml" Requires="v">
                <p:oleObj name="Equation" r:id="rId12" imgW="2616200" imgH="393700" progId="Equation.DSMT4">
                  <p:embed/>
                </p:oleObj>
              </mc:Choice>
              <mc:Fallback>
                <p:oleObj name="Equation" r:id="rId12" imgW="2616200" imgH="393700" progId="Equation.DSMT4">
                  <p:embed/>
                  <p:pic>
                    <p:nvPicPr>
                      <p:cNvPr id="0" name="对象 1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53097" y="4214799"/>
                        <a:ext cx="5613755" cy="852636"/>
                      </a:xfrm>
                      <a:prstGeom prst="rect">
                        <a:avLst/>
                      </a:prstGeom>
                      <a:noFill/>
                    </p:spPr>
                  </p:pic>
                </p:oleObj>
              </mc:Fallback>
            </mc:AlternateContent>
          </a:graphicData>
        </a:graphic>
      </p:graphicFrame>
      <p:graphicFrame>
        <p:nvGraphicFramePr>
          <p:cNvPr id="19" name="对象 18"/>
          <p:cNvGraphicFramePr>
            <a:graphicFrameLocks noChangeAspect="1"/>
          </p:cNvGraphicFramePr>
          <p:nvPr/>
        </p:nvGraphicFramePr>
        <p:xfrm>
          <a:off x="742248" y="5541360"/>
          <a:ext cx="2867335" cy="1044947"/>
        </p:xfrm>
        <a:graphic>
          <a:graphicData uri="http://schemas.openxmlformats.org/presentationml/2006/ole">
            <mc:AlternateContent xmlns:mc="http://schemas.openxmlformats.org/markup-compatibility/2006">
              <mc:Choice xmlns:v="urn:schemas-microsoft-com:vml" Requires="v">
                <p:oleObj name="Equation" r:id="rId14" imgW="1091565" imgH="393700" progId="Equation.DSMT4">
                  <p:embed/>
                </p:oleObj>
              </mc:Choice>
              <mc:Fallback>
                <p:oleObj name="Equation" r:id="rId14" imgW="1091565" imgH="393700" progId="Equation.DSMT4">
                  <p:embed/>
                  <p:pic>
                    <p:nvPicPr>
                      <p:cNvPr id="0" name="对象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2248" y="5541360"/>
                        <a:ext cx="2867335" cy="1044947"/>
                      </a:xfrm>
                      <a:prstGeom prst="rect">
                        <a:avLst/>
                      </a:prstGeom>
                      <a:noFill/>
                    </p:spPr>
                  </p:pic>
                </p:oleObj>
              </mc:Fallback>
            </mc:AlternateContent>
          </a:graphicData>
        </a:graphic>
      </p:graphicFrame>
      <p:graphicFrame>
        <p:nvGraphicFramePr>
          <p:cNvPr id="21" name="对象 20"/>
          <p:cNvGraphicFramePr>
            <a:graphicFrameLocks noChangeAspect="1"/>
          </p:cNvGraphicFramePr>
          <p:nvPr/>
        </p:nvGraphicFramePr>
        <p:xfrm>
          <a:off x="4480429" y="5497346"/>
          <a:ext cx="7673786" cy="704793"/>
        </p:xfrm>
        <a:graphic>
          <a:graphicData uri="http://schemas.openxmlformats.org/presentationml/2006/ole">
            <mc:AlternateContent xmlns:mc="http://schemas.openxmlformats.org/markup-compatibility/2006">
              <mc:Choice xmlns:v="urn:schemas-microsoft-com:vml" Requires="v">
                <p:oleObj name="Equation" r:id="rId16" imgW="4318000" imgH="393700" progId="Equation.DSMT4">
                  <p:embed/>
                </p:oleObj>
              </mc:Choice>
              <mc:Fallback>
                <p:oleObj name="Equation" r:id="rId16" imgW="4318000" imgH="393700" progId="Equation.DSMT4">
                  <p:embed/>
                  <p:pic>
                    <p:nvPicPr>
                      <p:cNvPr id="0" name="对象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80429" y="5497346"/>
                        <a:ext cx="7673786" cy="704793"/>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315365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ED7D31">
                    <a:lumMod val="60000"/>
                    <a:lumOff val="40000"/>
                  </a:srgbClr>
                </a:solidFill>
                <a:effectLst/>
                <a:uLnTx/>
                <a:uFillTx/>
                <a:latin typeface="叶根友行书繁" panose="02010601030101010101" pitchFamily="2" charset="-122"/>
                <a:ea typeface="叶根友行书繁" panose="02010601030101010101" pitchFamily="2" charset="-122"/>
                <a:cs typeface="+mn-cs"/>
              </a:rPr>
              <a:t>微积分学基本定理</a:t>
            </a:r>
            <a:endParaRPr kumimoji="0" lang="en-US" altLang="zh-CN" sz="2800" b="1" i="0" u="none" strike="noStrike" kern="1200" cap="none" spc="0" normalizeH="0" baseline="0" noProof="0" dirty="0">
              <a:ln>
                <a:noFill/>
              </a:ln>
              <a:solidFill>
                <a:srgbClr val="ED7D31">
                  <a:lumMod val="60000"/>
                  <a:lumOff val="40000"/>
                </a:srgbClr>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223792" y="742467"/>
            <a:ext cx="653095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Fundamental Theorem of Calculus , FTC</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pic>
        <p:nvPicPr>
          <p:cNvPr id="6" name="图片 5" descr="屏幕剪辑"/>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5360" y="1220852"/>
            <a:ext cx="10225810" cy="5688761"/>
          </a:xfrm>
          <a:prstGeom prst="rect">
            <a:avLst/>
          </a:prstGeom>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315365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ED7D31">
                    <a:lumMod val="60000"/>
                    <a:lumOff val="40000"/>
                  </a:srgbClr>
                </a:solidFill>
                <a:effectLst/>
                <a:uLnTx/>
                <a:uFillTx/>
                <a:latin typeface="叶根友行书繁" panose="02010601030101010101" pitchFamily="2" charset="-122"/>
                <a:ea typeface="叶根友行书繁" panose="02010601030101010101" pitchFamily="2" charset="-122"/>
                <a:cs typeface="+mn-cs"/>
              </a:rPr>
              <a:t>微积分学基本定理</a:t>
            </a:r>
            <a:endParaRPr kumimoji="0" lang="en-US" altLang="zh-CN" sz="2800" b="1" i="0" u="none" strike="noStrike" kern="1200" cap="none" spc="0" normalizeH="0" baseline="0" noProof="0" dirty="0">
              <a:ln>
                <a:noFill/>
              </a:ln>
              <a:solidFill>
                <a:srgbClr val="ED7D31">
                  <a:lumMod val="60000"/>
                  <a:lumOff val="40000"/>
                </a:srgbClr>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223792" y="742467"/>
            <a:ext cx="653095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Fundamental Theorem of Calculus , FTC</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pic>
        <p:nvPicPr>
          <p:cNvPr id="6" name="图片 5"/>
          <p:cNvPicPr>
            <a:picLocks noChangeAspect="1"/>
          </p:cNvPicPr>
          <p:nvPr/>
        </p:nvPicPr>
        <p:blipFill>
          <a:blip r:embed="rId2"/>
          <a:stretch>
            <a:fillRect/>
          </a:stretch>
        </p:blipFill>
        <p:spPr>
          <a:xfrm>
            <a:off x="608744" y="1700808"/>
            <a:ext cx="6453217" cy="4176464"/>
          </a:xfrm>
          <a:prstGeom prst="rect">
            <a:avLst/>
          </a:prstGeom>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315365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ED7D31">
                    <a:lumMod val="60000"/>
                    <a:lumOff val="40000"/>
                  </a:srgbClr>
                </a:solidFill>
                <a:effectLst/>
                <a:uLnTx/>
                <a:uFillTx/>
                <a:latin typeface="叶根友行书繁" panose="02010601030101010101" pitchFamily="2" charset="-122"/>
                <a:ea typeface="叶根友行书繁" panose="02010601030101010101" pitchFamily="2" charset="-122"/>
                <a:cs typeface="+mn-cs"/>
              </a:rPr>
              <a:t>微积分学基本定理</a:t>
            </a:r>
            <a:endParaRPr kumimoji="0" lang="en-US" altLang="zh-CN" sz="2800" b="1" i="0" u="none" strike="noStrike" kern="1200" cap="none" spc="0" normalizeH="0" baseline="0" noProof="0" dirty="0">
              <a:ln>
                <a:noFill/>
              </a:ln>
              <a:solidFill>
                <a:srgbClr val="ED7D31">
                  <a:lumMod val="60000"/>
                  <a:lumOff val="40000"/>
                </a:srgbClr>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223792" y="742467"/>
            <a:ext cx="653095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Fundamental Theorem of Calculus , FTC</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pic>
        <p:nvPicPr>
          <p:cNvPr id="9" name="图片 8"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820" y="1318799"/>
            <a:ext cx="4711892" cy="3225703"/>
          </a:xfrm>
          <a:prstGeom prst="rect">
            <a:avLst/>
          </a:prstGeom>
        </p:spPr>
      </p:pic>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24" y="4518141"/>
            <a:ext cx="10856101" cy="233985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788486" y="2112095"/>
            <a:ext cx="213995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6" name="Freeform 10"/>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pic>
        <p:nvPicPr>
          <p:cNvPr id="9" name="图片 8"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773" y="3284984"/>
            <a:ext cx="8009384" cy="3213693"/>
          </a:xfrm>
          <a:prstGeom prst="rect">
            <a:avLst/>
          </a:prstGeom>
        </p:spPr>
      </p:pic>
      <mc:AlternateContent xmlns:mc="http://schemas.openxmlformats.org/markup-compatibility/2006" xmlns:a14="http://schemas.microsoft.com/office/drawing/2010/main">
        <mc:Choice Requires="a14">
          <p:sp>
            <p:nvSpPr>
              <p:cNvPr id="16" name="矩形 15"/>
              <p:cNvSpPr/>
              <p:nvPr/>
            </p:nvSpPr>
            <p:spPr>
              <a:xfrm>
                <a:off x="608744" y="2452290"/>
                <a:ext cx="10599824" cy="506870"/>
              </a:xfrm>
              <a:prstGeom prst="rect">
                <a:avLst/>
              </a:prstGeom>
            </p:spPr>
            <p:txBody>
              <a:bodyPr wrap="square">
                <a:spAutoFit/>
              </a:bodyPr>
              <a:lstStyle/>
              <a:p>
                <a:pPr marL="285750" indent="-285750">
                  <a:spcAft>
                    <a:spcPts val="0"/>
                  </a:spcAft>
                  <a:buFont typeface="Wingdings" panose="05000000000000000000" pitchFamily="2" charset="2"/>
                  <a:buChar char="n"/>
                </a:pPr>
                <a:r>
                  <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诱导公式</a:t>
                </a:r>
                <a:r>
                  <a:rPr lang="en-US"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 Induction formulas </a:t>
                </a:r>
                <a14:m>
                  <m:oMath xmlns:m="http://schemas.openxmlformats.org/officeDocument/2006/math">
                    <m:func>
                      <m:funcPr>
                        <m:ctrlP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lang="en-US" altLang="zh-CN" b="0" i="0" kern="100" smtClean="0">
                            <a:latin typeface="Cambria Math" panose="02040503050406030204" pitchFamily="18" charset="0"/>
                            <a:ea typeface="方正北魏楷书简体" panose="03000509000000000000" pitchFamily="65" charset="-122"/>
                            <a:cs typeface="Times New Roman" panose="02020603050405020304" pitchFamily="18" charset="0"/>
                          </a:rPr>
                          <m:t>sin</m:t>
                        </m:r>
                      </m:fName>
                      <m:e>
                        <m:d>
                          <m:dPr>
                            <m:ctrlP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ctrlPr>
                          </m:dPr>
                          <m:e>
                            <m:f>
                              <m:fPr>
                                <m:ctrlP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t>𝑘</m:t>
                                </m:r>
                                <m: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t>𝜋</m:t>
                                </m:r>
                              </m:num>
                              <m:den>
                                <m: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t>2</m:t>
                                </m:r>
                              </m:den>
                            </m:f>
                            <m: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zh-CN" altLang="en-US" b="0" i="1" kern="100" smtClean="0">
                                <a:latin typeface="Cambria Math" panose="02040503050406030204" pitchFamily="18" charset="0"/>
                                <a:ea typeface="方正北魏楷书简体" panose="03000509000000000000" pitchFamily="65" charset="-122"/>
                                <a:cs typeface="Times New Roman" panose="02020603050405020304" pitchFamily="18" charset="0"/>
                              </a:rPr>
                              <m:t>𝛼</m:t>
                            </m:r>
                          </m:e>
                        </m:d>
                      </m:e>
                    </m:func>
                  </m:oMath>
                </a14:m>
                <a:r>
                  <a:rPr lang="en-US"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  </a:t>
                </a:r>
                <a:r>
                  <a:rPr lang="zh-CN" altLang="en-US" kern="100" dirty="0">
                    <a:latin typeface="Times New Roman" panose="02020603050405020304" pitchFamily="18" charset="0"/>
                    <a:ea typeface="方正北魏楷书简体" panose="03000509000000000000" pitchFamily="65" charset="-122"/>
                    <a:cs typeface="Times New Roman" panose="02020603050405020304" pitchFamily="18" charset="0"/>
                  </a:rPr>
                  <a:t>“奇变偶不变，符号看象限”</a:t>
                </a:r>
                <a:endParaRPr lang="zh-CN" altLang="en-US" dirty="0">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608744" y="2452290"/>
                <a:ext cx="10599824" cy="506870"/>
              </a:xfrm>
              <a:prstGeom prst="rect">
                <a:avLst/>
              </a:prstGeom>
              <a:blipFill rotWithShape="1">
                <a:blip r:embed="rId3"/>
                <a:stretch>
                  <a:fillRect l="-4" t="-109" r="2" b="12"/>
                </a:stretch>
              </a:blipFill>
            </p:spPr>
            <p:txBody>
              <a:bodyPr/>
              <a:lstStyle/>
              <a:p>
                <a:r>
                  <a:rPr lang="zh-CN" altLang="en-US">
                    <a:noFill/>
                  </a:rPr>
                  <a:t> </a:t>
                </a:r>
              </a:p>
            </p:txBody>
          </p:sp>
        </mc:Fallback>
      </mc:AlternateContent>
      <p:pic>
        <p:nvPicPr>
          <p:cNvPr id="17" name="图片 1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4112" y="3284984"/>
            <a:ext cx="5211851" cy="3220592"/>
          </a:xfrm>
          <a:prstGeom prst="rect">
            <a:avLst/>
          </a:prstGeom>
        </p:spPr>
      </p:pic>
      <p:sp>
        <p:nvSpPr>
          <p:cNvPr id="11" name="矩形 10"/>
          <p:cNvSpPr/>
          <p:nvPr/>
        </p:nvSpPr>
        <p:spPr>
          <a:xfrm>
            <a:off x="3644044" y="920770"/>
            <a:ext cx="3416320" cy="369332"/>
          </a:xfrm>
          <a:prstGeom prst="rect">
            <a:avLst/>
          </a:prstGeom>
        </p:spPr>
        <p:txBody>
          <a:bodyPr wrap="none">
            <a:spAutoFit/>
          </a:bodyPr>
          <a:lstStyle/>
          <a:p>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三角函数基本公式（红框记忆）</a:t>
            </a:r>
            <a:endParaRPr lang="zh-CN" altLang="en-US" dirty="0"/>
          </a:p>
        </p:txBody>
      </p:sp>
      <p:sp>
        <p:nvSpPr>
          <p:cNvPr id="12" name="矩形 1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p:nvSpPr>
        <p:spPr>
          <a:xfrm>
            <a:off x="778820" y="620688"/>
            <a:ext cx="278108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基本初等函数</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14" name="矩形 13"/>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3</a:t>
            </a:r>
            <a:endParaRPr lang="zh-CN" altLang="en-US" dirty="0"/>
          </a:p>
        </p:txBody>
      </p:sp>
      <p:sp>
        <p:nvSpPr>
          <p:cNvPr id="15" name="矩形 14"/>
          <p:cNvSpPr/>
          <p:nvPr/>
        </p:nvSpPr>
        <p:spPr>
          <a:xfrm>
            <a:off x="608744" y="1844085"/>
            <a:ext cx="7215448" cy="369332"/>
          </a:xfrm>
          <a:prstGeom prst="rect">
            <a:avLst/>
          </a:prstGeom>
        </p:spPr>
        <p:txBody>
          <a:bodyPr wrap="square">
            <a:spAutoFit/>
          </a:bodyPr>
          <a:lstStyle/>
          <a:p>
            <a:pPr marL="285750" indent="-285750">
              <a:spcAft>
                <a:spcPts val="0"/>
              </a:spcAft>
              <a:buFont typeface="Wingdings" panose="05000000000000000000" pitchFamily="2" charset="2"/>
              <a:buChar char="n"/>
            </a:pPr>
            <a:r>
              <a:rPr lang="zh-CN" altLang="en-US" kern="100" dirty="0">
                <a:latin typeface="Times New Roman" panose="02020603050405020304" pitchFamily="18" charset="0"/>
                <a:ea typeface="方正北魏楷书简体" panose="03000509000000000000" pitchFamily="65" charset="-122"/>
                <a:cs typeface="Times New Roman" panose="02020603050405020304" pitchFamily="18" charset="0"/>
              </a:rPr>
              <a:t>三角函数在四个象限的正负号：一全正，二正弦，三正切，四余弦</a:t>
            </a:r>
            <a:endParaRPr lang="zh-CN" altLang="en-US" dirty="0">
              <a:latin typeface="Times New Roman" panose="02020603050405020304" pitchFamily="18" charset="0"/>
              <a:ea typeface="方正北魏楷书简体" panose="03000509000000000000" pitchFamily="65" charset="-122"/>
              <a:cs typeface="Times New Roman" panose="02020603050405020304" pitchFamily="18" charset="0"/>
            </a:endParaRPr>
          </a:p>
        </p:txBody>
      </p:sp>
      <p:sp>
        <p:nvSpPr>
          <p:cNvPr id="4" name="矩形 3"/>
          <p:cNvSpPr/>
          <p:nvPr/>
        </p:nvSpPr>
        <p:spPr>
          <a:xfrm>
            <a:off x="5519936" y="3429000"/>
            <a:ext cx="1512168"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542175" y="4382372"/>
            <a:ext cx="1489929" cy="5587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519936" y="5641409"/>
            <a:ext cx="1489929" cy="5587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8832304" y="5084713"/>
            <a:ext cx="3240360" cy="5045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951821" y="2874422"/>
            <a:ext cx="2646878" cy="338554"/>
          </a:xfrm>
          <a:prstGeom prst="rect">
            <a:avLst/>
          </a:prstGeom>
        </p:spPr>
        <p:txBody>
          <a:bodyPr wrap="none">
            <a:spAutoFit/>
          </a:bodyPr>
          <a:lstStyle/>
          <a:p>
            <a:r>
              <a:rPr lang="zh-CN" altLang="en-US" sz="1600" kern="100" dirty="0">
                <a:solidFill>
                  <a:schemeClr val="accent6"/>
                </a:solidFill>
                <a:latin typeface="Times New Roman" panose="02020603050405020304" pitchFamily="18" charset="0"/>
                <a:ea typeface="方正北魏楷书简体" panose="03000509000000000000" pitchFamily="65" charset="-122"/>
                <a:cs typeface="Times New Roman" panose="02020603050405020304" pitchFamily="18" charset="0"/>
              </a:rPr>
              <a:t>对</a:t>
            </a:r>
            <a:r>
              <a:rPr lang="en-US" altLang="zh-CN" sz="1600" kern="100" dirty="0">
                <a:solidFill>
                  <a:schemeClr val="accent6"/>
                </a:solidFill>
                <a:latin typeface="Times New Roman" panose="02020603050405020304" pitchFamily="18" charset="0"/>
                <a:ea typeface="方正北魏楷书简体" panose="03000509000000000000" pitchFamily="65" charset="-122"/>
                <a:cs typeface="Times New Roman" panose="02020603050405020304" pitchFamily="18" charset="0"/>
              </a:rPr>
              <a:t>k</a:t>
            </a:r>
            <a:r>
              <a:rPr lang="zh-CN" altLang="en-US" sz="1600" kern="100" dirty="0">
                <a:solidFill>
                  <a:schemeClr val="accent6"/>
                </a:solidFill>
                <a:latin typeface="Times New Roman" panose="02020603050405020304" pitchFamily="18" charset="0"/>
                <a:ea typeface="方正北魏楷书简体" panose="03000509000000000000" pitchFamily="65" charset="-122"/>
                <a:cs typeface="Times New Roman" panose="02020603050405020304" pitchFamily="18" charset="0"/>
              </a:rPr>
              <a:t>而言，指</a:t>
            </a:r>
            <a:r>
              <a:rPr lang="en-US" altLang="zh-CN" sz="1600" kern="100" dirty="0">
                <a:solidFill>
                  <a:schemeClr val="accent6"/>
                </a:solidFill>
                <a:latin typeface="Times New Roman" panose="02020603050405020304" pitchFamily="18" charset="0"/>
                <a:ea typeface="方正北魏楷书简体" panose="03000509000000000000" pitchFamily="65" charset="-122"/>
                <a:cs typeface="Times New Roman" panose="02020603050405020304" pitchFamily="18" charset="0"/>
              </a:rPr>
              <a:t>k</a:t>
            </a:r>
            <a:r>
              <a:rPr lang="zh-CN" altLang="en-US" sz="1600" kern="100" dirty="0">
                <a:solidFill>
                  <a:schemeClr val="accent6"/>
                </a:solidFill>
                <a:latin typeface="Times New Roman" panose="02020603050405020304" pitchFamily="18" charset="0"/>
                <a:ea typeface="方正北魏楷书简体" panose="03000509000000000000" pitchFamily="65" charset="-122"/>
                <a:cs typeface="Times New Roman" panose="02020603050405020304" pitchFamily="18" charset="0"/>
              </a:rPr>
              <a:t>取奇数或偶数</a:t>
            </a:r>
            <a:endParaRPr lang="zh-CN" altLang="en-US" sz="1600" dirty="0">
              <a:solidFill>
                <a:schemeClr val="accent6"/>
              </a:solidFill>
            </a:endParaRPr>
          </a:p>
        </p:txBody>
      </p:sp>
      <p:sp>
        <p:nvSpPr>
          <p:cNvPr id="8" name="矩形 7"/>
          <p:cNvSpPr/>
          <p:nvPr/>
        </p:nvSpPr>
        <p:spPr>
          <a:xfrm>
            <a:off x="6574267" y="2861891"/>
            <a:ext cx="2959465" cy="338554"/>
          </a:xfrm>
          <a:prstGeom prst="rect">
            <a:avLst/>
          </a:prstGeom>
        </p:spPr>
        <p:txBody>
          <a:bodyPr wrap="none">
            <a:spAutoFit/>
          </a:bodyPr>
          <a:lstStyle/>
          <a:p>
            <a:r>
              <a:rPr lang="zh-CN" altLang="en-US" sz="1600" kern="100" dirty="0">
                <a:solidFill>
                  <a:schemeClr val="accent6"/>
                </a:solidFill>
                <a:latin typeface="Times New Roman" panose="02020603050405020304" pitchFamily="18" charset="0"/>
                <a:ea typeface="方正北魏楷书简体" panose="03000509000000000000" pitchFamily="65" charset="-122"/>
                <a:cs typeface="Times New Roman" panose="02020603050405020304" pitchFamily="18" charset="0"/>
              </a:rPr>
              <a:t>看原函数，同时把</a:t>
            </a:r>
            <a:r>
              <a:rPr lang="en-US" altLang="zh-CN" sz="1600" kern="100" dirty="0">
                <a:solidFill>
                  <a:schemeClr val="accent6"/>
                </a:solidFill>
                <a:latin typeface="Times New Roman" panose="02020603050405020304" pitchFamily="18" charset="0"/>
                <a:ea typeface="方正北魏楷书简体" panose="03000509000000000000" pitchFamily="65" charset="-122"/>
                <a:cs typeface="Times New Roman" panose="02020603050405020304" pitchFamily="18" charset="0"/>
              </a:rPr>
              <a:t>α</a:t>
            </a:r>
            <a:r>
              <a:rPr lang="zh-CN" altLang="en-US" sz="1600" kern="100" dirty="0">
                <a:solidFill>
                  <a:schemeClr val="accent6"/>
                </a:solidFill>
                <a:latin typeface="Times New Roman" panose="02020603050405020304" pitchFamily="18" charset="0"/>
                <a:ea typeface="方正北魏楷书简体" panose="03000509000000000000" pitchFamily="65" charset="-122"/>
                <a:cs typeface="Times New Roman" panose="02020603050405020304" pitchFamily="18" charset="0"/>
              </a:rPr>
              <a:t>看成是锐角</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315365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ED7D31">
                    <a:lumMod val="60000"/>
                    <a:lumOff val="40000"/>
                  </a:srgbClr>
                </a:solidFill>
                <a:effectLst/>
                <a:uLnTx/>
                <a:uFillTx/>
                <a:latin typeface="叶根友行书繁" panose="02010601030101010101" pitchFamily="2" charset="-122"/>
                <a:ea typeface="叶根友行书繁" panose="02010601030101010101" pitchFamily="2" charset="-122"/>
                <a:cs typeface="+mn-cs"/>
              </a:rPr>
              <a:t>定积分的计算</a:t>
            </a:r>
            <a:endParaRPr kumimoji="0" lang="en-US" altLang="zh-CN" sz="2800" b="1" i="0" u="none" strike="noStrike" kern="1200" cap="none" spc="0" normalizeH="0" baseline="0" noProof="0" dirty="0">
              <a:ln>
                <a:noFill/>
              </a:ln>
              <a:solidFill>
                <a:srgbClr val="ED7D31">
                  <a:lumMod val="60000"/>
                  <a:lumOff val="40000"/>
                </a:srgbClr>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778820" y="1700808"/>
            <a:ext cx="858119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找原函数：不定积分计算的熟练度</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“换元必换限”</a:t>
            </a:r>
            <a:endPar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aphicFrame>
        <p:nvGraphicFramePr>
          <p:cNvPr id="8" name="Object 2"/>
          <p:cNvGraphicFramePr>
            <a:graphicFrameLocks noChangeAspect="1"/>
          </p:cNvGraphicFramePr>
          <p:nvPr/>
        </p:nvGraphicFramePr>
        <p:xfrm>
          <a:off x="839416" y="2420888"/>
          <a:ext cx="2828563" cy="1138541"/>
        </p:xfrm>
        <a:graphic>
          <a:graphicData uri="http://schemas.openxmlformats.org/presentationml/2006/ole">
            <mc:AlternateContent xmlns:mc="http://schemas.openxmlformats.org/markup-compatibility/2006">
              <mc:Choice xmlns:v="urn:schemas-microsoft-com:vml" Requires="v">
                <p:oleObj name="Equation" r:id="rId2" imgW="48463200" imgH="19507200" progId="Equation.DSMT4">
                  <p:embed/>
                </p:oleObj>
              </mc:Choice>
              <mc:Fallback>
                <p:oleObj name="Equation" r:id="rId2" imgW="48463200" imgH="19507200" progId="Equation.DSMT4">
                  <p:embed/>
                  <p:pic>
                    <p:nvPicPr>
                      <p:cNvPr id="0" name="Object 2"/>
                      <p:cNvPicPr>
                        <a:picLocks noChangeAspect="1" noChangeArrowheads="1"/>
                      </p:cNvPicPr>
                      <p:nvPr/>
                    </p:nvPicPr>
                    <p:blipFill>
                      <a:blip r:embed="rId3"/>
                      <a:srcRect/>
                      <a:stretch>
                        <a:fillRect/>
                      </a:stretch>
                    </p:blipFill>
                    <p:spPr bwMode="auto">
                      <a:xfrm>
                        <a:off x="839416" y="2420888"/>
                        <a:ext cx="2828563" cy="1138541"/>
                      </a:xfrm>
                      <a:prstGeom prst="rect">
                        <a:avLst/>
                      </a:prstGeom>
                      <a:noFill/>
                      <a:ln>
                        <a:noFill/>
                      </a:ln>
                      <a:effectLst/>
                    </p:spPr>
                  </p:pic>
                </p:oleObj>
              </mc:Fallback>
            </mc:AlternateContent>
          </a:graphicData>
        </a:graphic>
      </p:graphicFrame>
      <p:graphicFrame>
        <p:nvGraphicFramePr>
          <p:cNvPr id="9" name="Object 4"/>
          <p:cNvGraphicFramePr>
            <a:graphicFrameLocks noChangeAspect="1"/>
          </p:cNvGraphicFramePr>
          <p:nvPr/>
        </p:nvGraphicFramePr>
        <p:xfrm>
          <a:off x="839416" y="3933056"/>
          <a:ext cx="9419756" cy="2242799"/>
        </p:xfrm>
        <a:graphic>
          <a:graphicData uri="http://schemas.openxmlformats.org/presentationml/2006/ole">
            <mc:AlternateContent xmlns:mc="http://schemas.openxmlformats.org/markup-compatibility/2006">
              <mc:Choice xmlns:v="urn:schemas-microsoft-com:vml" Requires="v">
                <p:oleObj name="Equation" r:id="rId4" imgW="179222400" imgH="42672000" progId="Equation.DSMT4">
                  <p:embed/>
                </p:oleObj>
              </mc:Choice>
              <mc:Fallback>
                <p:oleObj name="Equation" r:id="rId4" imgW="179222400" imgH="42672000" progId="Equation.DSMT4">
                  <p:embed/>
                  <p:pic>
                    <p:nvPicPr>
                      <p:cNvPr id="0" name="Object 4"/>
                      <p:cNvPicPr>
                        <a:picLocks noChangeAspect="1" noChangeArrowheads="1"/>
                      </p:cNvPicPr>
                      <p:nvPr/>
                    </p:nvPicPr>
                    <p:blipFill>
                      <a:blip r:embed="rId5"/>
                      <a:srcRect/>
                      <a:stretch>
                        <a:fillRect/>
                      </a:stretch>
                    </p:blipFill>
                    <p:spPr bwMode="auto">
                      <a:xfrm>
                        <a:off x="839416" y="3933056"/>
                        <a:ext cx="9419756" cy="2242799"/>
                      </a:xfrm>
                      <a:prstGeom prst="rect">
                        <a:avLst/>
                      </a:prstGeom>
                      <a:noFill/>
                      <a:ln>
                        <a:noFill/>
                      </a:ln>
                      <a:effectLst/>
                    </p:spPr>
                  </p:pic>
                </p:oleObj>
              </mc:Fallback>
            </mc:AlternateContent>
          </a:graphicData>
        </a:graphic>
      </p:graphicFrame>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315365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ED7D31">
                    <a:lumMod val="60000"/>
                    <a:lumOff val="40000"/>
                  </a:srgbClr>
                </a:solidFill>
                <a:effectLst/>
                <a:uLnTx/>
                <a:uFillTx/>
                <a:latin typeface="叶根友行书繁" panose="02010601030101010101" pitchFamily="2" charset="-122"/>
                <a:ea typeface="叶根友行书繁" panose="02010601030101010101" pitchFamily="2" charset="-122"/>
                <a:cs typeface="+mn-cs"/>
              </a:rPr>
              <a:t>定积分的计算</a:t>
            </a:r>
            <a:endParaRPr kumimoji="0" lang="en-US" altLang="zh-CN" sz="2800" b="1" i="0" u="none" strike="noStrike" kern="1200" cap="none" spc="0" normalizeH="0" baseline="0" noProof="0" dirty="0">
              <a:ln>
                <a:noFill/>
              </a:ln>
              <a:solidFill>
                <a:srgbClr val="ED7D31">
                  <a:lumMod val="60000"/>
                  <a:lumOff val="40000"/>
                </a:srgbClr>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0" name="Object 4"/>
          <p:cNvGraphicFramePr>
            <a:graphicFrameLocks noChangeAspect="1"/>
          </p:cNvGraphicFramePr>
          <p:nvPr/>
        </p:nvGraphicFramePr>
        <p:xfrm>
          <a:off x="839416" y="1916832"/>
          <a:ext cx="9859689" cy="1883527"/>
        </p:xfrm>
        <a:graphic>
          <a:graphicData uri="http://schemas.openxmlformats.org/presentationml/2006/ole">
            <mc:AlternateContent xmlns:mc="http://schemas.openxmlformats.org/markup-compatibility/2006">
              <mc:Choice xmlns:v="urn:schemas-microsoft-com:vml" Requires="v">
                <p:oleObj name="Equation" r:id="rId2" imgW="156362400" imgH="29870400" progId="Equation.DSMT4">
                  <p:embed/>
                </p:oleObj>
              </mc:Choice>
              <mc:Fallback>
                <p:oleObj name="Equation" r:id="rId2" imgW="156362400" imgH="29870400" progId="Equation.DSMT4">
                  <p:embed/>
                  <p:pic>
                    <p:nvPicPr>
                      <p:cNvPr id="0" name="Object 4"/>
                      <p:cNvPicPr>
                        <a:picLocks noChangeAspect="1" noChangeArrowheads="1"/>
                      </p:cNvPicPr>
                      <p:nvPr/>
                    </p:nvPicPr>
                    <p:blipFill>
                      <a:blip r:embed="rId3"/>
                      <a:srcRect/>
                      <a:stretch>
                        <a:fillRect/>
                      </a:stretch>
                    </p:blipFill>
                    <p:spPr bwMode="auto">
                      <a:xfrm>
                        <a:off x="839416" y="1916832"/>
                        <a:ext cx="9859689" cy="1883527"/>
                      </a:xfrm>
                      <a:prstGeom prst="rect">
                        <a:avLst/>
                      </a:prstGeom>
                      <a:noFill/>
                      <a:ln>
                        <a:noFill/>
                      </a:ln>
                      <a:effectLst/>
                    </p:spPr>
                  </p:pic>
                </p:oleObj>
              </mc:Fallback>
            </mc:AlternateContent>
          </a:graphicData>
        </a:graphic>
      </p:graphicFrame>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反常积分</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8" name="矩形 17"/>
          <p:cNvSpPr/>
          <p:nvPr/>
        </p:nvSpPr>
        <p:spPr>
          <a:xfrm>
            <a:off x="3674151" y="751099"/>
            <a:ext cx="565719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Improper Integrals</a:t>
            </a:r>
            <a:r>
              <a:rPr kumimoji="0" lang="zh-CN" altLang="en-US" sz="2800" b="1" i="0" u="none" strike="noStrike" kern="1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，也称广义积分</a:t>
            </a:r>
            <a:endPar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sp>
        <p:nvSpPr>
          <p:cNvPr id="6" name="矩形 5"/>
          <p:cNvSpPr/>
          <p:nvPr/>
        </p:nvSpPr>
        <p:spPr>
          <a:xfrm>
            <a:off x="757015" y="1625067"/>
            <a:ext cx="768030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1.Integration on an Infinite Interval</a:t>
            </a:r>
            <a:r>
              <a:rPr kumimoji="0" lang="zh-CN" altLang="zh-CN" sz="2400" b="1" i="0" u="none" strike="noStrike" kern="1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Times New Roman" panose="02020603050405020304" pitchFamily="18" charset="0"/>
              </a:rPr>
              <a:t>积分限为无穷的积分</a:t>
            </a:r>
            <a:endParaRPr kumimoji="0" lang="zh-CN" altLang="en-US" sz="2400" b="1"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endParaRPr>
          </a:p>
        </p:txBody>
      </p:sp>
      <p:graphicFrame>
        <p:nvGraphicFramePr>
          <p:cNvPr id="14" name="对象 13"/>
          <p:cNvGraphicFramePr>
            <a:graphicFrameLocks noChangeAspect="1"/>
          </p:cNvGraphicFramePr>
          <p:nvPr/>
        </p:nvGraphicFramePr>
        <p:xfrm>
          <a:off x="778820" y="2492896"/>
          <a:ext cx="3955420" cy="791084"/>
        </p:xfrm>
        <a:graphic>
          <a:graphicData uri="http://schemas.openxmlformats.org/presentationml/2006/ole">
            <mc:AlternateContent xmlns:mc="http://schemas.openxmlformats.org/markup-compatibility/2006">
              <mc:Choice xmlns:v="urn:schemas-microsoft-com:vml" Requires="v">
                <p:oleObj name="Equation" r:id="rId3" imgW="1714500" imgH="342900" progId="Equation.DSMT4">
                  <p:embed/>
                </p:oleObj>
              </mc:Choice>
              <mc:Fallback>
                <p:oleObj name="Equation" r:id="rId3" imgW="1714500" imgH="342900" progId="Equation.DSMT4">
                  <p:embed/>
                  <p:pic>
                    <p:nvPicPr>
                      <p:cNvPr id="0" name="对象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820" y="2492896"/>
                        <a:ext cx="3955420" cy="791084"/>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757015" y="3634728"/>
          <a:ext cx="4246572" cy="857252"/>
        </p:xfrm>
        <a:graphic>
          <a:graphicData uri="http://schemas.openxmlformats.org/presentationml/2006/ole">
            <mc:AlternateContent xmlns:mc="http://schemas.openxmlformats.org/markup-compatibility/2006">
              <mc:Choice xmlns:v="urn:schemas-microsoft-com:vml" Requires="v">
                <p:oleObj name="Equation" r:id="rId5" imgW="1701800" imgH="342900" progId="Equation.DSMT4">
                  <p:embed/>
                </p:oleObj>
              </mc:Choice>
              <mc:Fallback>
                <p:oleObj name="Equation" r:id="rId5" imgW="1701800" imgH="342900" progId="Equation.DSMT4">
                  <p:embed/>
                  <p:pic>
                    <p:nvPicPr>
                      <p:cNvPr id="0" name="对象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015" y="3634728"/>
                        <a:ext cx="4246572" cy="857252"/>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674688" y="4847734"/>
          <a:ext cx="11517312" cy="846138"/>
        </p:xfrm>
        <a:graphic>
          <a:graphicData uri="http://schemas.openxmlformats.org/presentationml/2006/ole">
            <mc:AlternateContent xmlns:mc="http://schemas.openxmlformats.org/markup-compatibility/2006">
              <mc:Choice xmlns:v="urn:schemas-microsoft-com:vml" Requires="v">
                <p:oleObj name="Equation" r:id="rId7" imgW="106680000" imgH="7924800" progId="Equation.DSMT4">
                  <p:embed/>
                </p:oleObj>
              </mc:Choice>
              <mc:Fallback>
                <p:oleObj name="Equation" r:id="rId7" imgW="106680000" imgH="7924800" progId="Equation.DSMT4">
                  <p:embed/>
                  <p:pic>
                    <p:nvPicPr>
                      <p:cNvPr id="0" name="对象 15"/>
                      <p:cNvPicPr>
                        <a:picLocks noChangeAspect="1" noChangeArrowheads="1"/>
                      </p:cNvPicPr>
                      <p:nvPr/>
                    </p:nvPicPr>
                    <p:blipFill>
                      <a:blip r:embed="rId8"/>
                      <a:srcRect/>
                      <a:stretch>
                        <a:fillRect/>
                      </a:stretch>
                    </p:blipFill>
                    <p:spPr bwMode="auto">
                      <a:xfrm>
                        <a:off x="674688" y="4847734"/>
                        <a:ext cx="11517312" cy="846138"/>
                      </a:xfrm>
                      <a:prstGeom prst="rect">
                        <a:avLst/>
                      </a:prstGeom>
                      <a:noFill/>
                    </p:spPr>
                  </p:pic>
                </p:oleObj>
              </mc:Fallback>
            </mc:AlternateContent>
          </a:graphicData>
        </a:graphic>
      </p:graphicFrame>
      <p:sp>
        <p:nvSpPr>
          <p:cNvPr id="21" name="矩形 20"/>
          <p:cNvSpPr/>
          <p:nvPr/>
        </p:nvSpPr>
        <p:spPr>
          <a:xfrm>
            <a:off x="5303912" y="2334386"/>
            <a:ext cx="6696744" cy="2308324"/>
          </a:xfrm>
          <a:prstGeom prst="rect">
            <a:avLst/>
          </a:prstGeom>
          <a:ln>
            <a:solidFill>
              <a:schemeClr val="accent1"/>
            </a:solidFill>
          </a:ln>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If the limit exists</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the integral converges and the value of the integral is the limit</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p>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If the limit does not exist</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the integral diverges and the integral cannot be evaluated.</a:t>
            </a:r>
            <a:endPar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反常积分</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674151" y="751099"/>
            <a:ext cx="565719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Improper Integrals</a:t>
            </a:r>
            <a:r>
              <a:rPr kumimoji="0" lang="zh-CN" altLang="en-US" sz="2800" b="1" i="0" u="none" strike="noStrike" kern="1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，也称广义积分</a:t>
            </a:r>
            <a:endPar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820" y="1412776"/>
            <a:ext cx="8269508" cy="5522746"/>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反常积分</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674151" y="751099"/>
            <a:ext cx="565719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Improper Integrals</a:t>
            </a:r>
            <a:r>
              <a:rPr kumimoji="0" lang="zh-CN" altLang="en-US" sz="2800" b="1" i="0" u="none" strike="noStrike" kern="1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，也称广义积分</a:t>
            </a:r>
            <a:endPar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189" y="1772816"/>
            <a:ext cx="10602424" cy="3024336"/>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反常积分</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8" name="矩形 17"/>
          <p:cNvSpPr/>
          <p:nvPr/>
        </p:nvSpPr>
        <p:spPr>
          <a:xfrm>
            <a:off x="3674151" y="751099"/>
            <a:ext cx="565719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Improper Integrals</a:t>
            </a:r>
            <a:r>
              <a:rPr kumimoji="0" lang="zh-CN" altLang="en-US" sz="2800" b="1" i="0" u="none" strike="noStrike" kern="1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，也称广义积分</a:t>
            </a:r>
            <a:endPar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sp>
        <p:nvSpPr>
          <p:cNvPr id="6" name="矩形 5"/>
          <p:cNvSpPr/>
          <p:nvPr/>
        </p:nvSpPr>
        <p:spPr>
          <a:xfrm>
            <a:off x="407827" y="1571600"/>
            <a:ext cx="1185452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2. </a:t>
            </a:r>
            <a:r>
              <a:rPr kumimoji="0" lang="en-US"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Integrands with Infinite Discontinuities</a:t>
            </a:r>
            <a:r>
              <a:rPr kumimoji="0" lang="zh-CN" altLang="en-US" sz="2400" b="1" i="0" u="none" strike="noStrike" kern="1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Times New Roman" panose="02020603050405020304" pitchFamily="18" charset="0"/>
              </a:rPr>
              <a:t>积分区间上某点函数值为无穷不连续点的积分</a:t>
            </a:r>
            <a:endParaRPr kumimoji="0" lang="zh-CN" altLang="en-US" sz="2400" b="1" i="0" u="none" strike="noStrike" kern="1200" cap="none" spc="0" normalizeH="0" baseline="0" noProof="0" dirty="0">
              <a:ln>
                <a:noFill/>
              </a:ln>
              <a:solidFill>
                <a:srgbClr val="FF0000"/>
              </a:solidFill>
              <a:effectLst/>
              <a:uLnTx/>
              <a:uFillTx/>
              <a:latin typeface="方正北魏楷书简体" panose="03000509000000000000" pitchFamily="65" charset="-122"/>
              <a:ea typeface="方正北魏楷书简体" panose="03000509000000000000" pitchFamily="65" charset="-122"/>
              <a:cs typeface="+mn-cs"/>
            </a:endParaRP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413" y="2247500"/>
            <a:ext cx="9182896" cy="4610500"/>
          </a:xfrm>
          <a:prstGeom prst="rect">
            <a:avLst/>
          </a:prstGeom>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反常积分</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674151" y="751099"/>
            <a:ext cx="565719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Improper Integrals</a:t>
            </a:r>
            <a:r>
              <a:rPr kumimoji="0" lang="zh-CN" altLang="en-US" sz="2800" b="1" i="0" u="none" strike="noStrike" kern="1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，也称广义积分</a:t>
            </a:r>
            <a:endPar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aphicFrame>
        <p:nvGraphicFramePr>
          <p:cNvPr id="6" name="对象 5"/>
          <p:cNvGraphicFramePr>
            <a:graphicFrameLocks noChangeAspect="1"/>
          </p:cNvGraphicFramePr>
          <p:nvPr/>
        </p:nvGraphicFramePr>
        <p:xfrm>
          <a:off x="1715675" y="1638062"/>
          <a:ext cx="1356740" cy="1138205"/>
        </p:xfrm>
        <a:graphic>
          <a:graphicData uri="http://schemas.openxmlformats.org/presentationml/2006/ole">
            <mc:AlternateContent xmlns:mc="http://schemas.openxmlformats.org/markup-compatibility/2006">
              <mc:Choice xmlns:v="urn:schemas-microsoft-com:vml" Requires="v">
                <p:oleObj name="Equation" r:id="rId2" imgW="469900" imgH="393700" progId="Equation.DSMT4">
                  <p:embed/>
                </p:oleObj>
              </mc:Choice>
              <mc:Fallback>
                <p:oleObj name="Equation" r:id="rId2" imgW="469900" imgH="393700" progId="Equation.DSMT4">
                  <p:embed/>
                  <p:pic>
                    <p:nvPicPr>
                      <p:cNvPr id="0" name="对象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5675" y="1638062"/>
                        <a:ext cx="1356740" cy="1138205"/>
                      </a:xfrm>
                      <a:prstGeom prst="rect">
                        <a:avLst/>
                      </a:prstGeom>
                      <a:noFill/>
                    </p:spPr>
                  </p:pic>
                </p:oleObj>
              </mc:Fallback>
            </mc:AlternateContent>
          </a:graphicData>
        </a:graphic>
      </p:graphicFrame>
      <p:pic>
        <p:nvPicPr>
          <p:cNvPr id="501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527" y="3140011"/>
            <a:ext cx="4021036" cy="3216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对象 6"/>
          <p:cNvGraphicFramePr>
            <a:graphicFrameLocks noChangeAspect="1"/>
          </p:cNvGraphicFramePr>
          <p:nvPr/>
        </p:nvGraphicFramePr>
        <p:xfrm>
          <a:off x="4223792" y="5408488"/>
          <a:ext cx="7749936" cy="956310"/>
        </p:xfrm>
        <a:graphic>
          <a:graphicData uri="http://schemas.openxmlformats.org/presentationml/2006/ole">
            <mc:AlternateContent xmlns:mc="http://schemas.openxmlformats.org/markup-compatibility/2006">
              <mc:Choice xmlns:v="urn:schemas-microsoft-com:vml" Requires="v">
                <p:oleObj name="Equation" r:id="rId5" imgW="3213100" imgH="393700" progId="Equation.DSMT4">
                  <p:embed/>
                </p:oleObj>
              </mc:Choice>
              <mc:Fallback>
                <p:oleObj name="Equation" r:id="rId5" imgW="3213100" imgH="393700" progId="Equation.DSMT4">
                  <p:embed/>
                  <p:pic>
                    <p:nvPicPr>
                      <p:cNvPr id="0"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3792" y="5408488"/>
                        <a:ext cx="7749936" cy="956310"/>
                      </a:xfrm>
                      <a:prstGeom prst="rect">
                        <a:avLst/>
                      </a:prstGeom>
                      <a:noFill/>
                    </p:spPr>
                  </p:pic>
                </p:oleObj>
              </mc:Fallback>
            </mc:AlternateContent>
          </a:graphicData>
        </a:graphic>
      </p:graphicFrame>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反常积分</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674151" y="751099"/>
            <a:ext cx="565719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Improper Integrals</a:t>
            </a:r>
            <a:r>
              <a:rPr kumimoji="0" lang="zh-CN" altLang="en-US" sz="2800" b="1" i="0" u="none" strike="noStrike" kern="1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，也称广义积分</a:t>
            </a:r>
            <a:endPar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778820" y="2060848"/>
                <a:ext cx="2702715" cy="12114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ctrlPr>
                            <a:rPr kumimoji="0" lang="zh-CN" altLang="en-US"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23"/>
                            </m:r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sub>
                        <m:sup>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p>
                        <m:e>
                          <m:f>
                            <m:f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𝒅𝒙</m:t>
                              </m:r>
                            </m:num>
                            <m:den>
                              <m:sSup>
                                <m:sSup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d>
                                    <m:d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e>
                                  </m:d>
                                </m:e>
                                <m:sup>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p>
                              </m:sSup>
                            </m:den>
                          </m:f>
                        </m:e>
                      </m:nary>
                    </m:oMath>
                  </m:oMathPara>
                </a14:m>
                <a:endParaRPr kumimoji="0" lang="zh-CN" altLang="en-US" sz="32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7" name="矩形 6"/>
              <p:cNvSpPr>
                <a:spLocks noRot="1" noChangeAspect="1" noMove="1" noResize="1" noEditPoints="1" noAdjustHandles="1" noChangeArrowheads="1" noChangeShapeType="1" noTextEdit="1"/>
              </p:cNvSpPr>
              <p:nvPr/>
            </p:nvSpPr>
            <p:spPr>
              <a:xfrm>
                <a:off x="778820" y="2060848"/>
                <a:ext cx="2702715" cy="1211422"/>
              </a:xfrm>
              <a:prstGeom prst="rect">
                <a:avLst/>
              </a:prstGeom>
              <a:blipFill rotWithShape="1">
                <a:blip r:embed="rId2"/>
                <a:stretch>
                  <a:fillRect l="-11" t="-23" r="17" b="9"/>
                </a:stretch>
              </a:blipFill>
            </p:spPr>
            <p:txBody>
              <a:bodyPr/>
              <a:lstStyle/>
              <a:p>
                <a:r>
                  <a:rPr lang="zh-CN" altLang="en-US">
                    <a:noFill/>
                  </a:rPr>
                  <a:t> </a:t>
                </a:r>
              </a:p>
            </p:txBody>
          </p:sp>
        </mc:Fallback>
      </mc:AlternateContent>
      <p:pic>
        <p:nvPicPr>
          <p:cNvPr id="9" name="图片 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864" y="2924944"/>
            <a:ext cx="5608806" cy="3551228"/>
          </a:xfrm>
          <a:prstGeom prst="rect">
            <a:avLst/>
          </a:prstGeo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反常积分</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674151" y="751099"/>
            <a:ext cx="565719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Improper Integrals</a:t>
            </a:r>
            <a:r>
              <a:rPr kumimoji="0" lang="zh-CN" altLang="en-US" sz="2800" b="1" i="0" u="none" strike="noStrike" kern="1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，也称广义积分</a:t>
            </a:r>
            <a:endParaRPr kumimoji="0" lang="zh-CN" altLang="en-US" sz="2800" b="0"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631935" y="1484784"/>
                <a:ext cx="2702715" cy="121142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nary>
                        <m:naryPr>
                          <m:ctrlPr>
                            <a:rPr kumimoji="0" lang="zh-CN" altLang="en-US"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naryPr>
                        <m:sub>
                          <m:r>
                            <m:rPr>
                              <m:brk m:alnAt="23"/>
                            </m:r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𝟎</m:t>
                          </m:r>
                        </m:sub>
                        <m:sup>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p>
                        <m:e>
                          <m:f>
                            <m:f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𝒅𝒙</m:t>
                              </m:r>
                            </m:num>
                            <m:den>
                              <m:sSup>
                                <m:sSup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d>
                                    <m:d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𝟏</m:t>
                                      </m:r>
                                    </m:e>
                                  </m:d>
                                </m:e>
                                <m:sup>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𝟐</m:t>
                                  </m:r>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𝟑</m:t>
                                  </m:r>
                                </m:sup>
                              </m:sSup>
                            </m:den>
                          </m:f>
                        </m:e>
                      </m:nary>
                    </m:oMath>
                  </m:oMathPara>
                </a14:m>
                <a:endParaRPr kumimoji="0" lang="zh-CN" altLang="en-US" sz="32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7" name="矩形 6"/>
              <p:cNvSpPr>
                <a:spLocks noRot="1" noChangeAspect="1" noMove="1" noResize="1" noEditPoints="1" noAdjustHandles="1" noChangeArrowheads="1" noChangeShapeType="1" noTextEdit="1"/>
              </p:cNvSpPr>
              <p:nvPr/>
            </p:nvSpPr>
            <p:spPr>
              <a:xfrm>
                <a:off x="631935" y="1484784"/>
                <a:ext cx="2702715" cy="1211422"/>
              </a:xfrm>
              <a:prstGeom prst="rect">
                <a:avLst/>
              </a:prstGeom>
              <a:blipFill rotWithShape="1">
                <a:blip r:embed="rId2"/>
                <a:stretch>
                  <a:fillRect l="-4" t="-13" r="10" b="52"/>
                </a:stretch>
              </a:blipFill>
            </p:spPr>
            <p:txBody>
              <a:bodyPr/>
              <a:lstStyle/>
              <a:p>
                <a:r>
                  <a:rPr lang="zh-CN" altLang="en-US">
                    <a:noFill/>
                  </a:rPr>
                  <a:t> </a:t>
                </a:r>
              </a:p>
            </p:txBody>
          </p:sp>
        </mc:Fallback>
      </mc:AlternateContent>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35" y="3068960"/>
            <a:ext cx="10226926" cy="3147333"/>
          </a:xfrm>
          <a:prstGeom prst="rect">
            <a:avLst/>
          </a:prstGeom>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rotWithShape="1">
          <a:blip r:embed="rId2" cstate="screen">
            <a:extLst>
              <a:ext uri="{28A0092B-C50C-407E-A947-70E740481C1C}">
                <a14:useLocalDpi xmlns:a14="http://schemas.microsoft.com/office/drawing/2010/main" val="0"/>
              </a:ext>
            </a:extLst>
          </a:blip>
          <a:srcRect/>
          <a:stretch>
            <a:fillRect/>
          </a:stretch>
        </p:blipFill>
        <p:spPr>
          <a:xfrm>
            <a:off x="0" y="0"/>
            <a:ext cx="12192000" cy="6885384"/>
          </a:xfrm>
          <a:prstGeom prst="rect">
            <a:avLst/>
          </a:prstGeom>
          <a:noFill/>
          <a:ln>
            <a:noFill/>
          </a:ln>
        </p:spPr>
      </p:pic>
      <p:sp>
        <p:nvSpPr>
          <p:cNvPr id="2" name="文本框 6"/>
          <p:cNvSpPr>
            <a:spLocks noChangeArrowheads="1"/>
          </p:cNvSpPr>
          <p:nvPr/>
        </p:nvSpPr>
        <p:spPr bwMode="auto">
          <a:xfrm>
            <a:off x="752854" y="2977930"/>
            <a:ext cx="4515980"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rPr>
              <a:t>微积分</a:t>
            </a:r>
            <a:r>
              <a:rPr kumimoji="0" lang="en-US" altLang="zh-CN"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rPr>
              <a:t>·</a:t>
            </a:r>
            <a:r>
              <a:rPr kumimoji="0" lang="zh-CN" altLang="en-US"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rPr>
              <a:t>七</a:t>
            </a:r>
            <a:endParaRPr kumimoji="0" lang="en-US" altLang="zh-CN"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endParaRPr>
          </a:p>
        </p:txBody>
      </p:sp>
      <p:sp>
        <p:nvSpPr>
          <p:cNvPr id="7" name="文本框 6"/>
          <p:cNvSpPr txBox="1"/>
          <p:nvPr/>
        </p:nvSpPr>
        <p:spPr>
          <a:xfrm>
            <a:off x="621214" y="3984914"/>
            <a:ext cx="58272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white">
                    <a:lumMod val="75000"/>
                  </a:prstClr>
                </a:solidFill>
                <a:effectLst/>
                <a:uLnTx/>
                <a:uFillTx/>
                <a:latin typeface="等线" panose="02010600030101010101" charset="-122"/>
                <a:ea typeface="等线" panose="02010600030101010101" charset="-122"/>
                <a:cs typeface="+mn-cs"/>
              </a:rPr>
              <a:t>----------------------------------------</a:t>
            </a:r>
            <a:endParaRPr kumimoji="0" lang="zh-CN" altLang="en-US" sz="3600" b="0" i="0" u="none" strike="noStrike" kern="1200" cap="none" spc="0" normalizeH="0" baseline="0" noProof="0" dirty="0">
              <a:ln>
                <a:noFill/>
              </a:ln>
              <a:solidFill>
                <a:prstClr val="white">
                  <a:lumMod val="75000"/>
                </a:prstClr>
              </a:solidFill>
              <a:effectLst/>
              <a:uLnTx/>
              <a:uFillTx/>
              <a:latin typeface="等线" panose="02010600030101010101" charset="-122"/>
              <a:ea typeface="等线" panose="02010600030101010101" charset="-122"/>
              <a:cs typeface="+mn-cs"/>
            </a:endParaRPr>
          </a:p>
        </p:txBody>
      </p:sp>
      <p:sp>
        <p:nvSpPr>
          <p:cNvPr id="4" name="矩形 3"/>
          <p:cNvSpPr/>
          <p:nvPr/>
        </p:nvSpPr>
        <p:spPr>
          <a:xfrm>
            <a:off x="772396" y="4509120"/>
            <a:ext cx="480291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sym typeface="微软雅黑" panose="020B0503020204020204" pitchFamily="34" charset="-122"/>
              </a:rPr>
              <a:t>定积分的应用 </a:t>
            </a:r>
            <a:r>
              <a:rPr kumimoji="0" lang="en-US" altLang="zh-CN"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sym typeface="微软雅黑" panose="020B0503020204020204" pitchFamily="34" charset="-122"/>
              </a:rPr>
              <a:t>Definite Integral</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929452" y="5193606"/>
            <a:ext cx="213995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6" name="Freeform 10"/>
          <p:cNvSpPr/>
          <p:nvPr/>
        </p:nvSpPr>
        <p:spPr bwMode="auto">
          <a:xfrm>
            <a:off x="2607481" y="5471418"/>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nvGrpSpPr>
          <p:cNvPr id="10" name="组合 9"/>
          <p:cNvGrpSpPr/>
          <p:nvPr/>
        </p:nvGrpSpPr>
        <p:grpSpPr>
          <a:xfrm>
            <a:off x="847660" y="1803402"/>
            <a:ext cx="7184208" cy="638223"/>
            <a:chOff x="243174" y="1871105"/>
            <a:chExt cx="7184208" cy="638223"/>
          </a:xfrm>
        </p:grpSpPr>
        <p:sp>
          <p:nvSpPr>
            <p:cNvPr id="11" name="Rectangle 5"/>
            <p:cNvSpPr>
              <a:spLocks noChangeArrowheads="1"/>
            </p:cNvSpPr>
            <p:nvPr/>
          </p:nvSpPr>
          <p:spPr bwMode="auto">
            <a:xfrm>
              <a:off x="304989" y="2064828"/>
              <a:ext cx="2876794"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2" name="Rectangle 7"/>
            <p:cNvSpPr>
              <a:spLocks noChangeArrowheads="1"/>
            </p:cNvSpPr>
            <p:nvPr/>
          </p:nvSpPr>
          <p:spPr bwMode="auto">
            <a:xfrm>
              <a:off x="2746862" y="1871105"/>
              <a:ext cx="4680520" cy="473075"/>
            </a:xfrm>
            <a:prstGeom prst="rect">
              <a:avLst/>
            </a:prstGeom>
            <a:solidFill>
              <a:srgbClr val="FC6F3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3" name="Freeform 9"/>
            <p:cNvSpPr/>
            <p:nvPr/>
          </p:nvSpPr>
          <p:spPr bwMode="auto">
            <a:xfrm>
              <a:off x="2719853" y="2334345"/>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5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4" name="TextBox 28"/>
            <p:cNvSpPr txBox="1"/>
            <p:nvPr/>
          </p:nvSpPr>
          <p:spPr>
            <a:xfrm>
              <a:off x="243174" y="2074493"/>
              <a:ext cx="2771414" cy="400110"/>
            </a:xfrm>
            <a:prstGeom prst="rect">
              <a:avLst/>
            </a:prstGeom>
            <a:noFill/>
          </p:spPr>
          <p:txBody>
            <a:bodyPr wrap="square" rtlCol="0">
              <a:spAutoFit/>
            </a:bodyPr>
            <a:lstStyle/>
            <a:p>
              <a:pPr lvl="0">
                <a:defRPr/>
              </a:pPr>
              <a:r>
                <a:rPr lang="en-US" altLang="zh-CN" sz="2000" kern="0" dirty="0">
                  <a:latin typeface="Times New Roman" panose="02020603050405020304" pitchFamily="18" charset="0"/>
                  <a:ea typeface="方正北魏楷书简体" panose="03000509000000000000" pitchFamily="65" charset="-122"/>
                  <a:cs typeface="Times New Roman" panose="02020603050405020304" pitchFamily="18" charset="0"/>
                </a:rPr>
                <a:t>Inverse Trigonometric ~</a:t>
              </a:r>
              <a:endParaRPr kumimoji="0" lang="zh-CN" altLang="en-US" sz="20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3208791" y="1927412"/>
                  <a:ext cx="4218591" cy="369332"/>
                </a:xfrm>
                <a:prstGeom prst="rect">
                  <a:avLst/>
                </a:prstGeom>
              </p:spPr>
              <p:txBody>
                <a:bodyPr wrap="square">
                  <a:spAutoFit/>
                </a:bodyPr>
                <a:lstStyle/>
                <a:p>
                  <a:pPr lvl="0">
                    <a:defRPr/>
                  </a:pPr>
                  <a14:m>
                    <m:oMath xmlns:m="http://schemas.openxmlformats.org/officeDocument/2006/math">
                      <m:r>
                        <a:rPr kumimoji="0" lang="en-US" altLang="zh-CN" b="0" i="1" u="none" strike="noStrike" kern="0" cap="none" spc="0" normalizeH="0" baseline="0" noProof="0" smtClean="0">
                          <a:ln>
                            <a:noFill/>
                          </a:ln>
                          <a:solidFill>
                            <a:schemeClr val="tx1"/>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𝑦</m:t>
                      </m:r>
                      <m:r>
                        <a:rPr kumimoji="0" lang="en-US" altLang="zh-CN" b="0" i="1" u="none" strike="noStrike" kern="0" cap="none" spc="0" normalizeH="0" baseline="0" noProof="0" smtClean="0">
                          <a:ln>
                            <a:noFill/>
                          </a:ln>
                          <a:solidFill>
                            <a:schemeClr val="tx1"/>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kumimoji="0" lang="en-US" altLang="zh-CN" b="0" i="1" u="none" strike="noStrike" kern="0" cap="none" spc="0" normalizeH="0" baseline="0" noProof="0" smtClean="0">
                              <a:ln>
                                <a:noFill/>
                              </a:ln>
                              <a:solidFill>
                                <a:schemeClr val="tx1"/>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arc</m:t>
                          </m:r>
                          <m:r>
                            <m:rPr>
                              <m:sty m:val="p"/>
                            </m:rPr>
                            <a:rPr kumimoji="0" lang="en-US" altLang="zh-CN" b="0" i="0" u="none" strike="noStrike" kern="0" cap="none" spc="0" normalizeH="0" baseline="0" noProof="0" smtClean="0">
                              <a:ln>
                                <a:noFill/>
                              </a:ln>
                              <a:solidFill>
                                <a:schemeClr val="tx1"/>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sin</m:t>
                          </m:r>
                        </m:fName>
                        <m:e>
                          <m:r>
                            <a:rPr kumimoji="0" lang="en-US" altLang="zh-CN" b="0" i="1" u="none" strike="noStrike" kern="0" cap="none" spc="0" normalizeH="0" baseline="0" noProof="0" smtClean="0">
                              <a:ln>
                                <a:noFill/>
                              </a:ln>
                              <a:solidFill>
                                <a:schemeClr val="tx1"/>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func>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smtClean="0">
                          <a:latin typeface="Cambria Math" panose="02040503050406030204" pitchFamily="18" charset="0"/>
                          <a:ea typeface="方正北魏楷书简体" panose="03000509000000000000" pitchFamily="65" charset="-122"/>
                          <a:cs typeface="Times New Roman" panose="02020603050405020304" pitchFamily="18" charset="0"/>
                        </a:rPr>
                        <m:t>𝑦</m:t>
                      </m:r>
                      <m:r>
                        <a:rPr lang="en-US" altLang="zh-CN" i="1" kern="0" smtClean="0">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lang="en-US" altLang="zh-CN" b="0" i="0" kern="0" smtClean="0">
                              <a:latin typeface="Cambria Math" panose="02040503050406030204" pitchFamily="18" charset="0"/>
                              <a:ea typeface="方正北魏楷书简体" panose="03000509000000000000" pitchFamily="65" charset="-122"/>
                              <a:cs typeface="Times New Roman" panose="02020603050405020304" pitchFamily="18" charset="0"/>
                            </a:rPr>
                            <m:t>arccos</m:t>
                          </m:r>
                        </m:fName>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𝑥</m:t>
                          </m:r>
                        </m:e>
                      </m:func>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𝑦</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lang="en-US" altLang="zh-CN" kern="0">
                              <a:latin typeface="Cambria Math" panose="02040503050406030204" pitchFamily="18" charset="0"/>
                              <a:ea typeface="方正北魏楷书简体" panose="03000509000000000000" pitchFamily="65" charset="-122"/>
                              <a:cs typeface="Times New Roman" panose="02020603050405020304" pitchFamily="18" charset="0"/>
                            </a:rPr>
                            <m:t>arc</m:t>
                          </m:r>
                          <m:r>
                            <m:rPr>
                              <m:sty m:val="p"/>
                            </m:rPr>
                            <a:rPr lang="en-US" altLang="zh-CN" b="0" i="0" kern="0" smtClean="0">
                              <a:latin typeface="Cambria Math" panose="02040503050406030204" pitchFamily="18" charset="0"/>
                              <a:ea typeface="方正北魏楷书简体" panose="03000509000000000000" pitchFamily="65" charset="-122"/>
                              <a:cs typeface="Times New Roman" panose="02020603050405020304" pitchFamily="18" charset="0"/>
                            </a:rPr>
                            <m:t>tan</m:t>
                          </m:r>
                        </m:fName>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𝑥</m:t>
                          </m:r>
                        </m:e>
                      </m:func>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 </a:t>
                  </a:r>
                </a:p>
              </p:txBody>
            </p:sp>
          </mc:Choice>
          <mc:Fallback xmlns="">
            <p:sp>
              <p:nvSpPr>
                <p:cNvPr id="15" name="矩形 14"/>
                <p:cNvSpPr>
                  <a:spLocks noRot="1" noChangeAspect="1" noMove="1" noResize="1" noEditPoints="1" noAdjustHandles="1" noChangeArrowheads="1" noChangeShapeType="1" noTextEdit="1"/>
                </p:cNvSpPr>
                <p:nvPr/>
              </p:nvSpPr>
              <p:spPr>
                <a:xfrm>
                  <a:off x="3208791" y="1927412"/>
                  <a:ext cx="4218591" cy="369332"/>
                </a:xfrm>
                <a:prstGeom prst="rect">
                  <a:avLst/>
                </a:prstGeom>
                <a:blipFill rotWithShape="1">
                  <a:blip r:embed="rId3"/>
                </a:blipFill>
              </p:spPr>
              <p:txBody>
                <a:bodyPr/>
                <a:lstStyle/>
                <a:p>
                  <a:r>
                    <a:rPr lang="zh-CN" altLang="en-US">
                      <a:noFill/>
                    </a:rPr>
                    <a:t> </a:t>
                  </a:r>
                </a:p>
              </p:txBody>
            </p:sp>
          </mc:Fallback>
        </mc:AlternateContent>
      </p:grpSp>
      <p:sp>
        <p:nvSpPr>
          <p:cNvPr id="20" name="矩形 19"/>
          <p:cNvSpPr/>
          <p:nvPr/>
        </p:nvSpPr>
        <p:spPr>
          <a:xfrm>
            <a:off x="3644044" y="920770"/>
            <a:ext cx="1338828" cy="369332"/>
          </a:xfrm>
          <a:prstGeom prst="rect">
            <a:avLst/>
          </a:prstGeom>
        </p:spPr>
        <p:txBody>
          <a:bodyPr wrap="none">
            <a:spAutoFit/>
          </a:bodyPr>
          <a:lstStyle/>
          <a:p>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反三角函数</a:t>
            </a:r>
            <a:endParaRPr lang="zh-CN" altLang="en-US" dirty="0"/>
          </a:p>
        </p:txBody>
      </p:sp>
      <p:sp>
        <p:nvSpPr>
          <p:cNvPr id="21" name="矩形 20"/>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矩形 21"/>
          <p:cNvSpPr/>
          <p:nvPr/>
        </p:nvSpPr>
        <p:spPr>
          <a:xfrm>
            <a:off x="778820" y="620688"/>
            <a:ext cx="278108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基本初等函数</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23" name="矩形 22"/>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3</a:t>
            </a:r>
            <a:endParaRPr lang="zh-CN" altLang="en-US" dirty="0"/>
          </a:p>
        </p:txBody>
      </p:sp>
      <mc:AlternateContent xmlns:mc="http://schemas.openxmlformats.org/markup-compatibility/2006" xmlns:a14="http://schemas.microsoft.com/office/drawing/2010/main">
        <mc:Choice Requires="a14">
          <p:sp>
            <p:nvSpPr>
              <p:cNvPr id="7" name="矩形 6"/>
              <p:cNvSpPr/>
              <p:nvPr/>
            </p:nvSpPr>
            <p:spPr>
              <a:xfrm>
                <a:off x="839416" y="3068960"/>
                <a:ext cx="9899466" cy="369332"/>
              </a:xfrm>
              <a:prstGeom prst="rect">
                <a:avLst/>
              </a:prstGeom>
            </p:spPr>
            <p:txBody>
              <a:bodyPr wrap="square">
                <a:spAutoFit/>
              </a:bodyPr>
              <a:lstStyle/>
              <a:p>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反正弦函数：正弦函数在区间</a:t>
                </a:r>
                <a:r>
                  <a:rPr lang="en-US" altLang="zh-CN" kern="1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i="1" kern="100" dirty="0">
                        <a:latin typeface="Cambria Math" panose="02040503050406030204" pitchFamily="18" charset="0"/>
                        <a:cs typeface="Times New Roman" panose="02020603050405020304" pitchFamily="18" charset="0"/>
                      </a:rPr>
                      <m:t>𝜋</m:t>
                    </m:r>
                    <m:r>
                      <a:rPr lang="en-US" altLang="zh-CN" i="1" kern="100" dirty="0">
                        <a:latin typeface="Cambria Math" panose="02040503050406030204" pitchFamily="18" charset="0"/>
                        <a:cs typeface="Times New Roman" panose="02020603050405020304" pitchFamily="18" charset="0"/>
                      </a:rPr>
                      <m:t>/2</m:t>
                    </m:r>
                  </m:oMath>
                </a14:m>
                <a:r>
                  <a:rPr lang="en-US" altLang="zh-CN" kern="1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i="1" kern="100" dirty="0">
                        <a:latin typeface="Cambria Math" panose="02040503050406030204" pitchFamily="18" charset="0"/>
                        <a:cs typeface="Times New Roman" panose="02020603050405020304" pitchFamily="18" charset="0"/>
                      </a:rPr>
                      <m:t>𝜋</m:t>
                    </m:r>
                    <m:r>
                      <a:rPr lang="en-US" altLang="zh-CN" i="1" kern="100" dirty="0">
                        <a:latin typeface="Cambria Math" panose="02040503050406030204" pitchFamily="18" charset="0"/>
                        <a:cs typeface="Times New Roman" panose="02020603050405020304" pitchFamily="18" charset="0"/>
                      </a:rPr>
                      <m:t>/2</m:t>
                    </m:r>
                  </m:oMath>
                </a14:m>
                <a:r>
                  <a:rPr lang="en-US" altLang="zh-CN" kern="100" dirty="0">
                    <a:latin typeface="Times New Roman" panose="02020603050405020304" pitchFamily="18" charset="0"/>
                    <a:cs typeface="Times New Roman" panose="02020603050405020304" pitchFamily="18" charset="0"/>
                  </a:rPr>
                  <a:t>]</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上的反函数叫做反正弦函数，</a:t>
                </a:r>
                <a14:m>
                  <m:oMath xmlns:m="http://schemas.openxmlformats.org/officeDocument/2006/math">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𝑦</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arc</m:t>
                        </m:r>
                        <m:r>
                          <m:rPr>
                            <m:sty m:val="p"/>
                          </m:rPr>
                          <a:rPr lang="en-US" altLang="zh-CN" kern="0">
                            <a:latin typeface="Cambria Math" panose="02040503050406030204" pitchFamily="18" charset="0"/>
                            <a:ea typeface="方正北魏楷书简体" panose="03000509000000000000" pitchFamily="65" charset="-122"/>
                            <a:cs typeface="Times New Roman" panose="02020603050405020304" pitchFamily="18" charset="0"/>
                          </a:rPr>
                          <m:t>sin</m:t>
                        </m:r>
                      </m:fName>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𝑥</m:t>
                        </m:r>
                      </m:e>
                    </m:func>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或</a:t>
                </a:r>
                <a14:m>
                  <m:oMath xmlns:m="http://schemas.openxmlformats.org/officeDocument/2006/math">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𝑦</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sSup>
                          <m:sSupPr>
                            <m:ctrlP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sSupPr>
                          <m:e>
                            <m:r>
                              <m:rPr>
                                <m:sty m:val="p"/>
                              </m:rPr>
                              <a:rPr lang="en-US" altLang="zh-CN" i="0" kern="0">
                                <a:latin typeface="Cambria Math" panose="02040503050406030204" pitchFamily="18" charset="0"/>
                                <a:ea typeface="方正北魏楷书简体" panose="03000509000000000000" pitchFamily="65" charset="-122"/>
                                <a:cs typeface="Times New Roman" panose="02020603050405020304" pitchFamily="18" charset="0"/>
                              </a:rPr>
                              <m:t>sin</m:t>
                            </m:r>
                          </m:e>
                          <m:sup>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−1</m:t>
                            </m:r>
                          </m:sup>
                        </m:sSup>
                      </m:fName>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𝑥</m:t>
                        </m:r>
                      </m:e>
                    </m:func>
                  </m:oMath>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839416" y="3068960"/>
                <a:ext cx="9899466" cy="369332"/>
              </a:xfrm>
              <a:prstGeom prst="rect">
                <a:avLst/>
              </a:prstGeom>
              <a:blipFill rotWithShape="1">
                <a:blip r:embed="rId4"/>
                <a:stretch>
                  <a:fillRect l="-6" t="-1" r="4" b="1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839416" y="3608950"/>
                <a:ext cx="9611434" cy="369332"/>
              </a:xfrm>
              <a:prstGeom prst="rect">
                <a:avLst/>
              </a:prstGeom>
            </p:spPr>
            <p:txBody>
              <a:bodyPr wrap="square">
                <a:spAutoFit/>
              </a:bodyPr>
              <a:lstStyle/>
              <a:p>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反余弦函数：余弦函数在区间</a:t>
                </a:r>
                <a:r>
                  <a:rPr lang="en-US" altLang="zh-CN" kern="100" dirty="0">
                    <a:latin typeface="Times New Roman" panose="02020603050405020304" pitchFamily="18" charset="0"/>
                    <a:cs typeface="Times New Roman" panose="02020603050405020304" pitchFamily="18" charset="0"/>
                  </a:rPr>
                  <a:t> </a:t>
                </a:r>
                <a14:m>
                  <m:oMath xmlns:m="http://schemas.openxmlformats.org/officeDocument/2006/math">
                    <m:r>
                      <a:rPr lang="en-US" altLang="zh-CN" b="0" i="0" kern="100" dirty="0" smtClean="0">
                        <a:latin typeface="Cambria Math" panose="02040503050406030204" pitchFamily="18" charset="0"/>
                        <a:cs typeface="Times New Roman" panose="02020603050405020304" pitchFamily="18" charset="0"/>
                      </a:rPr>
                      <m:t>[0,</m:t>
                    </m:r>
                    <m:r>
                      <a:rPr lang="en-US" altLang="zh-CN" i="1" kern="100" dirty="0">
                        <a:latin typeface="Cambria Math" panose="02040503050406030204" pitchFamily="18" charset="0"/>
                        <a:cs typeface="Times New Roman" panose="02020603050405020304" pitchFamily="18" charset="0"/>
                      </a:rPr>
                      <m:t>𝜋</m:t>
                    </m:r>
                  </m:oMath>
                </a14:m>
                <a:r>
                  <a:rPr lang="en-US" altLang="zh-CN" kern="100" dirty="0">
                    <a:latin typeface="Times New Roman" panose="02020603050405020304" pitchFamily="18" charset="0"/>
                    <a:cs typeface="Times New Roman" panose="02020603050405020304" pitchFamily="18" charset="0"/>
                  </a:rPr>
                  <a:t>]</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上的反函数叫做反余弦函数，</a:t>
                </a:r>
                <a14:m>
                  <m:oMath xmlns:m="http://schemas.openxmlformats.org/officeDocument/2006/math">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𝑦</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arccos</m:t>
                        </m:r>
                      </m:fName>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𝑥</m:t>
                        </m:r>
                      </m:e>
                    </m:func>
                    <m:r>
                      <m:rPr>
                        <m:nor/>
                      </m:rP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m:t>或</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𝑦</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sSup>
                          <m:sSup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sSupPr>
                          <m:e>
                            <m:r>
                              <m:rPr>
                                <m:sty m:val="p"/>
                              </m:rPr>
                              <a:rPr lang="en-US" altLang="zh-CN" b="0" i="0" kern="0" smtClean="0">
                                <a:latin typeface="Cambria Math" panose="02040503050406030204" pitchFamily="18" charset="0"/>
                                <a:ea typeface="方正北魏楷书简体" panose="03000509000000000000" pitchFamily="65" charset="-122"/>
                                <a:cs typeface="Times New Roman" panose="02020603050405020304" pitchFamily="18" charset="0"/>
                              </a:rPr>
                              <m:t>cos</m:t>
                            </m:r>
                          </m:e>
                          <m:sup>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−1</m:t>
                            </m:r>
                          </m:sup>
                        </m:sSup>
                      </m:fName>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𝑥</m:t>
                        </m:r>
                      </m:e>
                    </m:func>
                  </m:oMath>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839416" y="3608950"/>
                <a:ext cx="9611434" cy="369332"/>
              </a:xfrm>
              <a:prstGeom prst="rect">
                <a:avLst/>
              </a:prstGeom>
              <a:blipFill rotWithShape="1">
                <a:blip r:embed="rId5"/>
                <a:stretch>
                  <a:fillRect l="-6" t="-66" b="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875640" y="4162368"/>
                <a:ext cx="10511314" cy="369332"/>
              </a:xfrm>
              <a:prstGeom prst="rect">
                <a:avLst/>
              </a:prstGeom>
            </p:spPr>
            <p:txBody>
              <a:bodyPr wrap="square">
                <a:spAutoFit/>
              </a:bodyPr>
              <a:lstStyle/>
              <a:p>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反正切函数：正切函数在区间</a:t>
                </a:r>
                <a:r>
                  <a:rPr lang="en-US" altLang="zh-CN" kern="100" dirty="0">
                    <a:latin typeface="Times New Roman" panose="02020603050405020304" pitchFamily="18" charset="0"/>
                    <a:cs typeface="Times New Roman" panose="02020603050405020304" pitchFamily="18" charset="0"/>
                  </a:rPr>
                  <a:t> </a:t>
                </a:r>
                <a14:m>
                  <m:oMath xmlns:m="http://schemas.openxmlformats.org/officeDocument/2006/math">
                    <m:r>
                      <m:rPr>
                        <m:nor/>
                      </m:rPr>
                      <a:rPr lang="en-US" altLang="zh-CN" kern="100" dirty="0">
                        <a:latin typeface="Times New Roman" panose="02020603050405020304" pitchFamily="18" charset="0"/>
                        <a:cs typeface="Times New Roman" panose="02020603050405020304" pitchFamily="18" charset="0"/>
                      </a:rPr>
                      <m:t>[−</m:t>
                    </m:r>
                    <m:r>
                      <a:rPr lang="en-US" altLang="zh-CN" i="1" kern="100" dirty="0">
                        <a:latin typeface="Cambria Math" panose="02040503050406030204" pitchFamily="18" charset="0"/>
                        <a:cs typeface="Times New Roman" panose="02020603050405020304" pitchFamily="18" charset="0"/>
                      </a:rPr>
                      <m:t>𝜋</m:t>
                    </m:r>
                    <m:r>
                      <a:rPr lang="en-US" altLang="zh-CN" i="1" kern="100" dirty="0">
                        <a:latin typeface="Cambria Math" panose="02040503050406030204" pitchFamily="18" charset="0"/>
                        <a:cs typeface="Times New Roman" panose="02020603050405020304" pitchFamily="18" charset="0"/>
                      </a:rPr>
                      <m:t>/2</m:t>
                    </m:r>
                    <m:r>
                      <m:rPr>
                        <m:nor/>
                      </m:rPr>
                      <a:rPr lang="en-US" altLang="zh-CN" kern="100" dirty="0">
                        <a:latin typeface="Times New Roman" panose="02020603050405020304" pitchFamily="18" charset="0"/>
                        <a:cs typeface="Times New Roman" panose="02020603050405020304" pitchFamily="18" charset="0"/>
                      </a:rPr>
                      <m:t> ,</m:t>
                    </m:r>
                    <m:r>
                      <a:rPr lang="en-US" altLang="zh-CN" i="1" kern="100" dirty="0">
                        <a:latin typeface="Cambria Math" panose="02040503050406030204" pitchFamily="18" charset="0"/>
                        <a:cs typeface="Times New Roman" panose="02020603050405020304" pitchFamily="18" charset="0"/>
                      </a:rPr>
                      <m:t>𝜋</m:t>
                    </m:r>
                    <m:r>
                      <a:rPr lang="en-US" altLang="zh-CN" i="1" kern="100" dirty="0">
                        <a:latin typeface="Cambria Math" panose="02040503050406030204" pitchFamily="18" charset="0"/>
                        <a:cs typeface="Times New Roman" panose="02020603050405020304" pitchFamily="18" charset="0"/>
                      </a:rPr>
                      <m:t>/2</m:t>
                    </m:r>
                  </m:oMath>
                </a14:m>
                <a:r>
                  <a:rPr lang="en-US" altLang="zh-CN" kern="100" dirty="0">
                    <a:latin typeface="Times New Roman" panose="02020603050405020304" pitchFamily="18" charset="0"/>
                    <a:cs typeface="Times New Roman" panose="02020603050405020304" pitchFamily="18" charset="0"/>
                  </a:rPr>
                  <a:t>]</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上的反函数叫做反正切函数，</a:t>
                </a:r>
                <a14:m>
                  <m:oMath xmlns:m="http://schemas.openxmlformats.org/officeDocument/2006/math">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𝑦</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arctan</m:t>
                        </m:r>
                      </m:fName>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𝑥</m:t>
                        </m:r>
                      </m:e>
                    </m:func>
                    <m:r>
                      <m:rPr>
                        <m:nor/>
                      </m:rP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m:t>或</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𝑦</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sSup>
                          <m:sSup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sSupPr>
                          <m:e>
                            <m:r>
                              <m:rPr>
                                <m:sty m:val="p"/>
                              </m:rPr>
                              <a:rPr lang="en-US" altLang="zh-CN" b="0" i="0" kern="0" smtClean="0">
                                <a:latin typeface="Cambria Math" panose="02040503050406030204" pitchFamily="18" charset="0"/>
                                <a:ea typeface="方正北魏楷书简体" panose="03000509000000000000" pitchFamily="65" charset="-122"/>
                                <a:cs typeface="Times New Roman" panose="02020603050405020304" pitchFamily="18" charset="0"/>
                              </a:rPr>
                              <m:t>tan</m:t>
                            </m:r>
                          </m:e>
                          <m:sup>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−1</m:t>
                            </m:r>
                          </m:sup>
                        </m:sSup>
                      </m:fName>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𝑥</m:t>
                        </m:r>
                      </m:e>
                    </m:func>
                  </m:oMath>
                </a14:m>
                <a:endParaRPr lang="zh-CN" altLang="en-US" dirty="0"/>
              </a:p>
            </p:txBody>
          </p:sp>
        </mc:Choice>
        <mc:Fallback xmlns="">
          <p:sp>
            <p:nvSpPr>
              <p:cNvPr id="26" name="矩形 25"/>
              <p:cNvSpPr>
                <a:spLocks noRot="1" noChangeAspect="1" noMove="1" noResize="1" noEditPoints="1" noAdjustHandles="1" noChangeArrowheads="1" noChangeShapeType="1" noTextEdit="1"/>
              </p:cNvSpPr>
              <p:nvPr/>
            </p:nvSpPr>
            <p:spPr>
              <a:xfrm>
                <a:off x="875640" y="4162368"/>
                <a:ext cx="10511314" cy="369332"/>
              </a:xfrm>
              <a:prstGeom prst="rect">
                <a:avLst/>
              </a:prstGeom>
              <a:blipFill rotWithShape="1">
                <a:blip r:embed="rId6"/>
                <a:stretch>
                  <a:fillRect l="-6" t="-156" r="1" b="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914970" y="5046524"/>
                <a:ext cx="192347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b="0" i="0" kern="0" smtClean="0">
                          <a:latin typeface="Cambria Math" panose="02040503050406030204" pitchFamily="18" charset="0"/>
                          <a:ea typeface="方正北魏楷书简体" panose="03000509000000000000" pitchFamily="65" charset="-122"/>
                          <a:cs typeface="Times New Roman" panose="02020603050405020304" pitchFamily="18" charset="0"/>
                        </a:rPr>
                        <m:t>sin</m:t>
                      </m:r>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arc</m:t>
                          </m:r>
                          <m:r>
                            <m:rPr>
                              <m:sty m:val="p"/>
                            </m:rPr>
                            <a:rPr lang="en-US" altLang="zh-CN" kern="0">
                              <a:latin typeface="Cambria Math" panose="02040503050406030204" pitchFamily="18" charset="0"/>
                              <a:ea typeface="方正北魏楷书简体" panose="03000509000000000000" pitchFamily="65" charset="-122"/>
                              <a:cs typeface="Times New Roman" panose="02020603050405020304" pitchFamily="18" charset="0"/>
                            </a:rPr>
                            <m:t>sin</m:t>
                          </m:r>
                        </m:fName>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e>
                      </m:func>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𝑥</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914970" y="5046524"/>
                <a:ext cx="1923475" cy="369332"/>
              </a:xfrm>
              <a:prstGeom prst="rect">
                <a:avLst/>
              </a:prstGeom>
              <a:blipFill rotWithShape="1">
                <a:blip r:embed="rId7"/>
                <a:stretch>
                  <a:fillRect l="-30" t="-48" r="33" b="1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914969" y="5509002"/>
                <a:ext cx="190667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i="1" kern="0" smtClean="0">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arc</m:t>
                          </m:r>
                          <m:r>
                            <m:rPr>
                              <m:sty m:val="p"/>
                            </m:rPr>
                            <a:rPr lang="en-US" altLang="zh-CN" kern="0">
                              <a:latin typeface="Cambria Math" panose="02040503050406030204" pitchFamily="18" charset="0"/>
                              <a:ea typeface="方正北魏楷书简体" panose="03000509000000000000" pitchFamily="65" charset="-122"/>
                              <a:cs typeface="Times New Roman" panose="02020603050405020304" pitchFamily="18" charset="0"/>
                            </a:rPr>
                            <m:t>sin</m:t>
                          </m:r>
                        </m:fName>
                        <m:e>
                          <m:d>
                            <m:dPr>
                              <m:ctrlP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𝑠𝑖𝑛𝑥</m:t>
                              </m:r>
                            </m:e>
                          </m:d>
                        </m:e>
                      </m:func>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𝑥</m:t>
                      </m:r>
                    </m:oMath>
                  </m:oMathPara>
                </a14:m>
                <a:endParaRPr lang="zh-CN" altLang="en-US" dirty="0"/>
              </a:p>
            </p:txBody>
          </p:sp>
        </mc:Choice>
        <mc:Fallback xmlns="">
          <p:sp>
            <p:nvSpPr>
              <p:cNvPr id="28" name="矩形 27"/>
              <p:cNvSpPr>
                <a:spLocks noRot="1" noChangeAspect="1" noMove="1" noResize="1" noEditPoints="1" noAdjustHandles="1" noChangeArrowheads="1" noChangeShapeType="1" noTextEdit="1"/>
              </p:cNvSpPr>
              <p:nvPr/>
            </p:nvSpPr>
            <p:spPr>
              <a:xfrm>
                <a:off x="914969" y="5509002"/>
                <a:ext cx="1906676" cy="369332"/>
              </a:xfrm>
              <a:prstGeom prst="rect">
                <a:avLst/>
              </a:prstGeom>
              <a:blipFill rotWithShape="1">
                <a:blip r:embed="rId8"/>
                <a:stretch>
                  <a:fillRect l="-30" t="-102" r="18" b="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396939" y="5324336"/>
                <a:ext cx="2339679" cy="369332"/>
              </a:xfrm>
              <a:prstGeom prst="rect">
                <a:avLst/>
              </a:prstGeom>
            </p:spPr>
            <p:txBody>
              <a:bodyPr wrap="none">
                <a:spAutoFit/>
              </a:bodyPr>
              <a:lstStyle/>
              <a:p>
                <a14:m>
                  <m:oMath xmlns:m="http://schemas.openxmlformats.org/officeDocument/2006/math">
                    <m:func>
                      <m:funcPr>
                        <m:ctrlPr>
                          <a:rPr lang="en-US" altLang="zh-CN" i="1" kern="0" smtClean="0">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arc</m:t>
                        </m:r>
                        <m:r>
                          <m:rPr>
                            <m:sty m:val="p"/>
                          </m:rPr>
                          <a:rPr lang="en-US" altLang="zh-CN" kern="0">
                            <a:latin typeface="Cambria Math" panose="02040503050406030204" pitchFamily="18" charset="0"/>
                            <a:ea typeface="方正北魏楷书简体" panose="03000509000000000000" pitchFamily="65" charset="-122"/>
                            <a:cs typeface="Times New Roman" panose="02020603050405020304" pitchFamily="18" charset="0"/>
                          </a:rPr>
                          <m:t>sin</m:t>
                        </m:r>
                      </m:fName>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𝑥</m:t>
                        </m:r>
                      </m:e>
                    </m:func>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表示一个角！</a:t>
                </a:r>
              </a:p>
            </p:txBody>
          </p:sp>
        </mc:Choice>
        <mc:Fallback xmlns="">
          <p:sp>
            <p:nvSpPr>
              <p:cNvPr id="9" name="矩形 8"/>
              <p:cNvSpPr>
                <a:spLocks noRot="1" noChangeAspect="1" noMove="1" noResize="1" noEditPoints="1" noAdjustHandles="1" noChangeArrowheads="1" noChangeShapeType="1" noTextEdit="1"/>
              </p:cNvSpPr>
              <p:nvPr/>
            </p:nvSpPr>
            <p:spPr>
              <a:xfrm>
                <a:off x="3396939" y="5324336"/>
                <a:ext cx="2339679" cy="369332"/>
              </a:xfrm>
              <a:prstGeom prst="rect">
                <a:avLst/>
              </a:prstGeom>
              <a:blipFill rotWithShape="1">
                <a:blip r:embed="rId9"/>
                <a:stretch>
                  <a:fillRect l="-14" t="-134" r="1" b="70"/>
                </a:stretch>
              </a:blipFill>
            </p:spPr>
            <p:txBody>
              <a:bodyPr/>
              <a:lstStyle/>
              <a:p>
                <a:r>
                  <a:rPr lang="zh-CN" altLang="en-US">
                    <a:noFill/>
                  </a:rPr>
                  <a:t> </a:t>
                </a:r>
              </a:p>
            </p:txBody>
          </p:sp>
        </mc:Fallback>
      </mc:AlternateContent>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rotWithShape="1">
          <a:blip r:embed="rId2" cstate="screen">
            <a:extLst>
              <a:ext uri="{28A0092B-C50C-407E-A947-70E740481C1C}">
                <a14:useLocalDpi xmlns:a14="http://schemas.microsoft.com/office/drawing/2010/main" val="0"/>
              </a:ext>
            </a:extLst>
          </a:blip>
          <a:srcRect/>
          <a:stretch>
            <a:fillRect/>
          </a:stretch>
        </p:blipFill>
        <p:spPr>
          <a:xfrm>
            <a:off x="0" y="0"/>
            <a:ext cx="12192000" cy="6885384"/>
          </a:xfrm>
          <a:prstGeom prst="rect">
            <a:avLst/>
          </a:prstGeom>
          <a:noFill/>
          <a:ln>
            <a:noFill/>
          </a:ln>
        </p:spPr>
      </p:pic>
      <p:sp>
        <p:nvSpPr>
          <p:cNvPr id="2" name="文本框 6"/>
          <p:cNvSpPr>
            <a:spLocks noChangeArrowheads="1"/>
          </p:cNvSpPr>
          <p:nvPr/>
        </p:nvSpPr>
        <p:spPr bwMode="auto">
          <a:xfrm>
            <a:off x="485789" y="260648"/>
            <a:ext cx="1877437"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66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sym typeface="微软雅黑" panose="020B0503020204020204" pitchFamily="34" charset="-122"/>
              </a:rPr>
              <a:t>目录</a:t>
            </a:r>
            <a:endParaRPr kumimoji="0" lang="en-US" altLang="zh-CN" sz="66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sym typeface="微软雅黑" panose="020B0503020204020204" pitchFamily="34" charset="-122"/>
            </a:endParaRPr>
          </a:p>
        </p:txBody>
      </p:sp>
      <p:sp>
        <p:nvSpPr>
          <p:cNvPr id="7" name="文本框 6"/>
          <p:cNvSpPr txBox="1"/>
          <p:nvPr/>
        </p:nvSpPr>
        <p:spPr>
          <a:xfrm>
            <a:off x="563773" y="1275692"/>
            <a:ext cx="45576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white">
                    <a:lumMod val="95000"/>
                  </a:prstClr>
                </a:solidFill>
                <a:effectLst/>
                <a:uLnTx/>
                <a:uFillTx/>
                <a:latin typeface="等线" panose="02010600030101010101" charset="-122"/>
                <a:ea typeface="等线" panose="02010600030101010101" charset="-122"/>
                <a:cs typeface="+mn-cs"/>
              </a:rPr>
              <a:t>-------------------------------</a:t>
            </a:r>
            <a:endParaRPr kumimoji="0" lang="zh-CN" altLang="en-US" sz="3600" b="0" i="0" u="none" strike="noStrike" kern="1200" cap="none" spc="0" normalizeH="0" baseline="0" noProof="0" dirty="0">
              <a:ln>
                <a:noFill/>
              </a:ln>
              <a:solidFill>
                <a:prstClr val="white">
                  <a:lumMod val="95000"/>
                </a:prstClr>
              </a:solidFill>
              <a:effectLst/>
              <a:uLnTx/>
              <a:uFillTx/>
              <a:latin typeface="等线" panose="02010600030101010101" charset="-122"/>
              <a:ea typeface="等线" panose="02010600030101010101" charset="-122"/>
              <a:cs typeface="+mn-cs"/>
            </a:endParaRPr>
          </a:p>
        </p:txBody>
      </p:sp>
      <p:sp>
        <p:nvSpPr>
          <p:cNvPr id="4" name="矩形 3"/>
          <p:cNvSpPr/>
          <p:nvPr/>
        </p:nvSpPr>
        <p:spPr>
          <a:xfrm>
            <a:off x="563773" y="1922023"/>
            <a:ext cx="3159839" cy="3970318"/>
          </a:xfrm>
          <a:prstGeom prst="rect">
            <a:avLst/>
          </a:prstGeom>
        </p:spPr>
        <p:txBody>
          <a:bodyPr wrap="non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sym typeface="微软雅黑" panose="020B0503020204020204" pitchFamily="34" charset="-122"/>
              </a:rPr>
              <a:t>积分中值定理</a:t>
            </a:r>
            <a:endPar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sym typeface="微软雅黑" panose="020B0503020204020204" pitchFamily="34" charset="-122"/>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sym typeface="微软雅黑" panose="020B0503020204020204" pitchFamily="34" charset="-122"/>
              </a:rPr>
              <a:t>微元法</a:t>
            </a:r>
            <a:endPar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sym typeface="微软雅黑" panose="020B0503020204020204" pitchFamily="34" charset="-122"/>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sym typeface="微软雅黑" panose="020B0503020204020204" pitchFamily="34" charset="-122"/>
              </a:rPr>
              <a:t>平面图形的面积</a:t>
            </a:r>
            <a:endPar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sym typeface="微软雅黑" panose="020B0503020204020204" pitchFamily="34" charset="-122"/>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sym typeface="微软雅黑" panose="020B0503020204020204" pitchFamily="34" charset="-122"/>
              </a:rPr>
              <a:t>立体图形的体积</a:t>
            </a:r>
            <a:endPar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sym typeface="微软雅黑" panose="020B0503020204020204" pitchFamily="34" charset="-122"/>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sym typeface="微软雅黑" panose="020B0503020204020204" pitchFamily="34" charset="-122"/>
              </a:rPr>
              <a:t>累积计算</a:t>
            </a:r>
            <a:endPar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sym typeface="微软雅黑" panose="020B0503020204020204" pitchFamily="34" charset="-122"/>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sym typeface="微软雅黑" panose="020B0503020204020204" pitchFamily="34" charset="-122"/>
              </a:rPr>
              <a:t>微分方程</a:t>
            </a:r>
            <a:endPar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sym typeface="微软雅黑" panose="020B0503020204020204" pitchFamily="34" charset="-122"/>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积分中值定理</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650379" y="874209"/>
            <a:ext cx="446436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The Mean Value Theorem for Integrals</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778820" y="1700808"/>
                <a:ext cx="1041226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If </a:t>
                </a:r>
                <a14:m>
                  <m:oMath xmlns:m="http://schemas.openxmlformats.org/officeDocument/2006/math">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𝒇</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𝒙</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m:t>
                    </m:r>
                  </m:oMath>
                </a14:m>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is continuous on </a:t>
                </a:r>
                <a14:m>
                  <m:oMath xmlns:m="http://schemas.openxmlformats.org/officeDocument/2006/math">
                    <m:d>
                      <m:dPr>
                        <m:begChr m:val="["/>
                        <m:endChr m:val="]"/>
                        <m:ctrlP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ctrlPr>
                      </m:dPr>
                      <m:e>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𝒂</m:t>
                        </m:r>
                        <m:r>
                          <a:rPr kumimoji="0" lang="en-US" altLang="zh-CN" sz="2400" b="1" i="1" u="none" strike="noStrike" kern="100" cap="none" spc="0" normalizeH="0" baseline="0" noProof="0" dirty="0" smtClean="0">
                            <a:ln>
                              <a:noFill/>
                            </a:ln>
                            <a:solidFill>
                              <a:prstClr val="black"/>
                            </a:solidFill>
                            <a:effectLst/>
                            <a:uLnTx/>
                            <a:uFillTx/>
                            <a:latin typeface="Cambria Math" panose="02040503050406030204" pitchFamily="18" charset="0"/>
                            <a:ea typeface="宋体" panose="02010600030101010101" pitchFamily="2" charset="-122"/>
                            <a:cs typeface="+mn-cs"/>
                          </a:rPr>
                          <m:t>,</m:t>
                        </m:r>
                        <m:r>
                          <a:rPr kumimoji="0" lang="en-US" altLang="zh-CN" sz="2400" b="1" i="1" u="none" strike="noStrike" kern="100" cap="none" spc="0" normalizeH="0" baseline="0" noProof="0" dirty="0">
                            <a:ln>
                              <a:noFill/>
                            </a:ln>
                            <a:solidFill>
                              <a:prstClr val="black"/>
                            </a:solidFill>
                            <a:effectLst/>
                            <a:uLnTx/>
                            <a:uFillTx/>
                            <a:latin typeface="Cambria Math" panose="02040503050406030204" pitchFamily="18" charset="0"/>
                            <a:ea typeface="宋体" panose="02010600030101010101" pitchFamily="2" charset="-122"/>
                            <a:cs typeface="+mn-cs"/>
                          </a:rPr>
                          <m:t>𝒃</m:t>
                        </m:r>
                      </m:e>
                    </m:d>
                  </m:oMath>
                </a14:m>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,there is a number </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c </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between </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 and </a:t>
                </a: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b</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such that</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778820" y="1700808"/>
                <a:ext cx="10412268" cy="461665"/>
              </a:xfrm>
              <a:prstGeom prst="rect">
                <a:avLst/>
              </a:prstGeom>
              <a:blipFill rotWithShape="1">
                <a:blip r:embed="rId2"/>
                <a:stretch>
                  <a:fillRect l="-3" t="-60" r="5" b="65"/>
                </a:stretch>
              </a:blipFill>
            </p:spPr>
            <p:txBody>
              <a:bodyPr/>
              <a:lstStyle/>
              <a:p>
                <a:r>
                  <a:rPr lang="zh-CN" altLang="en-US">
                    <a:noFill/>
                  </a:rPr>
                  <a:t> </a:t>
                </a:r>
              </a:p>
            </p:txBody>
          </p:sp>
        </mc:Fallback>
      </mc:AlternateContent>
      <p:graphicFrame>
        <p:nvGraphicFramePr>
          <p:cNvPr id="12" name="对象 11"/>
          <p:cNvGraphicFramePr>
            <a:graphicFrameLocks noChangeAspect="1"/>
          </p:cNvGraphicFramePr>
          <p:nvPr/>
        </p:nvGraphicFramePr>
        <p:xfrm>
          <a:off x="1309457" y="2546863"/>
          <a:ext cx="3954302" cy="903089"/>
        </p:xfrm>
        <a:graphic>
          <a:graphicData uri="http://schemas.openxmlformats.org/presentationml/2006/ole">
            <mc:AlternateContent xmlns:mc="http://schemas.openxmlformats.org/markup-compatibility/2006">
              <mc:Choice xmlns:v="urn:schemas-microsoft-com:vml" Requires="v">
                <p:oleObj name="Equation" r:id="rId3" imgW="1435100" imgH="330200" progId="Equation.DSMT4">
                  <p:embed/>
                </p:oleObj>
              </mc:Choice>
              <mc:Fallback>
                <p:oleObj name="Equation" r:id="rId3" imgW="1435100" imgH="330200" progId="Equation.DSMT4">
                  <p:embed/>
                  <p:pic>
                    <p:nvPicPr>
                      <p:cNvPr id="0" name="对象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9457" y="2546863"/>
                        <a:ext cx="3954302" cy="903089"/>
                      </a:xfrm>
                      <a:prstGeom prst="rect">
                        <a:avLst/>
                      </a:prstGeom>
                      <a:noFill/>
                    </p:spPr>
                  </p:pic>
                </p:oleObj>
              </mc:Fallback>
            </mc:AlternateContent>
          </a:graphicData>
        </a:graphic>
      </p:graphicFrame>
      <p:sp>
        <p:nvSpPr>
          <p:cNvPr id="13" name="矩形 12"/>
          <p:cNvSpPr/>
          <p:nvPr/>
        </p:nvSpPr>
        <p:spPr>
          <a:xfrm>
            <a:off x="5519936" y="2767574"/>
            <a:ext cx="151836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——MVT</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5120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082" y="3886562"/>
            <a:ext cx="4925053" cy="2638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5" name="矩形 14"/>
              <p:cNvSpPr/>
              <p:nvPr/>
            </p:nvSpPr>
            <p:spPr>
              <a:xfrm>
                <a:off x="5882561" y="3886562"/>
                <a:ext cx="6190103" cy="2642968"/>
              </a:xfrm>
              <a:prstGeom prst="rect">
                <a:avLst/>
              </a:prstGeom>
            </p:spPr>
            <p:txBody>
              <a:bodyPr wrap="square">
                <a:spAutoFit/>
              </a:body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几何意义：</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在区间</a:t>
                </a:r>
                <a14:m>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𝒂</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𝒃</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上至少存在一个点</a:t>
                </a:r>
                <a14:m>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𝒄</m:t>
                    </m:r>
                  </m:oMath>
                </a14:m>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，使得以区间</a:t>
                </a:r>
                <a14:m>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𝒂</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𝒃</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为底边，以曲线</a:t>
                </a:r>
                <a14:m>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𝒇</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e>
                    </m:d>
                  </m:oMath>
                </a14:m>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为曲边的曲边梯形的面积等于同一底边，而高为</a:t>
                </a:r>
                <a14:m>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𝒇</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𝒄</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的一个矩形的面积</a:t>
                </a:r>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5" name="矩形 14"/>
              <p:cNvSpPr>
                <a:spLocks noRot="1" noChangeAspect="1" noMove="1" noResize="1" noEditPoints="1" noAdjustHandles="1" noChangeArrowheads="1" noChangeShapeType="1" noTextEdit="1"/>
              </p:cNvSpPr>
              <p:nvPr/>
            </p:nvSpPr>
            <p:spPr>
              <a:xfrm>
                <a:off x="5882561" y="3886562"/>
                <a:ext cx="6190103" cy="2642968"/>
              </a:xfrm>
              <a:prstGeom prst="rect">
                <a:avLst/>
              </a:prstGeom>
              <a:blipFill rotWithShape="1">
                <a:blip r:embed="rId6"/>
                <a:stretch>
                  <a:fillRect l="-9" t="-14" r="1" b="17"/>
                </a:stretch>
              </a:blipFill>
            </p:spPr>
            <p:txBody>
              <a:bodyPr/>
              <a:lstStyle/>
              <a:p>
                <a:r>
                  <a:rPr lang="zh-CN" altLang="en-US">
                    <a:noFill/>
                  </a:rPr>
                  <a:t> </a:t>
                </a:r>
              </a:p>
            </p:txBody>
          </p:sp>
        </mc:Fallback>
      </mc:AlternateContent>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积分中值定理</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650379" y="874209"/>
            <a:ext cx="446436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The Mean Value Theorem for Integrals</a:t>
            </a:r>
            <a:endPar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778820" y="1700808"/>
                <a:ext cx="10412268"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The average/mean value of </a:t>
                </a:r>
                <a14:m>
                  <m:oMath xmlns:m="http://schemas.openxmlformats.org/officeDocument/2006/math">
                    <m:r>
                      <a:rPr kumimoji="0" lang="en-US" altLang="zh-CN" sz="2400" b="1" i="1" u="none" strike="noStrike" kern="100" cap="none" spc="0" normalizeH="0" baseline="0" noProof="0" dirty="0" smtClean="0">
                        <a:ln>
                          <a:noFill/>
                        </a:ln>
                        <a:solidFill>
                          <a:srgbClr val="FF0000"/>
                        </a:solidFill>
                        <a:effectLst/>
                        <a:uLnTx/>
                        <a:uFillTx/>
                        <a:latin typeface="Cambria Math" panose="02040503050406030204" pitchFamily="18" charset="0"/>
                        <a:ea typeface="宋体" panose="02010600030101010101" pitchFamily="2" charset="-122"/>
                        <a:cs typeface="+mn-cs"/>
                      </a:rPr>
                      <m:t>𝒇</m:t>
                    </m:r>
                    <m:r>
                      <a:rPr kumimoji="0" lang="en-US" altLang="zh-CN" sz="2400" b="1" i="1" u="none" strike="noStrike" kern="100" cap="none" spc="0" normalizeH="0" baseline="0" noProof="0" dirty="0" smtClean="0">
                        <a:ln>
                          <a:noFill/>
                        </a:ln>
                        <a:solidFill>
                          <a:srgbClr val="FF0000"/>
                        </a:solidFill>
                        <a:effectLst/>
                        <a:uLnTx/>
                        <a:uFillTx/>
                        <a:latin typeface="Cambria Math" panose="02040503050406030204" pitchFamily="18" charset="0"/>
                        <a:ea typeface="宋体" panose="02010600030101010101" pitchFamily="2" charset="-122"/>
                        <a:cs typeface="+mn-cs"/>
                      </a:rPr>
                      <m:t>(</m:t>
                    </m:r>
                    <m:r>
                      <a:rPr kumimoji="0" lang="en-US" altLang="zh-CN" sz="2400" b="1" i="1" u="none" strike="noStrike" kern="100" cap="none" spc="0" normalizeH="0" baseline="0" noProof="0" dirty="0" smtClean="0">
                        <a:ln>
                          <a:noFill/>
                        </a:ln>
                        <a:solidFill>
                          <a:srgbClr val="FF0000"/>
                        </a:solidFill>
                        <a:effectLst/>
                        <a:uLnTx/>
                        <a:uFillTx/>
                        <a:latin typeface="Cambria Math" panose="02040503050406030204" pitchFamily="18" charset="0"/>
                        <a:ea typeface="宋体" panose="02010600030101010101" pitchFamily="2" charset="-122"/>
                        <a:cs typeface="+mn-cs"/>
                      </a:rPr>
                      <m:t>𝒙</m:t>
                    </m:r>
                    <m:r>
                      <a:rPr kumimoji="0" lang="en-US" altLang="zh-CN" sz="2400" b="1" i="1" u="none" strike="noStrike" kern="100" cap="none" spc="0" normalizeH="0" baseline="0" noProof="0" dirty="0" smtClean="0">
                        <a:ln>
                          <a:noFill/>
                        </a:ln>
                        <a:solidFill>
                          <a:srgbClr val="FF0000"/>
                        </a:solidFill>
                        <a:effectLst/>
                        <a:uLnTx/>
                        <a:uFillTx/>
                        <a:latin typeface="Cambria Math" panose="02040503050406030204" pitchFamily="18" charset="0"/>
                        <a:ea typeface="宋体" panose="02010600030101010101" pitchFamily="2" charset="-122"/>
                        <a:cs typeface="+mn-cs"/>
                      </a:rPr>
                      <m:t>)</m:t>
                    </m:r>
                  </m:oMath>
                </a14:m>
                <a:r>
                  <a:rPr kumimoji="0" lang="en-US"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on </a:t>
                </a:r>
                <a14:m>
                  <m:oMath xmlns:m="http://schemas.openxmlformats.org/officeDocument/2006/math">
                    <m:d>
                      <m:dPr>
                        <m:begChr m:val="["/>
                        <m:endChr m:val="]"/>
                        <m:ctrlPr>
                          <a:rPr kumimoji="0" lang="en-US" altLang="zh-CN" sz="2400" b="1" i="1" u="none" strike="noStrike" kern="100" cap="none" spc="0" normalizeH="0" baseline="0" noProof="0" dirty="0" smtClean="0">
                            <a:ln>
                              <a:noFill/>
                            </a:ln>
                            <a:solidFill>
                              <a:srgbClr val="FF0000"/>
                            </a:solidFill>
                            <a:effectLst/>
                            <a:uLnTx/>
                            <a:uFillTx/>
                            <a:latin typeface="Cambria Math" panose="02040503050406030204" pitchFamily="18" charset="0"/>
                            <a:ea typeface="宋体" panose="02010600030101010101" pitchFamily="2" charset="-122"/>
                            <a:cs typeface="Times New Roman" panose="02020603050405020304" pitchFamily="18" charset="0"/>
                          </a:rPr>
                        </m:ctrlPr>
                      </m:dPr>
                      <m:e>
                        <m:r>
                          <a:rPr kumimoji="0" lang="en-US" altLang="zh-CN" sz="2400" b="1" i="1" u="none" strike="noStrike" kern="100" cap="none" spc="0" normalizeH="0" baseline="0" noProof="0" dirty="0">
                            <a:ln>
                              <a:noFill/>
                            </a:ln>
                            <a:solidFill>
                              <a:srgbClr val="FF0000"/>
                            </a:solidFill>
                            <a:effectLst/>
                            <a:uLnTx/>
                            <a:uFillTx/>
                            <a:latin typeface="Cambria Math" panose="02040503050406030204" pitchFamily="18" charset="0"/>
                            <a:ea typeface="宋体" panose="02010600030101010101" pitchFamily="2" charset="-122"/>
                            <a:cs typeface="+mn-cs"/>
                          </a:rPr>
                          <m:t>𝒂</m:t>
                        </m:r>
                        <m:r>
                          <a:rPr kumimoji="0" lang="en-US" altLang="zh-CN" sz="2400" b="1" i="1" u="none" strike="noStrike" kern="100" cap="none" spc="0" normalizeH="0" baseline="0" noProof="0" dirty="0" smtClean="0">
                            <a:ln>
                              <a:noFill/>
                            </a:ln>
                            <a:solidFill>
                              <a:srgbClr val="FF0000"/>
                            </a:solidFill>
                            <a:effectLst/>
                            <a:uLnTx/>
                            <a:uFillTx/>
                            <a:latin typeface="Cambria Math" panose="02040503050406030204" pitchFamily="18" charset="0"/>
                            <a:ea typeface="宋体" panose="02010600030101010101" pitchFamily="2" charset="-122"/>
                            <a:cs typeface="+mn-cs"/>
                          </a:rPr>
                          <m:t>,</m:t>
                        </m:r>
                        <m:r>
                          <a:rPr kumimoji="0" lang="en-US" altLang="zh-CN" sz="2400" b="1" i="1" u="none" strike="noStrike" kern="100" cap="none" spc="0" normalizeH="0" baseline="0" noProof="0" dirty="0">
                            <a:ln>
                              <a:noFill/>
                            </a:ln>
                            <a:solidFill>
                              <a:srgbClr val="FF0000"/>
                            </a:solidFill>
                            <a:effectLst/>
                            <a:uLnTx/>
                            <a:uFillTx/>
                            <a:latin typeface="Cambria Math" panose="02040503050406030204" pitchFamily="18" charset="0"/>
                            <a:ea typeface="宋体" panose="02010600030101010101" pitchFamily="2" charset="-122"/>
                            <a:cs typeface="+mn-cs"/>
                          </a:rPr>
                          <m:t>𝒃</m:t>
                        </m:r>
                      </m:e>
                    </m:d>
                  </m:oMath>
                </a14:m>
                <a:endParaRPr kumimoji="0"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778820" y="1700808"/>
                <a:ext cx="10412268" cy="461665"/>
              </a:xfrm>
              <a:prstGeom prst="rect">
                <a:avLst/>
              </a:prstGeom>
              <a:blipFill rotWithShape="1">
                <a:blip r:embed="rId2"/>
                <a:stretch>
                  <a:fillRect l="-3" t="-60" r="5" b="65"/>
                </a:stretch>
              </a:blipFill>
            </p:spPr>
            <p:txBody>
              <a:bodyPr/>
              <a:lstStyle/>
              <a:p>
                <a:r>
                  <a:rPr lang="zh-CN" altLang="en-US">
                    <a:noFill/>
                  </a:rPr>
                  <a:t> </a:t>
                </a:r>
              </a:p>
            </p:txBody>
          </p:sp>
        </mc:Fallback>
      </mc:AlternateContent>
      <p:graphicFrame>
        <p:nvGraphicFramePr>
          <p:cNvPr id="16" name="对象 15"/>
          <p:cNvGraphicFramePr>
            <a:graphicFrameLocks noChangeAspect="1"/>
          </p:cNvGraphicFramePr>
          <p:nvPr/>
        </p:nvGraphicFramePr>
        <p:xfrm>
          <a:off x="6960096" y="1308816"/>
          <a:ext cx="2664296" cy="1024931"/>
        </p:xfrm>
        <a:graphic>
          <a:graphicData uri="http://schemas.openxmlformats.org/presentationml/2006/ole">
            <mc:AlternateContent xmlns:mc="http://schemas.openxmlformats.org/markup-compatibility/2006">
              <mc:Choice xmlns:v="urn:schemas-microsoft-com:vml" Requires="v">
                <p:oleObj name="Equation" r:id="rId3" imgW="26212800" imgH="10058400" progId="Equation.DSMT4">
                  <p:embed/>
                </p:oleObj>
              </mc:Choice>
              <mc:Fallback>
                <p:oleObj name="Equation" r:id="rId3" imgW="26212800" imgH="10058400" progId="Equation.DSMT4">
                  <p:embed/>
                  <p:pic>
                    <p:nvPicPr>
                      <p:cNvPr id="0" name="对象 15"/>
                      <p:cNvPicPr>
                        <a:picLocks noChangeAspect="1" noChangeArrowheads="1"/>
                      </p:cNvPicPr>
                      <p:nvPr/>
                    </p:nvPicPr>
                    <p:blipFill>
                      <a:blip r:embed="rId4"/>
                      <a:srcRect/>
                      <a:stretch>
                        <a:fillRect/>
                      </a:stretch>
                    </p:blipFill>
                    <p:spPr bwMode="auto">
                      <a:xfrm>
                        <a:off x="6960096" y="1308816"/>
                        <a:ext cx="2664296" cy="1024931"/>
                      </a:xfrm>
                      <a:prstGeom prst="rect">
                        <a:avLst/>
                      </a:prstGeom>
                      <a:noFill/>
                    </p:spPr>
                  </p:pic>
                </p:oleObj>
              </mc:Fallback>
            </mc:AlternateContent>
          </a:graphicData>
        </a:graphic>
      </p:graphicFrame>
      <p:pic>
        <p:nvPicPr>
          <p:cNvPr id="17" name="图片 1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701" y="2347626"/>
            <a:ext cx="9114310" cy="4435224"/>
          </a:xfrm>
          <a:prstGeom prst="rect">
            <a:avLst/>
          </a:prstGeom>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36" y="1844824"/>
            <a:ext cx="6187475"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1478907"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微元法</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6911028" y="1220852"/>
            <a:ext cx="1821332"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线下面积</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S</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微元</a:t>
            </a:r>
            <a:r>
              <a:rPr kumimoji="0" lang="en-US" altLang="zh-CN" sz="2800" b="1"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dS</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 name="矩形 7"/>
          <p:cNvSpPr/>
          <p:nvPr/>
        </p:nvSpPr>
        <p:spPr>
          <a:xfrm>
            <a:off x="2855640" y="3789040"/>
            <a:ext cx="470000"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err="1">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dS</a:t>
            </a:r>
            <a:endParaRPr kumimoji="0" lang="zh-CN" altLang="en-US" sz="2000" b="0"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p:cNvSpPr/>
              <p:nvPr/>
            </p:nvSpPr>
            <p:spPr>
              <a:xfrm>
                <a:off x="6911028" y="2636912"/>
                <a:ext cx="232063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𝒅𝑺</m:t>
                      </m:r>
                      <m: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𝒇</m:t>
                      </m:r>
                      <m: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𝒅𝒙</m:t>
                      </m:r>
                    </m:oMath>
                  </m:oMathPara>
                </a14:m>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6911028" y="2636912"/>
                <a:ext cx="2320635" cy="523220"/>
              </a:xfrm>
              <a:prstGeom prst="rect">
                <a:avLst/>
              </a:prstGeom>
              <a:blipFill rotWithShape="1">
                <a:blip r:embed="rId3"/>
                <a:stretch>
                  <a:fillRect l="-14" t="-75" r="1" b="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7156744" y="3481650"/>
                <a:ext cx="1828001" cy="10779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𝑺</m:t>
                      </m:r>
                      <m:r>
                        <a:rPr kumimoji="0" lang="en-US" altLang="zh-CN"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nary>
                        <m:naryPr>
                          <m:ctrlPr>
                            <a:rPr kumimoji="0" lang="en-US" altLang="zh-CN"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CN"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𝒂</m:t>
                          </m:r>
                        </m:sub>
                        <m:sup>
                          <m:r>
                            <a:rPr kumimoji="0" lang="en-US" altLang="zh-CN"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𝒃</m:t>
                          </m:r>
                        </m:sup>
                        <m:e>
                          <m:r>
                            <a:rPr kumimoji="0" lang="en-US" altLang="zh-CN"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𝒅𝑺</m:t>
                          </m:r>
                        </m:e>
                      </m:nary>
                    </m:oMath>
                  </m:oMathPara>
                </a14:m>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7156744" y="3481650"/>
                <a:ext cx="1828001" cy="1077987"/>
              </a:xfrm>
              <a:prstGeom prst="rect">
                <a:avLst/>
              </a:prstGeom>
              <a:blipFill rotWithShape="1">
                <a:blip r:embed="rId4"/>
                <a:stretch>
                  <a:fillRect l="-16" t="-54" r="7" b="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156743" y="4904990"/>
                <a:ext cx="2538131" cy="107798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𝑺</m:t>
                      </m:r>
                      <m:r>
                        <a:rPr kumimoji="0" lang="en-US" altLang="zh-CN"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nary>
                        <m:naryPr>
                          <m:ctrlPr>
                            <a:rPr kumimoji="0" lang="en-US" altLang="zh-CN"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CN"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𝒂</m:t>
                          </m:r>
                        </m:sub>
                        <m:sup>
                          <m:r>
                            <a:rPr kumimoji="0" lang="en-US" altLang="zh-CN"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𝒃</m:t>
                          </m:r>
                        </m:sup>
                        <m:e>
                          <m:r>
                            <a:rPr kumimoji="0" lang="en-US" altLang="zh-CN"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𝒇</m:t>
                          </m:r>
                          <m:r>
                            <a:rPr kumimoji="0" lang="en-US" altLang="zh-CN"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CN"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𝒅𝒙</m:t>
                          </m:r>
                        </m:e>
                      </m:nary>
                    </m:oMath>
                  </m:oMathPara>
                </a14:m>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7156743" y="4904990"/>
                <a:ext cx="2538131" cy="1077987"/>
              </a:xfrm>
              <a:prstGeom prst="rect">
                <a:avLst/>
              </a:prstGeom>
              <a:blipFill rotWithShape="1">
                <a:blip r:embed="rId5"/>
                <a:stretch>
                  <a:fillRect l="-12" t="-23" r="13" b="1"/>
                </a:stretch>
              </a:blipFill>
            </p:spPr>
            <p:txBody>
              <a:bodyPr/>
              <a:lstStyle/>
              <a:p>
                <a:r>
                  <a:rPr lang="zh-CN" altLang="en-US">
                    <a:noFill/>
                  </a:rPr>
                  <a:t> </a:t>
                </a:r>
              </a:p>
            </p:txBody>
          </p:sp>
        </mc:Fallback>
      </mc:AlternateContent>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126" y="1772816"/>
            <a:ext cx="6187475"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平面图形的面积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6" name="对象 5"/>
          <p:cNvGraphicFramePr>
            <a:graphicFrameLocks noChangeAspect="1"/>
          </p:cNvGraphicFramePr>
          <p:nvPr/>
        </p:nvGraphicFramePr>
        <p:xfrm>
          <a:off x="7320136" y="3487152"/>
          <a:ext cx="2664296" cy="1012629"/>
        </p:xfrm>
        <a:graphic>
          <a:graphicData uri="http://schemas.openxmlformats.org/presentationml/2006/ole">
            <mc:AlternateContent xmlns:mc="http://schemas.openxmlformats.org/markup-compatibility/2006">
              <mc:Choice xmlns:v="urn:schemas-microsoft-com:vml" Requires="v">
                <p:oleObj name="Equation" r:id="rId3" imgW="862965" imgH="330200" progId="Equation.DSMT4">
                  <p:embed/>
                </p:oleObj>
              </mc:Choice>
              <mc:Fallback>
                <p:oleObj name="Equation" r:id="rId3" imgW="862965" imgH="330200" progId="Equation.DSMT4">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0136" y="3487152"/>
                        <a:ext cx="2664296" cy="1012629"/>
                      </a:xfrm>
                      <a:prstGeom prst="rect">
                        <a:avLst/>
                      </a:prstGeom>
                      <a:noFill/>
                    </p:spPr>
                  </p:pic>
                </p:oleObj>
              </mc:Fallback>
            </mc:AlternateContent>
          </a:graphicData>
        </a:graphic>
      </p:graphicFrame>
      <p:sp>
        <p:nvSpPr>
          <p:cNvPr id="11" name="矩形 10"/>
          <p:cNvSpPr/>
          <p:nvPr/>
        </p:nvSpPr>
        <p:spPr>
          <a:xfrm>
            <a:off x="5238529" y="5466069"/>
            <a:ext cx="682751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若图形在</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轴下方，则面积为积分的相反数</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5" name="矩形 14"/>
          <p:cNvSpPr/>
          <p:nvPr/>
        </p:nvSpPr>
        <p:spPr>
          <a:xfrm>
            <a:off x="3935760" y="751099"/>
            <a:ext cx="377539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第一种情况：竖直微元</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590" y="1772816"/>
            <a:ext cx="5616624" cy="4212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平面图形的面积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6" name="对象 5"/>
          <p:cNvGraphicFramePr>
            <a:graphicFrameLocks noChangeAspect="1"/>
          </p:cNvGraphicFramePr>
          <p:nvPr/>
        </p:nvGraphicFramePr>
        <p:xfrm>
          <a:off x="5303912" y="3068960"/>
          <a:ext cx="6768752" cy="943412"/>
        </p:xfrm>
        <a:graphic>
          <a:graphicData uri="http://schemas.openxmlformats.org/presentationml/2006/ole">
            <mc:AlternateContent xmlns:mc="http://schemas.openxmlformats.org/markup-compatibility/2006">
              <mc:Choice xmlns:v="urn:schemas-microsoft-com:vml" Requires="v">
                <p:oleObj name="Equation" r:id="rId3" imgW="56388000" imgH="7924800" progId="Equation.DSMT4">
                  <p:embed/>
                </p:oleObj>
              </mc:Choice>
              <mc:Fallback>
                <p:oleObj name="Equation" r:id="rId3" imgW="56388000" imgH="7924800" progId="Equation.DSMT4">
                  <p:embed/>
                  <p:pic>
                    <p:nvPicPr>
                      <p:cNvPr id="0" name="对象 5"/>
                      <p:cNvPicPr>
                        <a:picLocks noChangeAspect="1" noChangeArrowheads="1"/>
                      </p:cNvPicPr>
                      <p:nvPr/>
                    </p:nvPicPr>
                    <p:blipFill>
                      <a:blip r:embed="rId4"/>
                      <a:srcRect/>
                      <a:stretch>
                        <a:fillRect/>
                      </a:stretch>
                    </p:blipFill>
                    <p:spPr bwMode="auto">
                      <a:xfrm>
                        <a:off x="5303912" y="3068960"/>
                        <a:ext cx="6768752" cy="943412"/>
                      </a:xfrm>
                      <a:prstGeom prst="rect">
                        <a:avLst/>
                      </a:prstGeom>
                      <a:noFill/>
                    </p:spPr>
                  </p:pic>
                </p:oleObj>
              </mc:Fallback>
            </mc:AlternateContent>
          </a:graphicData>
        </a:graphic>
      </p:graphicFrame>
      <p:sp>
        <p:nvSpPr>
          <p:cNvPr id="8" name="矩形 7"/>
          <p:cNvSpPr/>
          <p:nvPr/>
        </p:nvSpPr>
        <p:spPr>
          <a:xfrm>
            <a:off x="3935760" y="751099"/>
            <a:ext cx="377539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第一种情况：竖直微元</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平面图形的面积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841" y="1772816"/>
            <a:ext cx="5749228" cy="309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对象 6"/>
          <p:cNvGraphicFramePr>
            <a:graphicFrameLocks noChangeAspect="1"/>
          </p:cNvGraphicFramePr>
          <p:nvPr/>
        </p:nvGraphicFramePr>
        <p:xfrm>
          <a:off x="4871864" y="4868554"/>
          <a:ext cx="7061210" cy="1800200"/>
        </p:xfrm>
        <a:graphic>
          <a:graphicData uri="http://schemas.openxmlformats.org/presentationml/2006/ole">
            <mc:AlternateContent xmlns:mc="http://schemas.openxmlformats.org/markup-compatibility/2006">
              <mc:Choice xmlns:v="urn:schemas-microsoft-com:vml" Requires="v">
                <p:oleObj name="Equation" r:id="rId3" imgW="64008000" imgH="16459200" progId="Equation.DSMT4">
                  <p:embed/>
                </p:oleObj>
              </mc:Choice>
              <mc:Fallback>
                <p:oleObj name="Equation" r:id="rId3" imgW="64008000" imgH="16459200" progId="Equation.DSMT4">
                  <p:embed/>
                  <p:pic>
                    <p:nvPicPr>
                      <p:cNvPr id="0" name="对象 6"/>
                      <p:cNvPicPr>
                        <a:picLocks noChangeAspect="1" noChangeArrowheads="1"/>
                      </p:cNvPicPr>
                      <p:nvPr/>
                    </p:nvPicPr>
                    <p:blipFill>
                      <a:blip r:embed="rId4"/>
                      <a:srcRect/>
                      <a:stretch>
                        <a:fillRect/>
                      </a:stretch>
                    </p:blipFill>
                    <p:spPr bwMode="auto">
                      <a:xfrm>
                        <a:off x="4871864" y="4868554"/>
                        <a:ext cx="7061210" cy="1800200"/>
                      </a:xfrm>
                      <a:prstGeom prst="rect">
                        <a:avLst/>
                      </a:prstGeom>
                      <a:noFill/>
                    </p:spPr>
                  </p:pic>
                </p:oleObj>
              </mc:Fallback>
            </mc:AlternateContent>
          </a:graphicData>
        </a:graphic>
      </p:graphicFrame>
      <p:sp>
        <p:nvSpPr>
          <p:cNvPr id="11" name="矩形 10"/>
          <p:cNvSpPr/>
          <p:nvPr/>
        </p:nvSpPr>
        <p:spPr>
          <a:xfrm>
            <a:off x="3935760" y="751099"/>
            <a:ext cx="377539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第一种情况：竖直微元</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平面图形的面积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6" name="图片 5" descr="屏幕剪辑"/>
          <p:cNvPicPr>
            <a:picLocks noChangeAspect="1"/>
          </p:cNvPicPr>
          <p:nvPr/>
        </p:nvPicPr>
        <p:blipFill rotWithShape="1">
          <a:blip r:embed="rId2">
            <a:extLst>
              <a:ext uri="{28A0092B-C50C-407E-A947-70E740481C1C}">
                <a14:useLocalDpi xmlns:a14="http://schemas.microsoft.com/office/drawing/2010/main" val="0"/>
              </a:ext>
            </a:extLst>
          </a:blip>
          <a:srcRect b="50024"/>
          <a:stretch>
            <a:fillRect/>
          </a:stretch>
        </p:blipFill>
        <p:spPr>
          <a:xfrm>
            <a:off x="760380" y="1628800"/>
            <a:ext cx="11158596" cy="4032448"/>
          </a:xfrm>
          <a:prstGeom prst="rect">
            <a:avLst/>
          </a:prstGeom>
        </p:spPr>
      </p:pic>
      <p:sp>
        <p:nvSpPr>
          <p:cNvPr id="7" name="矩形 6"/>
          <p:cNvSpPr/>
          <p:nvPr/>
        </p:nvSpPr>
        <p:spPr>
          <a:xfrm>
            <a:off x="911424" y="4509120"/>
            <a:ext cx="233910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找交点，看上下</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8" name="矩形 7"/>
          <p:cNvSpPr/>
          <p:nvPr/>
        </p:nvSpPr>
        <p:spPr>
          <a:xfrm>
            <a:off x="3935760" y="751099"/>
            <a:ext cx="198002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第一种情况</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平面图形的面积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5" name="图片 4" descr="屏幕剪辑"/>
          <p:cNvPicPr>
            <a:picLocks noChangeAspect="1"/>
          </p:cNvPicPr>
          <p:nvPr/>
        </p:nvPicPr>
        <p:blipFill rotWithShape="1">
          <a:blip r:embed="rId2">
            <a:extLst>
              <a:ext uri="{28A0092B-C50C-407E-A947-70E740481C1C}">
                <a14:useLocalDpi xmlns:a14="http://schemas.microsoft.com/office/drawing/2010/main" val="0"/>
              </a:ext>
            </a:extLst>
          </a:blip>
          <a:srcRect t="7334"/>
          <a:stretch>
            <a:fillRect/>
          </a:stretch>
        </p:blipFill>
        <p:spPr>
          <a:xfrm>
            <a:off x="778820" y="14082"/>
            <a:ext cx="10213724" cy="6843918"/>
          </a:xfrm>
          <a:prstGeom prst="rect">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平面图形的面积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6" name="矩形 5"/>
              <p:cNvSpPr/>
              <p:nvPr/>
            </p:nvSpPr>
            <p:spPr>
              <a:xfrm>
                <a:off x="778820" y="1700808"/>
                <a:ext cx="964668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计算曲线</a:t>
                </a:r>
                <a14:m>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𝒔𝒊𝒏𝒙</m:t>
                    </m:r>
                  </m:oMath>
                </a14:m>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在</a:t>
                </a:r>
                <a14:m>
                  <m:oMath xmlns:m="http://schemas.openxmlformats.org/officeDocument/2006/math">
                    <m:d>
                      <m:dPr>
                        <m:begChr m:val="["/>
                        <m:endChr m:val="]"/>
                        <m:ctrlP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𝟎</m:t>
                        </m:r>
                        <m: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𝝅</m:t>
                        </m:r>
                      </m:e>
                    </m:d>
                  </m:oMath>
                </a14:m>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上与</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轴所围成的平面图形的面积</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6" name="矩形 5"/>
              <p:cNvSpPr>
                <a:spLocks noRot="1" noChangeAspect="1" noMove="1" noResize="1" noEditPoints="1" noAdjustHandles="1" noChangeArrowheads="1" noChangeShapeType="1" noTextEdit="1"/>
              </p:cNvSpPr>
              <p:nvPr/>
            </p:nvSpPr>
            <p:spPr>
              <a:xfrm>
                <a:off x="778820" y="1700808"/>
                <a:ext cx="9646680" cy="523220"/>
              </a:xfrm>
              <a:prstGeom prst="rect">
                <a:avLst/>
              </a:prstGeom>
              <a:blipFill rotWithShape="1">
                <a:blip r:embed="rId2"/>
                <a:stretch>
                  <a:fillRect l="-3" t="-53" r="-78" b="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78820" y="2683787"/>
                <a:ext cx="995125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2.</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计算曲线</a:t>
                </a:r>
                <a14:m>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𝒔𝒊𝒏𝒙</m:t>
                    </m:r>
                  </m:oMath>
                </a14:m>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在</a:t>
                </a:r>
                <a14:m>
                  <m:oMath xmlns:m="http://schemas.openxmlformats.org/officeDocument/2006/math">
                    <m:d>
                      <m:dPr>
                        <m:begChr m:val="["/>
                        <m:endChr m:val="]"/>
                        <m:ctrlP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𝟎</m:t>
                        </m:r>
                        <m: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𝟐</m:t>
                        </m:r>
                        <m:r>
                          <a:rPr kumimoji="0"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𝝅</m:t>
                        </m:r>
                      </m:e>
                    </m:d>
                  </m:oMath>
                </a14:m>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上与</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轴所围成的平面图形的面积</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7" name="矩形 6"/>
              <p:cNvSpPr>
                <a:spLocks noRot="1" noChangeAspect="1" noMove="1" noResize="1" noEditPoints="1" noAdjustHandles="1" noChangeArrowheads="1" noChangeShapeType="1" noTextEdit="1"/>
              </p:cNvSpPr>
              <p:nvPr/>
            </p:nvSpPr>
            <p:spPr>
              <a:xfrm>
                <a:off x="778820" y="2683787"/>
                <a:ext cx="9951250" cy="523220"/>
              </a:xfrm>
              <a:prstGeom prst="rect">
                <a:avLst/>
              </a:prstGeom>
              <a:blipFill rotWithShape="1">
                <a:blip r:embed="rId3"/>
                <a:stretch>
                  <a:fillRect l="-3" t="-53" r="5" b="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78820" y="3666766"/>
                <a:ext cx="8679812" cy="53296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3.</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计算由曲线</a:t>
                </a:r>
                <a14:m>
                  <m:oMath xmlns:m="http://schemas.openxmlformats.org/officeDocument/2006/math">
                    <m:sSup>
                      <m:sSup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e>
                      <m: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m:t>
                        </m:r>
                      </m:sup>
                    </m:s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oMath>
                </a14:m>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和</a:t>
                </a:r>
                <a14:m>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e>
                      <m: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m:t>
                        </m:r>
                      </m:sup>
                    </m:sSup>
                  </m:oMath>
                </a14:m>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所围成的平面图形的面积</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778820" y="3666766"/>
                <a:ext cx="8679812" cy="532966"/>
              </a:xfrm>
              <a:prstGeom prst="rect">
                <a:avLst/>
              </a:prstGeom>
              <a:blipFill rotWithShape="1">
                <a:blip r:embed="rId4"/>
                <a:stretch>
                  <a:fillRect l="-4" t="-52" r="4" b="89"/>
                </a:stretch>
              </a:blipFill>
            </p:spPr>
            <p:txBody>
              <a:bodyPr/>
              <a:lstStyle/>
              <a:p>
                <a:r>
                  <a:rPr lang="zh-CN" altLang="en-US">
                    <a:noFill/>
                  </a:rPr>
                  <a:t> </a:t>
                </a:r>
              </a:p>
            </p:txBody>
          </p:sp>
        </mc:Fallback>
      </mc:AlternateContent>
      <p:sp>
        <p:nvSpPr>
          <p:cNvPr id="9" name="矩形 8"/>
          <p:cNvSpPr/>
          <p:nvPr/>
        </p:nvSpPr>
        <p:spPr>
          <a:xfrm>
            <a:off x="3935760" y="751099"/>
            <a:ext cx="377539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第一种情况：竖直微元</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788486" y="2112095"/>
            <a:ext cx="213995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6" name="Freeform 10"/>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grpSp>
        <p:nvGrpSpPr>
          <p:cNvPr id="10" name="组合 9"/>
          <p:cNvGrpSpPr/>
          <p:nvPr/>
        </p:nvGrpSpPr>
        <p:grpSpPr>
          <a:xfrm>
            <a:off x="423961" y="1346505"/>
            <a:ext cx="7184208" cy="638223"/>
            <a:chOff x="243174" y="1871105"/>
            <a:chExt cx="7184208" cy="638223"/>
          </a:xfrm>
        </p:grpSpPr>
        <p:sp>
          <p:nvSpPr>
            <p:cNvPr id="11" name="Rectangle 5"/>
            <p:cNvSpPr>
              <a:spLocks noChangeArrowheads="1"/>
            </p:cNvSpPr>
            <p:nvPr/>
          </p:nvSpPr>
          <p:spPr bwMode="auto">
            <a:xfrm>
              <a:off x="304989" y="2064828"/>
              <a:ext cx="2876794"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2" name="Rectangle 7"/>
            <p:cNvSpPr>
              <a:spLocks noChangeArrowheads="1"/>
            </p:cNvSpPr>
            <p:nvPr/>
          </p:nvSpPr>
          <p:spPr bwMode="auto">
            <a:xfrm>
              <a:off x="2746862" y="1871105"/>
              <a:ext cx="4680520" cy="473075"/>
            </a:xfrm>
            <a:prstGeom prst="rect">
              <a:avLst/>
            </a:prstGeom>
            <a:solidFill>
              <a:srgbClr val="FC6F3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3" name="Freeform 9"/>
            <p:cNvSpPr/>
            <p:nvPr/>
          </p:nvSpPr>
          <p:spPr bwMode="auto">
            <a:xfrm>
              <a:off x="2719853" y="2334345"/>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5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4" name="TextBox 28"/>
            <p:cNvSpPr txBox="1"/>
            <p:nvPr/>
          </p:nvSpPr>
          <p:spPr>
            <a:xfrm>
              <a:off x="243174" y="2074493"/>
              <a:ext cx="2771414" cy="400110"/>
            </a:xfrm>
            <a:prstGeom prst="rect">
              <a:avLst/>
            </a:prstGeom>
            <a:noFill/>
          </p:spPr>
          <p:txBody>
            <a:bodyPr wrap="square" rtlCol="0">
              <a:spAutoFit/>
            </a:bodyPr>
            <a:lstStyle/>
            <a:p>
              <a:pPr lvl="0">
                <a:defRPr/>
              </a:pPr>
              <a:r>
                <a:rPr lang="en-US" altLang="zh-CN" sz="2000" kern="0" dirty="0">
                  <a:latin typeface="Times New Roman" panose="02020603050405020304" pitchFamily="18" charset="0"/>
                  <a:ea typeface="方正北魏楷书简体" panose="03000509000000000000" pitchFamily="65" charset="-122"/>
                  <a:cs typeface="Times New Roman" panose="02020603050405020304" pitchFamily="18" charset="0"/>
                </a:rPr>
                <a:t>Inverse Trigonometric ~</a:t>
              </a:r>
              <a:endParaRPr kumimoji="0" lang="zh-CN" altLang="en-US" sz="20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3208791" y="1927412"/>
                  <a:ext cx="4218591" cy="369332"/>
                </a:xfrm>
                <a:prstGeom prst="rect">
                  <a:avLst/>
                </a:prstGeom>
              </p:spPr>
              <p:txBody>
                <a:bodyPr wrap="square">
                  <a:spAutoFit/>
                </a:bodyPr>
                <a:lstStyle/>
                <a:p>
                  <a:pPr lvl="0">
                    <a:defRPr/>
                  </a:pPr>
                  <a14:m>
                    <m:oMath xmlns:m="http://schemas.openxmlformats.org/officeDocument/2006/math">
                      <m:r>
                        <a:rPr kumimoji="0" lang="en-US" altLang="zh-CN" b="0" i="1" u="none" strike="noStrike" kern="0" cap="none" spc="0" normalizeH="0" baseline="0" noProof="0" smtClean="0">
                          <a:ln>
                            <a:noFill/>
                          </a:ln>
                          <a:solidFill>
                            <a:schemeClr val="tx1"/>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𝑦</m:t>
                      </m:r>
                      <m:r>
                        <a:rPr kumimoji="0" lang="en-US" altLang="zh-CN" b="0" i="1" u="none" strike="noStrike" kern="0" cap="none" spc="0" normalizeH="0" baseline="0" noProof="0" smtClean="0">
                          <a:ln>
                            <a:noFill/>
                          </a:ln>
                          <a:solidFill>
                            <a:schemeClr val="tx1"/>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kumimoji="0" lang="en-US" altLang="zh-CN" b="0" i="1" u="none" strike="noStrike" kern="0" cap="none" spc="0" normalizeH="0" baseline="0" noProof="0" smtClean="0">
                              <a:ln>
                                <a:noFill/>
                              </a:ln>
                              <a:solidFill>
                                <a:schemeClr val="tx1"/>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arc</m:t>
                          </m:r>
                          <m:r>
                            <m:rPr>
                              <m:sty m:val="p"/>
                            </m:rPr>
                            <a:rPr kumimoji="0" lang="en-US" altLang="zh-CN" b="0" i="0" u="none" strike="noStrike" kern="0" cap="none" spc="0" normalizeH="0" baseline="0" noProof="0" smtClean="0">
                              <a:ln>
                                <a:noFill/>
                              </a:ln>
                              <a:solidFill>
                                <a:schemeClr val="tx1"/>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sin</m:t>
                          </m:r>
                        </m:fName>
                        <m:e>
                          <m:r>
                            <a:rPr kumimoji="0" lang="en-US" altLang="zh-CN" b="0" i="1" u="none" strike="noStrike" kern="0" cap="none" spc="0" normalizeH="0" baseline="0" noProof="0" smtClean="0">
                              <a:ln>
                                <a:noFill/>
                              </a:ln>
                              <a:solidFill>
                                <a:schemeClr val="tx1"/>
                              </a:solidFill>
                              <a:effectLst/>
                              <a:uLnTx/>
                              <a:uFillTx/>
                              <a:latin typeface="Cambria Math" panose="02040503050406030204" pitchFamily="18" charset="0"/>
                              <a:ea typeface="方正北魏楷书简体" panose="03000509000000000000" pitchFamily="65" charset="-122"/>
                              <a:cs typeface="Times New Roman" panose="02020603050405020304" pitchFamily="18" charset="0"/>
                            </a:rPr>
                            <m:t>𝑥</m:t>
                          </m:r>
                        </m:e>
                      </m:func>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smtClean="0">
                          <a:latin typeface="Cambria Math" panose="02040503050406030204" pitchFamily="18" charset="0"/>
                          <a:ea typeface="方正北魏楷书简体" panose="03000509000000000000" pitchFamily="65" charset="-122"/>
                          <a:cs typeface="Times New Roman" panose="02020603050405020304" pitchFamily="18" charset="0"/>
                        </a:rPr>
                        <m:t>𝑦</m:t>
                      </m:r>
                      <m:r>
                        <a:rPr lang="en-US" altLang="zh-CN" i="1" kern="0" smtClean="0">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lang="en-US" altLang="zh-CN" b="0" i="0" kern="0" smtClean="0">
                              <a:latin typeface="Cambria Math" panose="02040503050406030204" pitchFamily="18" charset="0"/>
                              <a:ea typeface="方正北魏楷书简体" panose="03000509000000000000" pitchFamily="65" charset="-122"/>
                              <a:cs typeface="Times New Roman" panose="02020603050405020304" pitchFamily="18" charset="0"/>
                            </a:rPr>
                            <m:t>arccos</m:t>
                          </m:r>
                        </m:fName>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𝑥</m:t>
                          </m:r>
                        </m:e>
                      </m:func>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𝑦</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lang="en-US" altLang="zh-CN" kern="0">
                              <a:latin typeface="Cambria Math" panose="02040503050406030204" pitchFamily="18" charset="0"/>
                              <a:ea typeface="方正北魏楷书简体" panose="03000509000000000000" pitchFamily="65" charset="-122"/>
                              <a:cs typeface="Times New Roman" panose="02020603050405020304" pitchFamily="18" charset="0"/>
                            </a:rPr>
                            <m:t>arc</m:t>
                          </m:r>
                          <m:r>
                            <m:rPr>
                              <m:sty m:val="p"/>
                            </m:rPr>
                            <a:rPr lang="en-US" altLang="zh-CN" b="0" i="0" kern="0" smtClean="0">
                              <a:latin typeface="Cambria Math" panose="02040503050406030204" pitchFamily="18" charset="0"/>
                              <a:ea typeface="方正北魏楷书简体" panose="03000509000000000000" pitchFamily="65" charset="-122"/>
                              <a:cs typeface="Times New Roman" panose="02020603050405020304" pitchFamily="18" charset="0"/>
                            </a:rPr>
                            <m:t>tan</m:t>
                          </m:r>
                        </m:fName>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𝑥</m:t>
                          </m:r>
                        </m:e>
                      </m:func>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 </a:t>
                  </a:r>
                </a:p>
              </p:txBody>
            </p:sp>
          </mc:Choice>
          <mc:Fallback xmlns="">
            <p:sp>
              <p:nvSpPr>
                <p:cNvPr id="15" name="矩形 14"/>
                <p:cNvSpPr>
                  <a:spLocks noRot="1" noChangeAspect="1" noMove="1" noResize="1" noEditPoints="1" noAdjustHandles="1" noChangeArrowheads="1" noChangeShapeType="1" noTextEdit="1"/>
                </p:cNvSpPr>
                <p:nvPr/>
              </p:nvSpPr>
              <p:spPr>
                <a:xfrm>
                  <a:off x="3208791" y="1927412"/>
                  <a:ext cx="4218591" cy="369332"/>
                </a:xfrm>
                <a:prstGeom prst="rect">
                  <a:avLst/>
                </a:prstGeom>
                <a:blipFill rotWithShape="1">
                  <a:blip r:embed="rId2"/>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graphicFrame>
            <p:nvGraphicFramePr>
              <p:cNvPr id="17" name="表格 16"/>
              <p:cNvGraphicFramePr>
                <a:graphicFrameLocks noGrp="1"/>
              </p:cNvGraphicFramePr>
              <p:nvPr/>
            </p:nvGraphicFramePr>
            <p:xfrm>
              <a:off x="502148" y="2236285"/>
              <a:ext cx="6025900" cy="2232000"/>
            </p:xfrm>
            <a:graphic>
              <a:graphicData uri="http://schemas.openxmlformats.org/drawingml/2006/table">
                <a:tbl>
                  <a:tblPr firstRow="1" firstCol="1" lastRow="1" lastCol="1" bandRow="1" bandCol="1"/>
                  <a:tblGrid>
                    <a:gridCol w="1489396">
                      <a:extLst>
                        <a:ext uri="{9D8B030D-6E8A-4147-A177-3AD203B41FA5}">
                          <a16:colId xmlns:a16="http://schemas.microsoft.com/office/drawing/2014/main" val="20000"/>
                        </a:ext>
                      </a:extLst>
                    </a:gridCol>
                    <a:gridCol w="2592288">
                      <a:extLst>
                        <a:ext uri="{9D8B030D-6E8A-4147-A177-3AD203B41FA5}">
                          <a16:colId xmlns:a16="http://schemas.microsoft.com/office/drawing/2014/main" val="20001"/>
                        </a:ext>
                      </a:extLst>
                    </a:gridCol>
                    <a:gridCol w="1944216">
                      <a:extLst>
                        <a:ext uri="{9D8B030D-6E8A-4147-A177-3AD203B41FA5}">
                          <a16:colId xmlns:a16="http://schemas.microsoft.com/office/drawing/2014/main" val="20002"/>
                        </a:ext>
                      </a:extLst>
                    </a:gridCol>
                  </a:tblGrid>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Function</a:t>
                          </a:r>
                          <a:endParaRPr lang="zh-CN" sz="1400" dirty="0">
                            <a:latin typeface="Times New Roman" panose="02020603050405020304" pitchFamily="18" charset="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R="266700" algn="ctr">
                            <a:spcAft>
                              <a:spcPts val="0"/>
                            </a:spcAft>
                          </a:pPr>
                          <a14:m>
                            <m:oMath xmlns:m="http://schemas.openxmlformats.org/officeDocument/2006/math">
                              <m:r>
                                <a:rPr lang="en-US" altLang="zh-CN" sz="1400" b="0" i="1" noProof="0" smtClean="0">
                                  <a:latin typeface="Cambria Math" panose="02040503050406030204" pitchFamily="18" charset="0"/>
                                </a:rPr>
                                <m:t>𝑦</m:t>
                              </m:r>
                              <m:r>
                                <a:rPr lang="en-US" altLang="zh-CN" sz="1400" b="0" i="1" noProof="0" smtClean="0">
                                  <a:latin typeface="Cambria Math" panose="02040503050406030204" pitchFamily="18" charset="0"/>
                                </a:rPr>
                                <m:t>=</m:t>
                              </m:r>
                              <m:func>
                                <m:funcPr>
                                  <m:ctrlPr>
                                    <a:rPr lang="en-US" altLang="zh-CN" sz="1400" b="0" i="1" noProof="0" smtClean="0">
                                      <a:latin typeface="Cambria Math" panose="02040503050406030204" pitchFamily="18" charset="0"/>
                                    </a:rPr>
                                  </m:ctrlPr>
                                </m:funcPr>
                                <m:fName>
                                  <m:r>
                                    <m:rPr>
                                      <m:sty m:val="p"/>
                                    </m:rPr>
                                    <a:rPr lang="en-US" altLang="zh-CN" sz="1400" i="1">
                                      <a:latin typeface="Cambria Math" panose="02040503050406030204" pitchFamily="18" charset="0"/>
                                    </a:rPr>
                                    <m:t>arc</m:t>
                                  </m:r>
                                  <m:r>
                                    <m:rPr>
                                      <m:sty m:val="p"/>
                                    </m:rPr>
                                    <a:rPr lang="en-US" altLang="zh-CN" sz="1400" b="0" i="0" noProof="0" smtClean="0">
                                      <a:latin typeface="Cambria Math" panose="02040503050406030204" pitchFamily="18" charset="0"/>
                                    </a:rPr>
                                    <m:t>sin</m:t>
                                  </m:r>
                                </m:fName>
                                <m:e>
                                  <m:r>
                                    <a:rPr lang="en-US" altLang="zh-CN" sz="1400" b="0" i="1" noProof="0" smtClean="0">
                                      <a:latin typeface="Cambria Math" panose="02040503050406030204" pitchFamily="18" charset="0"/>
                                    </a:rPr>
                                    <m:t>𝑥</m:t>
                                  </m:r>
                                </m:e>
                              </m:func>
                            </m:oMath>
                          </a14:m>
                          <a:r>
                            <a:rPr lang="en-US" altLang="zh-CN" sz="1400" dirty="0">
                              <a:latin typeface="Times New Roman" panose="02020603050405020304" pitchFamily="18" charset="0"/>
                              <a:cs typeface="Times New Roman" panose="02020603050405020304" pitchFamily="18" charset="0"/>
                            </a:rPr>
                            <a:t> o</a:t>
                          </a:r>
                          <a14:m>
                            <m:oMath xmlns:m="http://schemas.openxmlformats.org/officeDocument/2006/math">
                              <m:r>
                                <m:rPr>
                                  <m:sty m:val="p"/>
                                </m:rPr>
                                <a:rPr lang="en-US" altLang="zh-CN" sz="1400" b="0" i="0" noProof="0" smtClean="0">
                                  <a:latin typeface="Cambria Math" panose="02040503050406030204" pitchFamily="18" charset="0"/>
                                </a:rPr>
                                <m:t>r</m:t>
                              </m:r>
                              <m:r>
                                <a:rPr lang="en-US" altLang="zh-CN" sz="1400" b="0" i="0" noProof="0" smtClean="0">
                                  <a:latin typeface="Cambria Math" panose="02040503050406030204" pitchFamily="18" charset="0"/>
                                </a:rPr>
                                <m:t> </m:t>
                              </m:r>
                              <m:r>
                                <a:rPr lang="en-US" altLang="zh-CN" sz="1400" b="0" i="1" noProof="0" smtClean="0">
                                  <a:solidFill>
                                    <a:srgbClr val="FF0000"/>
                                  </a:solidFill>
                                  <a:latin typeface="Cambria Math" panose="02040503050406030204" pitchFamily="18" charset="0"/>
                                </a:rPr>
                                <m:t>𝑦</m:t>
                              </m:r>
                              <m:r>
                                <a:rPr lang="en-US" altLang="zh-CN" sz="1400" b="0" i="1" noProof="0" smtClean="0">
                                  <a:solidFill>
                                    <a:srgbClr val="FF0000"/>
                                  </a:solidFill>
                                  <a:latin typeface="Cambria Math" panose="02040503050406030204" pitchFamily="18" charset="0"/>
                                </a:rPr>
                                <m:t>=</m:t>
                              </m:r>
                              <m:func>
                                <m:funcPr>
                                  <m:ctrlPr>
                                    <a:rPr lang="en-US" altLang="zh-CN" sz="1400" b="0" i="1" noProof="0" smtClean="0">
                                      <a:solidFill>
                                        <a:srgbClr val="FF0000"/>
                                      </a:solidFill>
                                      <a:latin typeface="Cambria Math" panose="02040503050406030204" pitchFamily="18" charset="0"/>
                                    </a:rPr>
                                  </m:ctrlPr>
                                </m:funcPr>
                                <m:fName>
                                  <m:sSup>
                                    <m:sSupPr>
                                      <m:ctrlPr>
                                        <a:rPr lang="en-US" altLang="zh-CN" sz="1400" b="0" i="1" noProof="0" smtClean="0">
                                          <a:solidFill>
                                            <a:srgbClr val="FF0000"/>
                                          </a:solidFill>
                                          <a:latin typeface="Cambria Math" panose="02040503050406030204" pitchFamily="18" charset="0"/>
                                        </a:rPr>
                                      </m:ctrlPr>
                                    </m:sSupPr>
                                    <m:e>
                                      <m:r>
                                        <m:rPr>
                                          <m:sty m:val="p"/>
                                        </m:rPr>
                                        <a:rPr lang="en-US" altLang="zh-CN" sz="1400" b="0" i="0" noProof="0" smtClean="0">
                                          <a:solidFill>
                                            <a:srgbClr val="FF0000"/>
                                          </a:solidFill>
                                          <a:latin typeface="Cambria Math" panose="02040503050406030204" pitchFamily="18" charset="0"/>
                                        </a:rPr>
                                        <m:t>sin</m:t>
                                      </m:r>
                                    </m:e>
                                    <m:sup>
                                      <m:r>
                                        <a:rPr lang="en-US" altLang="zh-CN" sz="1400" b="0" i="1" noProof="0" smtClean="0">
                                          <a:solidFill>
                                            <a:srgbClr val="FF0000"/>
                                          </a:solidFill>
                                          <a:latin typeface="Cambria Math" panose="02040503050406030204" pitchFamily="18" charset="0"/>
                                        </a:rPr>
                                        <m:t>−1</m:t>
                                      </m:r>
                                    </m:sup>
                                  </m:sSup>
                                </m:fName>
                                <m:e>
                                  <m:r>
                                    <a:rPr lang="en-US" altLang="zh-CN" sz="1400" b="0" i="1" noProof="0" smtClean="0">
                                      <a:solidFill>
                                        <a:srgbClr val="FF0000"/>
                                      </a:solidFill>
                                      <a:latin typeface="Cambria Math" panose="02040503050406030204" pitchFamily="18" charset="0"/>
                                    </a:rPr>
                                    <m:t>𝑥</m:t>
                                  </m:r>
                                </m:e>
                              </m:func>
                            </m:oMath>
                          </a14:m>
                          <a:endParaRPr lang="en-US"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rowSpan="5">
                      <a:txBody>
                        <a:bodyPr/>
                        <a:lstStyle/>
                        <a:p>
                          <a:pPr marR="266700" algn="ctr">
                            <a:spcAft>
                              <a:spcPts val="0"/>
                            </a:spcAft>
                          </a:pPr>
                          <a:endParaRPr lang="en-US"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0"/>
                      </a:ext>
                    </a:extLst>
                  </a:tr>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Domain</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R="266700" algn="ctr">
                            <a:spcAft>
                              <a:spcPts val="0"/>
                            </a:spcAft>
                          </a:pPr>
                          <a:r>
                            <a:rPr lang="zh-CN" sz="1400"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1</a:t>
                          </a:r>
                          <a:r>
                            <a:rPr lang="en-US" altLang="zh-CN" sz="1400"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1</a:t>
                          </a:r>
                          <a:r>
                            <a:rPr lang="zh-CN" sz="1400" dirty="0">
                              <a:latin typeface="Times New Roman" panose="02020603050405020304" pitchFamily="18" charset="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1"/>
                      </a:ext>
                    </a:extLst>
                  </a:tr>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Range</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R="266700" algn="ctr">
                            <a:spcAft>
                              <a:spcPts val="0"/>
                            </a:spcAft>
                          </a:pPr>
                          <a:r>
                            <a:rPr lang="en-US" altLang="zh-CN" sz="1400" kern="100" dirty="0">
                              <a:effectLst/>
                              <a:latin typeface="Times New Roman" panose="02020603050405020304" pitchFamily="18" charset="0"/>
                              <a:ea typeface="+mn-ea"/>
                              <a:cs typeface="Times New Roman" panose="02020603050405020304" pitchFamily="18" charset="0"/>
                            </a:rPr>
                            <a:t>[-</a:t>
                          </a:r>
                          <a14:m>
                            <m:oMath xmlns:m="http://schemas.openxmlformats.org/officeDocument/2006/math">
                              <m:r>
                                <a:rPr lang="en-US" altLang="zh-CN" sz="1400" b="0" i="1" kern="100" dirty="0" smtClean="0">
                                  <a:effectLst/>
                                  <a:latin typeface="Cambria Math" panose="02040503050406030204" pitchFamily="18" charset="0"/>
                                  <a:ea typeface="+mn-ea"/>
                                  <a:cs typeface="Times New Roman" panose="02020603050405020304" pitchFamily="18" charset="0"/>
                                </a:rPr>
                                <m:t>𝜋</m:t>
                              </m:r>
                              <m:r>
                                <a:rPr lang="en-US" altLang="zh-CN" sz="1400" b="0" i="1" kern="100" dirty="0" smtClean="0">
                                  <a:effectLst/>
                                  <a:latin typeface="Cambria Math" panose="02040503050406030204" pitchFamily="18" charset="0"/>
                                  <a:ea typeface="+mn-ea"/>
                                  <a:cs typeface="Times New Roman" panose="02020603050405020304" pitchFamily="18" charset="0"/>
                                </a:rPr>
                                <m:t>/2</m:t>
                              </m:r>
                            </m:oMath>
                          </a14:m>
                          <a:r>
                            <a:rPr lang="en-US" altLang="zh-CN" sz="1400" kern="100" dirty="0">
                              <a:effectLst/>
                              <a:latin typeface="Times New Roman" panose="02020603050405020304" pitchFamily="18" charset="0"/>
                              <a:ea typeface="+mn-ea"/>
                              <a:cs typeface="Times New Roman" panose="02020603050405020304" pitchFamily="18" charset="0"/>
                            </a:rPr>
                            <a:t> ,</a:t>
                          </a:r>
                          <a14:m>
                            <m:oMath xmlns:m="http://schemas.openxmlformats.org/officeDocument/2006/math">
                              <m:r>
                                <a:rPr lang="en-US" altLang="zh-CN" sz="1400" b="0" i="1" kern="100" dirty="0" smtClean="0">
                                  <a:effectLst/>
                                  <a:latin typeface="Cambria Math" panose="02040503050406030204" pitchFamily="18" charset="0"/>
                                  <a:ea typeface="+mn-ea"/>
                                  <a:cs typeface="Times New Roman" panose="02020603050405020304" pitchFamily="18" charset="0"/>
                                </a:rPr>
                                <m:t>𝜋</m:t>
                              </m:r>
                              <m:r>
                                <a:rPr lang="en-US" altLang="zh-CN" sz="1400" b="0" i="1" kern="100" dirty="0" smtClean="0">
                                  <a:effectLst/>
                                  <a:latin typeface="Cambria Math" panose="02040503050406030204" pitchFamily="18" charset="0"/>
                                  <a:ea typeface="+mn-ea"/>
                                  <a:cs typeface="Times New Roman" panose="02020603050405020304" pitchFamily="18" charset="0"/>
                                </a:rPr>
                                <m:t>/2</m:t>
                              </m:r>
                            </m:oMath>
                          </a14:m>
                          <a:r>
                            <a:rPr lang="en-US" altLang="zh-CN" sz="1400" kern="100" dirty="0">
                              <a:effectLst/>
                              <a:latin typeface="Times New Roman" panose="02020603050405020304" pitchFamily="18" charset="0"/>
                              <a:ea typeface="+mn-ea"/>
                              <a:cs typeface="Times New Roman" panose="02020603050405020304" pitchFamily="18" charset="0"/>
                            </a:rPr>
                            <a:t>]</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2"/>
                      </a:ext>
                    </a:extLst>
                  </a:tr>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Even or odd</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R="266700" algn="ctr">
                            <a:spcAft>
                              <a:spcPts val="0"/>
                            </a:spcAft>
                          </a:pPr>
                          <a:r>
                            <a:rPr lang="en-US" sz="1400">
                              <a:latin typeface="Times New Roman" panose="02020603050405020304" pitchFamily="18" charset="0"/>
                              <a:cs typeface="Times New Roman" panose="02020603050405020304" pitchFamily="18" charset="0"/>
                            </a:rPr>
                            <a:t>odd</a:t>
                          </a:r>
                          <a:endParaRPr lang="zh-CN" sz="140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3"/>
                      </a:ext>
                    </a:extLst>
                  </a:tr>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Monotone</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[-1,1]  increasing interval</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xBody>
                        <a:bodyPr/>
                        <a:lstStyle/>
                        <a:p>
                          <a:endParaRPr lang="zh-CN"/>
                        </a:p>
                      </a:txBody>
                      <a:tcPr/>
                    </a:tc>
                    <a:extLst>
                      <a:ext uri="{0D108BD9-81ED-4DB2-BD59-A6C34878D82A}">
                        <a16:rowId xmlns:a16="http://schemas.microsoft.com/office/drawing/2014/main" val="10004"/>
                      </a:ext>
                    </a:extLst>
                  </a:tr>
                </a:tbl>
              </a:graphicData>
            </a:graphic>
          </p:graphicFrame>
        </mc:Choice>
        <mc:Fallback xmlns="">
          <p:graphicFrame>
            <p:nvGraphicFramePr>
              <p:cNvPr id="17" name="表格 16"/>
              <p:cNvGraphicFramePr>
                <a:graphicFrameLocks noGrp="1"/>
              </p:cNvGraphicFramePr>
              <p:nvPr/>
            </p:nvGraphicFramePr>
            <p:xfrm>
              <a:off x="502148" y="2236285"/>
              <a:ext cx="6025900" cy="2232000"/>
            </p:xfrm>
            <a:graphic>
              <a:graphicData uri="http://schemas.openxmlformats.org/drawingml/2006/table">
                <a:tbl>
                  <a:tblPr firstRow="1" firstCol="1" lastRow="1" lastCol="1" bandRow="1" bandCol="1"/>
                  <a:tblGrid>
                    <a:gridCol w="1489396"/>
                    <a:gridCol w="2592288"/>
                    <a:gridCol w="1944216"/>
                  </a:tblGrid>
                  <a:tr h="446405">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Function</a:t>
                          </a:r>
                          <a:endParaRPr lang="zh-CN" sz="1400" dirty="0">
                            <a:latin typeface="Times New Roman" panose="02020603050405020304" pitchFamily="18" charset="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blipFill>
                      </a:tcPr>
                    </a:tc>
                    <a:tc rowSpan="5">
                      <a:txBody>
                        <a:bodyPr/>
                        <a:lstStyle/>
                        <a:p>
                          <a:pPr marR="266700" algn="ctr">
                            <a:spcAft>
                              <a:spcPts val="0"/>
                            </a:spcAft>
                          </a:pPr>
                          <a:endParaRPr lang="en-US"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r>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Domain</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R="266700" algn="ctr">
                            <a:spcAft>
                              <a:spcPts val="0"/>
                            </a:spcAft>
                          </a:pPr>
                          <a:r>
                            <a:rPr lang="zh-CN" sz="1400"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1</a:t>
                          </a:r>
                          <a:r>
                            <a:rPr lang="en-US" altLang="zh-CN" sz="1400"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1</a:t>
                          </a:r>
                          <a:r>
                            <a:rPr lang="zh-CN" sz="1400" dirty="0">
                              <a:latin typeface="Times New Roman" panose="02020603050405020304" pitchFamily="18" charset="0"/>
                              <a:cs typeface="Times New Roman" panose="02020603050405020304" pitchFamily="18" charset="0"/>
                            </a:rPr>
                            <a:t>］</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cPr/>
                    </a:tc>
                  </a:tr>
                  <a:tr h="446405">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Range</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blipFill>
                      </a:tcPr>
                    </a:tc>
                    <a:tc vMerge="1">
                      <a:tcPr/>
                    </a:tc>
                  </a:tr>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Even or odd</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R="266700" algn="ctr">
                            <a:spcAft>
                              <a:spcPts val="0"/>
                            </a:spcAft>
                          </a:pPr>
                          <a:r>
                            <a:rPr lang="en-US" sz="1400">
                              <a:latin typeface="Times New Roman" panose="02020603050405020304" pitchFamily="18" charset="0"/>
                              <a:cs typeface="Times New Roman" panose="02020603050405020304" pitchFamily="18" charset="0"/>
                            </a:rPr>
                            <a:t>odd</a:t>
                          </a:r>
                          <a:endParaRPr lang="zh-CN" sz="140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cPr/>
                    </a:tc>
                  </a:tr>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Monotone</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[-1,1]  increasing interval</a:t>
                          </a:r>
                          <a:endParaRPr lang="en-US"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vMerge="1">
                      <a:tcPr/>
                    </a:tc>
                  </a:tr>
                </a:tbl>
              </a:graphicData>
            </a:graphic>
          </p:graphicFrame>
        </mc:Fallback>
      </mc:AlternateContent>
      <p:pic>
        <p:nvPicPr>
          <p:cNvPr id="819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986" y="2323804"/>
            <a:ext cx="1802811" cy="203394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graphicFrame>
            <p:nvGraphicFramePr>
              <p:cNvPr id="46" name="表格 45"/>
              <p:cNvGraphicFramePr>
                <a:graphicFrameLocks noGrp="1"/>
              </p:cNvGraphicFramePr>
              <p:nvPr/>
            </p:nvGraphicFramePr>
            <p:xfrm>
              <a:off x="502148" y="4611175"/>
              <a:ext cx="6025900" cy="2232000"/>
            </p:xfrm>
            <a:graphic>
              <a:graphicData uri="http://schemas.openxmlformats.org/drawingml/2006/table">
                <a:tbl>
                  <a:tblPr firstRow="1" firstCol="1" lastRow="1" lastCol="1" bandRow="1" bandCol="1"/>
                  <a:tblGrid>
                    <a:gridCol w="1489396">
                      <a:extLst>
                        <a:ext uri="{9D8B030D-6E8A-4147-A177-3AD203B41FA5}">
                          <a16:colId xmlns:a16="http://schemas.microsoft.com/office/drawing/2014/main" val="20000"/>
                        </a:ext>
                      </a:extLst>
                    </a:gridCol>
                    <a:gridCol w="2592288">
                      <a:extLst>
                        <a:ext uri="{9D8B030D-6E8A-4147-A177-3AD203B41FA5}">
                          <a16:colId xmlns:a16="http://schemas.microsoft.com/office/drawing/2014/main" val="20001"/>
                        </a:ext>
                      </a:extLst>
                    </a:gridCol>
                    <a:gridCol w="1944216">
                      <a:extLst>
                        <a:ext uri="{9D8B030D-6E8A-4147-A177-3AD203B41FA5}">
                          <a16:colId xmlns:a16="http://schemas.microsoft.com/office/drawing/2014/main" val="20002"/>
                        </a:ext>
                      </a:extLst>
                    </a:gridCol>
                  </a:tblGrid>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Function</a:t>
                          </a:r>
                          <a:endParaRPr lang="zh-CN" sz="1400" dirty="0">
                            <a:latin typeface="Times New Roman" panose="02020603050405020304" pitchFamily="18" charset="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R="266700" algn="ctr">
                            <a:spcAft>
                              <a:spcPts val="0"/>
                            </a:spcAft>
                          </a:pPr>
                          <a14:m>
                            <m:oMath xmlns:m="http://schemas.openxmlformats.org/officeDocument/2006/math">
                              <m:r>
                                <a:rPr lang="en-US" altLang="zh-CN" sz="1400" b="0" i="1" noProof="0" smtClean="0">
                                  <a:latin typeface="Cambria Math" panose="02040503050406030204" pitchFamily="18" charset="0"/>
                                </a:rPr>
                                <m:t>𝑦</m:t>
                              </m:r>
                              <m:r>
                                <a:rPr lang="en-US" altLang="zh-CN" sz="1400" b="0" i="1" noProof="0" smtClean="0">
                                  <a:latin typeface="Cambria Math" panose="02040503050406030204" pitchFamily="18" charset="0"/>
                                </a:rPr>
                                <m:t>=</m:t>
                              </m:r>
                              <m:func>
                                <m:funcPr>
                                  <m:ctrlPr>
                                    <a:rPr lang="en-US" altLang="zh-CN" sz="1400" b="0" i="1" noProof="0" smtClean="0">
                                      <a:latin typeface="Cambria Math" panose="02040503050406030204" pitchFamily="18" charset="0"/>
                                    </a:rPr>
                                  </m:ctrlPr>
                                </m:funcPr>
                                <m:fName>
                                  <m:r>
                                    <m:rPr>
                                      <m:sty m:val="p"/>
                                    </m:rPr>
                                    <a:rPr lang="en-US" altLang="zh-CN" sz="1400" i="1">
                                      <a:latin typeface="Cambria Math" panose="02040503050406030204" pitchFamily="18" charset="0"/>
                                    </a:rPr>
                                    <m:t>arc</m:t>
                                  </m:r>
                                  <m:r>
                                    <m:rPr>
                                      <m:sty m:val="p"/>
                                    </m:rPr>
                                    <a:rPr lang="en-US" altLang="zh-CN" sz="1400" b="0" i="0" noProof="0" smtClean="0">
                                      <a:latin typeface="Cambria Math" panose="02040503050406030204" pitchFamily="18" charset="0"/>
                                    </a:rPr>
                                    <m:t>cos</m:t>
                                  </m:r>
                                </m:fName>
                                <m:e>
                                  <m:r>
                                    <a:rPr lang="en-US" altLang="zh-CN" sz="1400" b="0" i="1" noProof="0" smtClean="0">
                                      <a:latin typeface="Cambria Math" panose="02040503050406030204" pitchFamily="18" charset="0"/>
                                    </a:rPr>
                                    <m:t>𝑥</m:t>
                                  </m:r>
                                </m:e>
                              </m:func>
                            </m:oMath>
                          </a14:m>
                          <a:r>
                            <a:rPr lang="en-US" altLang="zh-CN" sz="1400" dirty="0">
                              <a:latin typeface="Times New Roman" panose="02020603050405020304" pitchFamily="18" charset="0"/>
                              <a:cs typeface="Times New Roman" panose="02020603050405020304" pitchFamily="18" charset="0"/>
                            </a:rPr>
                            <a:t> o</a:t>
                          </a:r>
                          <a14:m>
                            <m:oMath xmlns:m="http://schemas.openxmlformats.org/officeDocument/2006/math">
                              <m:r>
                                <m:rPr>
                                  <m:sty m:val="p"/>
                                </m:rPr>
                                <a:rPr lang="en-US" altLang="zh-CN" sz="1400" b="0" i="0" noProof="0" smtClean="0">
                                  <a:latin typeface="Cambria Math" panose="02040503050406030204" pitchFamily="18" charset="0"/>
                                </a:rPr>
                                <m:t>r</m:t>
                              </m:r>
                              <m:r>
                                <a:rPr lang="en-US" altLang="zh-CN" sz="1400" b="0" i="0" noProof="0" smtClean="0">
                                  <a:latin typeface="Cambria Math" panose="02040503050406030204" pitchFamily="18" charset="0"/>
                                </a:rPr>
                                <m:t> </m:t>
                              </m:r>
                              <m:r>
                                <a:rPr lang="en-US" altLang="zh-CN" sz="1400" b="0" i="1" noProof="0" smtClean="0">
                                  <a:solidFill>
                                    <a:srgbClr val="FF0000"/>
                                  </a:solidFill>
                                  <a:latin typeface="Cambria Math" panose="02040503050406030204" pitchFamily="18" charset="0"/>
                                </a:rPr>
                                <m:t>𝑦</m:t>
                              </m:r>
                              <m:r>
                                <a:rPr lang="en-US" altLang="zh-CN" sz="1400" b="0" i="1" noProof="0" smtClean="0">
                                  <a:solidFill>
                                    <a:srgbClr val="FF0000"/>
                                  </a:solidFill>
                                  <a:latin typeface="Cambria Math" panose="02040503050406030204" pitchFamily="18" charset="0"/>
                                </a:rPr>
                                <m:t>=</m:t>
                              </m:r>
                              <m:func>
                                <m:funcPr>
                                  <m:ctrlPr>
                                    <a:rPr lang="en-US" altLang="zh-CN" sz="1400" b="0" i="1" noProof="0" smtClean="0">
                                      <a:solidFill>
                                        <a:srgbClr val="FF0000"/>
                                      </a:solidFill>
                                      <a:latin typeface="Cambria Math" panose="02040503050406030204" pitchFamily="18" charset="0"/>
                                    </a:rPr>
                                  </m:ctrlPr>
                                </m:funcPr>
                                <m:fName>
                                  <m:sSup>
                                    <m:sSupPr>
                                      <m:ctrlPr>
                                        <a:rPr lang="en-US" altLang="zh-CN" sz="1400" b="0" i="1" noProof="0" smtClean="0">
                                          <a:solidFill>
                                            <a:srgbClr val="FF0000"/>
                                          </a:solidFill>
                                          <a:latin typeface="Cambria Math" panose="02040503050406030204" pitchFamily="18" charset="0"/>
                                        </a:rPr>
                                      </m:ctrlPr>
                                    </m:sSupPr>
                                    <m:e>
                                      <m:r>
                                        <m:rPr>
                                          <m:sty m:val="p"/>
                                        </m:rPr>
                                        <a:rPr lang="en-US" altLang="zh-CN" sz="1400" b="0" i="0" noProof="0" smtClean="0">
                                          <a:solidFill>
                                            <a:srgbClr val="FF0000"/>
                                          </a:solidFill>
                                          <a:latin typeface="Cambria Math" panose="02040503050406030204" pitchFamily="18" charset="0"/>
                                        </a:rPr>
                                        <m:t>cos</m:t>
                                      </m:r>
                                    </m:e>
                                    <m:sup>
                                      <m:r>
                                        <a:rPr lang="en-US" altLang="zh-CN" sz="1400" b="0" i="1" noProof="0" smtClean="0">
                                          <a:solidFill>
                                            <a:srgbClr val="FF0000"/>
                                          </a:solidFill>
                                          <a:latin typeface="Cambria Math" panose="02040503050406030204" pitchFamily="18" charset="0"/>
                                        </a:rPr>
                                        <m:t>−1</m:t>
                                      </m:r>
                                    </m:sup>
                                  </m:sSup>
                                </m:fName>
                                <m:e>
                                  <m:r>
                                    <a:rPr lang="en-US" altLang="zh-CN" sz="1400" b="0" i="1" noProof="0" smtClean="0">
                                      <a:solidFill>
                                        <a:srgbClr val="FF0000"/>
                                      </a:solidFill>
                                      <a:latin typeface="Cambria Math" panose="02040503050406030204" pitchFamily="18" charset="0"/>
                                    </a:rPr>
                                    <m:t>𝑥</m:t>
                                  </m:r>
                                </m:e>
                              </m:func>
                            </m:oMath>
                          </a14:m>
                          <a:endParaRPr lang="en-US"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rowSpan="5">
                      <a:txBody>
                        <a:bodyPr/>
                        <a:lstStyle/>
                        <a:p>
                          <a:pPr marR="266700" algn="ctr">
                            <a:spcAft>
                              <a:spcPts val="0"/>
                            </a:spcAft>
                          </a:pPr>
                          <a:endParaRPr lang="en-US" sz="140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Domain</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R="266700" algn="ctr">
                            <a:spcAft>
                              <a:spcPts val="0"/>
                            </a:spcAft>
                          </a:pPr>
                          <a:r>
                            <a:rPr lang="zh-CN" sz="1400"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1</a:t>
                          </a:r>
                          <a:r>
                            <a:rPr lang="en-US" altLang="zh-CN" sz="1400"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1</a:t>
                          </a:r>
                          <a:r>
                            <a:rPr lang="zh-CN" sz="1400" dirty="0">
                              <a:latin typeface="Times New Roman" panose="02020603050405020304" pitchFamily="18" charset="0"/>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01"/>
                      </a:ext>
                    </a:extLst>
                  </a:tr>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Range</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R="266700" algn="ctr">
                            <a:spcAft>
                              <a:spcPts val="0"/>
                            </a:spcAft>
                          </a:pPr>
                          <a:r>
                            <a:rPr lang="en-US" altLang="zh-CN" sz="1400" kern="100" dirty="0">
                              <a:effectLst/>
                              <a:latin typeface="Times New Roman" panose="02020603050405020304" pitchFamily="18" charset="0"/>
                              <a:ea typeface="+mn-ea"/>
                              <a:cs typeface="Times New Roman" panose="02020603050405020304" pitchFamily="18" charset="0"/>
                            </a:rPr>
                            <a:t>[0,</a:t>
                          </a:r>
                          <a14:m>
                            <m:oMath xmlns:m="http://schemas.openxmlformats.org/officeDocument/2006/math">
                              <m:r>
                                <a:rPr lang="en-US" altLang="zh-CN" sz="1400" b="0" i="1" kern="100" dirty="0" smtClean="0">
                                  <a:effectLst/>
                                  <a:latin typeface="Cambria Math" panose="02040503050406030204" pitchFamily="18" charset="0"/>
                                  <a:ea typeface="+mn-ea"/>
                                  <a:cs typeface="Times New Roman" panose="02020603050405020304" pitchFamily="18" charset="0"/>
                                </a:rPr>
                                <m:t>𝜋</m:t>
                              </m:r>
                              <m:r>
                                <a:rPr lang="en-US" altLang="zh-CN" sz="1400" b="0" i="0" kern="100" dirty="0" smtClean="0">
                                  <a:effectLst/>
                                  <a:latin typeface="Cambria Math" panose="02040503050406030204" pitchFamily="18" charset="0"/>
                                  <a:ea typeface="+mn-ea"/>
                                  <a:cs typeface="Times New Roman" panose="02020603050405020304" pitchFamily="18" charset="0"/>
                                </a:rPr>
                                <m:t>]</m:t>
                              </m:r>
                            </m:oMath>
                          </a14:m>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02"/>
                      </a:ext>
                    </a:extLst>
                  </a:tr>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Even or odd</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none</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03"/>
                      </a:ext>
                    </a:extLst>
                  </a:tr>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Monotone</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[-1,1]  decreasing interval</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xBody>
                        <a:bodyPr/>
                        <a:lstStyle/>
                        <a:p>
                          <a:endParaRPr lang="zh-CN"/>
                        </a:p>
                      </a:txBody>
                      <a:tcPr/>
                    </a:tc>
                    <a:extLst>
                      <a:ext uri="{0D108BD9-81ED-4DB2-BD59-A6C34878D82A}">
                        <a16:rowId xmlns:a16="http://schemas.microsoft.com/office/drawing/2014/main" val="10004"/>
                      </a:ext>
                    </a:extLst>
                  </a:tr>
                </a:tbl>
              </a:graphicData>
            </a:graphic>
          </p:graphicFrame>
        </mc:Choice>
        <mc:Fallback xmlns="">
          <p:graphicFrame>
            <p:nvGraphicFramePr>
              <p:cNvPr id="46" name="表格 45"/>
              <p:cNvGraphicFramePr>
                <a:graphicFrameLocks noGrp="1"/>
              </p:cNvGraphicFramePr>
              <p:nvPr/>
            </p:nvGraphicFramePr>
            <p:xfrm>
              <a:off x="502148" y="4611175"/>
              <a:ext cx="6025900" cy="2232000"/>
            </p:xfrm>
            <a:graphic>
              <a:graphicData uri="http://schemas.openxmlformats.org/drawingml/2006/table">
                <a:tbl>
                  <a:tblPr firstRow="1" firstCol="1" lastRow="1" lastCol="1" bandRow="1" bandCol="1"/>
                  <a:tblGrid>
                    <a:gridCol w="1489396"/>
                    <a:gridCol w="2592288"/>
                    <a:gridCol w="1944216"/>
                  </a:tblGrid>
                  <a:tr h="446405">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Function</a:t>
                          </a:r>
                          <a:endParaRPr lang="zh-CN" sz="1400" dirty="0">
                            <a:latin typeface="Times New Roman" panose="02020603050405020304" pitchFamily="18" charset="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blipFill>
                      </a:tcPr>
                    </a:tc>
                    <a:tc rowSpan="5">
                      <a:txBody>
                        <a:bodyPr/>
                        <a:lstStyle/>
                        <a:p>
                          <a:pPr marR="266700" algn="ctr">
                            <a:spcAft>
                              <a:spcPts val="0"/>
                            </a:spcAft>
                          </a:pPr>
                          <a:endParaRPr lang="en-US" sz="140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Domain</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R="266700" algn="ctr">
                            <a:spcAft>
                              <a:spcPts val="0"/>
                            </a:spcAft>
                          </a:pPr>
                          <a:r>
                            <a:rPr lang="zh-CN" sz="1400"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1</a:t>
                          </a:r>
                          <a:r>
                            <a:rPr lang="en-US" altLang="zh-CN" sz="1400"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1</a:t>
                          </a:r>
                          <a:r>
                            <a:rPr lang="zh-CN" sz="1400" dirty="0">
                              <a:latin typeface="Times New Roman" panose="02020603050405020304" pitchFamily="18" charset="0"/>
                              <a:cs typeface="Times New Roman" panose="02020603050405020304" pitchFamily="18" charset="0"/>
                            </a:rPr>
                            <a:t>］</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cPr/>
                    </a:tc>
                  </a:tr>
                  <a:tr h="446405">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Range</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5"/>
                        </a:blipFill>
                      </a:tcPr>
                    </a:tc>
                    <a:tc vMerge="1">
                      <a:tcPr/>
                    </a:tc>
                  </a:tr>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Even or odd</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none</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cPr/>
                    </a:tc>
                  </a:tr>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Monotone</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[-1,1]  decreasing interval</a:t>
                          </a:r>
                          <a:endParaRPr lang="en-US"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vMerge="1">
                      <a:tcPr/>
                    </a:tc>
                  </a:tr>
                </a:tbl>
              </a:graphicData>
            </a:graphic>
          </p:graphicFrame>
        </mc:Fallback>
      </mc:AlternateContent>
      <p:pic>
        <p:nvPicPr>
          <p:cNvPr id="8222" name="Picture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8986" y="4884990"/>
            <a:ext cx="1851015" cy="1797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graphicFrame>
            <p:nvGraphicFramePr>
              <p:cNvPr id="49" name="表格 48"/>
              <p:cNvGraphicFramePr>
                <a:graphicFrameLocks noGrp="1"/>
              </p:cNvGraphicFramePr>
              <p:nvPr/>
            </p:nvGraphicFramePr>
            <p:xfrm>
              <a:off x="6960096" y="2239608"/>
              <a:ext cx="4081684" cy="2232000"/>
            </p:xfrm>
            <a:graphic>
              <a:graphicData uri="http://schemas.openxmlformats.org/drawingml/2006/table">
                <a:tbl>
                  <a:tblPr firstRow="1" firstCol="1" lastRow="1" lastCol="1" bandRow="1" bandCol="1"/>
                  <a:tblGrid>
                    <a:gridCol w="1489396">
                      <a:extLst>
                        <a:ext uri="{9D8B030D-6E8A-4147-A177-3AD203B41FA5}">
                          <a16:colId xmlns:a16="http://schemas.microsoft.com/office/drawing/2014/main" val="20000"/>
                        </a:ext>
                      </a:extLst>
                    </a:gridCol>
                    <a:gridCol w="2592288">
                      <a:extLst>
                        <a:ext uri="{9D8B030D-6E8A-4147-A177-3AD203B41FA5}">
                          <a16:colId xmlns:a16="http://schemas.microsoft.com/office/drawing/2014/main" val="20001"/>
                        </a:ext>
                      </a:extLst>
                    </a:gridCol>
                  </a:tblGrid>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Function</a:t>
                          </a:r>
                          <a:endParaRPr lang="zh-CN" sz="1400" dirty="0">
                            <a:latin typeface="Times New Roman" panose="02020603050405020304" pitchFamily="18" charset="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R="266700" algn="ctr">
                            <a:spcAft>
                              <a:spcPts val="0"/>
                            </a:spcAft>
                          </a:pPr>
                          <a14:m>
                            <m:oMath xmlns:m="http://schemas.openxmlformats.org/officeDocument/2006/math">
                              <m:r>
                                <a:rPr lang="en-US" altLang="zh-CN" sz="1400" b="0" i="1" noProof="0" smtClean="0">
                                  <a:latin typeface="Cambria Math" panose="02040503050406030204" pitchFamily="18" charset="0"/>
                                </a:rPr>
                                <m:t>𝑦</m:t>
                              </m:r>
                              <m:r>
                                <a:rPr lang="en-US" altLang="zh-CN" sz="1400" b="0" i="1" noProof="0" smtClean="0">
                                  <a:latin typeface="Cambria Math" panose="02040503050406030204" pitchFamily="18" charset="0"/>
                                </a:rPr>
                                <m:t>=</m:t>
                              </m:r>
                              <m:func>
                                <m:funcPr>
                                  <m:ctrlPr>
                                    <a:rPr lang="en-US" altLang="zh-CN" sz="1400" b="0" i="1" noProof="0" smtClean="0">
                                      <a:latin typeface="Cambria Math" panose="02040503050406030204" pitchFamily="18" charset="0"/>
                                    </a:rPr>
                                  </m:ctrlPr>
                                </m:funcPr>
                                <m:fName>
                                  <m:r>
                                    <m:rPr>
                                      <m:sty m:val="p"/>
                                    </m:rPr>
                                    <a:rPr lang="en-US" altLang="zh-CN" sz="1400" i="1">
                                      <a:latin typeface="Cambria Math" panose="02040503050406030204" pitchFamily="18" charset="0"/>
                                    </a:rPr>
                                    <m:t>arc</m:t>
                                  </m:r>
                                  <m:r>
                                    <m:rPr>
                                      <m:sty m:val="p"/>
                                    </m:rPr>
                                    <a:rPr lang="en-US" altLang="zh-CN" sz="1400" b="0" i="0" noProof="0" smtClean="0">
                                      <a:latin typeface="Cambria Math" panose="02040503050406030204" pitchFamily="18" charset="0"/>
                                    </a:rPr>
                                    <m:t>tan</m:t>
                                  </m:r>
                                </m:fName>
                                <m:e>
                                  <m:r>
                                    <a:rPr lang="en-US" altLang="zh-CN" sz="1400" b="0" i="1" noProof="0" smtClean="0">
                                      <a:latin typeface="Cambria Math" panose="02040503050406030204" pitchFamily="18" charset="0"/>
                                    </a:rPr>
                                    <m:t>𝑥</m:t>
                                  </m:r>
                                </m:e>
                              </m:func>
                            </m:oMath>
                          </a14:m>
                          <a:r>
                            <a:rPr lang="en-US" altLang="zh-CN" sz="1400" dirty="0">
                              <a:latin typeface="Times New Roman" panose="02020603050405020304" pitchFamily="18" charset="0"/>
                              <a:cs typeface="Times New Roman" panose="02020603050405020304" pitchFamily="18" charset="0"/>
                            </a:rPr>
                            <a:t> o</a:t>
                          </a:r>
                          <a14:m>
                            <m:oMath xmlns:m="http://schemas.openxmlformats.org/officeDocument/2006/math">
                              <m:r>
                                <m:rPr>
                                  <m:sty m:val="p"/>
                                </m:rPr>
                                <a:rPr lang="en-US" altLang="zh-CN" sz="1400" b="0" i="0" noProof="0" smtClean="0">
                                  <a:latin typeface="Cambria Math" panose="02040503050406030204" pitchFamily="18" charset="0"/>
                                </a:rPr>
                                <m:t>r</m:t>
                              </m:r>
                              <m:r>
                                <a:rPr lang="en-US" altLang="zh-CN" sz="1400" b="0" i="0" noProof="0" smtClean="0">
                                  <a:latin typeface="Cambria Math" panose="02040503050406030204" pitchFamily="18" charset="0"/>
                                </a:rPr>
                                <m:t> </m:t>
                              </m:r>
                              <m:r>
                                <a:rPr lang="en-US" altLang="zh-CN" sz="1400" b="0" i="1" noProof="0" smtClean="0">
                                  <a:solidFill>
                                    <a:srgbClr val="FF0000"/>
                                  </a:solidFill>
                                  <a:latin typeface="Cambria Math" panose="02040503050406030204" pitchFamily="18" charset="0"/>
                                </a:rPr>
                                <m:t>𝑦</m:t>
                              </m:r>
                              <m:r>
                                <a:rPr lang="en-US" altLang="zh-CN" sz="1400" b="0" i="1" noProof="0" smtClean="0">
                                  <a:solidFill>
                                    <a:srgbClr val="FF0000"/>
                                  </a:solidFill>
                                  <a:latin typeface="Cambria Math" panose="02040503050406030204" pitchFamily="18" charset="0"/>
                                </a:rPr>
                                <m:t>=</m:t>
                              </m:r>
                              <m:func>
                                <m:funcPr>
                                  <m:ctrlPr>
                                    <a:rPr lang="en-US" altLang="zh-CN" sz="1400" b="0" i="1" noProof="0" smtClean="0">
                                      <a:solidFill>
                                        <a:srgbClr val="FF0000"/>
                                      </a:solidFill>
                                      <a:latin typeface="Cambria Math" panose="02040503050406030204" pitchFamily="18" charset="0"/>
                                    </a:rPr>
                                  </m:ctrlPr>
                                </m:funcPr>
                                <m:fName>
                                  <m:sSup>
                                    <m:sSupPr>
                                      <m:ctrlPr>
                                        <a:rPr lang="en-US" altLang="zh-CN" sz="1400" b="0" i="1" noProof="0" smtClean="0">
                                          <a:solidFill>
                                            <a:srgbClr val="FF0000"/>
                                          </a:solidFill>
                                          <a:latin typeface="Cambria Math" panose="02040503050406030204" pitchFamily="18" charset="0"/>
                                        </a:rPr>
                                      </m:ctrlPr>
                                    </m:sSupPr>
                                    <m:e>
                                      <m:r>
                                        <m:rPr>
                                          <m:sty m:val="p"/>
                                        </m:rPr>
                                        <a:rPr lang="en-US" altLang="zh-CN" sz="1400" b="0" i="0" noProof="0" smtClean="0">
                                          <a:solidFill>
                                            <a:srgbClr val="FF0000"/>
                                          </a:solidFill>
                                          <a:latin typeface="Cambria Math" panose="02040503050406030204" pitchFamily="18" charset="0"/>
                                        </a:rPr>
                                        <m:t>tan</m:t>
                                      </m:r>
                                    </m:e>
                                    <m:sup>
                                      <m:r>
                                        <a:rPr lang="en-US" altLang="zh-CN" sz="1400" b="0" i="1" noProof="0" smtClean="0">
                                          <a:solidFill>
                                            <a:srgbClr val="FF0000"/>
                                          </a:solidFill>
                                          <a:latin typeface="Cambria Math" panose="02040503050406030204" pitchFamily="18" charset="0"/>
                                        </a:rPr>
                                        <m:t>−1</m:t>
                                      </m:r>
                                    </m:sup>
                                  </m:sSup>
                                </m:fName>
                                <m:e>
                                  <m:r>
                                    <a:rPr lang="en-US" altLang="zh-CN" sz="1400" b="0" i="1" noProof="0" smtClean="0">
                                      <a:solidFill>
                                        <a:srgbClr val="FF0000"/>
                                      </a:solidFill>
                                      <a:latin typeface="Cambria Math" panose="02040503050406030204" pitchFamily="18" charset="0"/>
                                    </a:rPr>
                                    <m:t>𝑥</m:t>
                                  </m:r>
                                </m:e>
                              </m:func>
                            </m:oMath>
                          </a14:m>
                          <a:endParaRPr lang="en-US"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0"/>
                      </a:ext>
                    </a:extLst>
                  </a:tr>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Domain</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altLang="zh-CN" sz="1400" kern="100" dirty="0">
                              <a:effectLst/>
                              <a:latin typeface="Times New Roman" panose="02020603050405020304" pitchFamily="18" charset="0"/>
                              <a:ea typeface="+mn-ea"/>
                              <a:cs typeface="Times New Roman" panose="02020603050405020304" pitchFamily="18" charset="0"/>
                            </a:rPr>
                            <a:t>(</a:t>
                          </a:r>
                          <a:r>
                            <a:rPr lang="zh-CN" altLang="zh-CN" sz="1400" kern="100" dirty="0">
                              <a:effectLst/>
                              <a:latin typeface="Times New Roman" panose="02020603050405020304" pitchFamily="18" charset="0"/>
                              <a:ea typeface="+mn-ea"/>
                              <a:cs typeface="Times New Roman" panose="02020603050405020304" pitchFamily="18" charset="0"/>
                            </a:rPr>
                            <a:t>－</a:t>
                          </a:r>
                          <a:r>
                            <a:rPr lang="en-US" altLang="zh-CN" sz="1400" kern="100" dirty="0">
                              <a:effectLst/>
                              <a:latin typeface="Times New Roman" panose="02020603050405020304" pitchFamily="18" charset="0"/>
                              <a:ea typeface="+mn-ea"/>
                              <a:cs typeface="Times New Roman" panose="02020603050405020304" pitchFamily="18" charset="0"/>
                            </a:rPr>
                            <a:t>∞,</a:t>
                          </a:r>
                          <a:r>
                            <a:rPr lang="zh-CN" altLang="zh-CN" sz="1400" kern="100" dirty="0">
                              <a:effectLst/>
                              <a:latin typeface="Times New Roman" panose="02020603050405020304" pitchFamily="18" charset="0"/>
                              <a:ea typeface="+mn-ea"/>
                              <a:cs typeface="Times New Roman" panose="02020603050405020304" pitchFamily="18" charset="0"/>
                            </a:rPr>
                            <a:t>＋</a:t>
                          </a:r>
                          <a:r>
                            <a:rPr lang="en-US" altLang="zh-CN" sz="1400" kern="100" dirty="0">
                              <a:effectLst/>
                              <a:latin typeface="Times New Roman" panose="02020603050405020304" pitchFamily="18" charset="0"/>
                              <a:ea typeface="+mn-ea"/>
                              <a:cs typeface="Times New Roman" panose="02020603050405020304" pitchFamily="18" charset="0"/>
                            </a:rPr>
                            <a:t>∞)</a:t>
                          </a:r>
                          <a:endParaRPr lang="zh-CN" altLang="zh-CN" sz="14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1"/>
                      </a:ext>
                    </a:extLst>
                  </a:tr>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Range</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R="266700" algn="ctr">
                            <a:spcAft>
                              <a:spcPts val="0"/>
                            </a:spcAft>
                          </a:pPr>
                          <a:r>
                            <a:rPr lang="en-US" altLang="zh-CN" sz="1400" kern="100" dirty="0">
                              <a:effectLst/>
                              <a:latin typeface="Times New Roman" panose="02020603050405020304" pitchFamily="18" charset="0"/>
                              <a:ea typeface="+mn-ea"/>
                              <a:cs typeface="Times New Roman" panose="02020603050405020304" pitchFamily="18" charset="0"/>
                            </a:rPr>
                            <a:t>(-</a:t>
                          </a:r>
                          <a14:m>
                            <m:oMath xmlns:m="http://schemas.openxmlformats.org/officeDocument/2006/math">
                              <m:r>
                                <a:rPr lang="en-US" altLang="zh-CN" sz="1400" b="0" i="1" kern="100" dirty="0" smtClean="0">
                                  <a:effectLst/>
                                  <a:latin typeface="Cambria Math" panose="02040503050406030204" pitchFamily="18" charset="0"/>
                                  <a:ea typeface="+mn-ea"/>
                                  <a:cs typeface="Times New Roman" panose="02020603050405020304" pitchFamily="18" charset="0"/>
                                </a:rPr>
                                <m:t>𝜋</m:t>
                              </m:r>
                              <m:r>
                                <a:rPr lang="en-US" altLang="zh-CN" sz="1400" b="0" i="1" kern="100" dirty="0" smtClean="0">
                                  <a:effectLst/>
                                  <a:latin typeface="Cambria Math" panose="02040503050406030204" pitchFamily="18" charset="0"/>
                                  <a:ea typeface="+mn-ea"/>
                                  <a:cs typeface="Times New Roman" panose="02020603050405020304" pitchFamily="18" charset="0"/>
                                </a:rPr>
                                <m:t>/2</m:t>
                              </m:r>
                            </m:oMath>
                          </a14:m>
                          <a:r>
                            <a:rPr lang="en-US" altLang="zh-CN" sz="1400" kern="100" dirty="0">
                              <a:effectLst/>
                              <a:latin typeface="Times New Roman" panose="02020603050405020304" pitchFamily="18" charset="0"/>
                              <a:ea typeface="+mn-ea"/>
                              <a:cs typeface="Times New Roman" panose="02020603050405020304" pitchFamily="18" charset="0"/>
                            </a:rPr>
                            <a:t> ,</a:t>
                          </a:r>
                          <a14:m>
                            <m:oMath xmlns:m="http://schemas.openxmlformats.org/officeDocument/2006/math">
                              <m:r>
                                <a:rPr lang="en-US" altLang="zh-CN" sz="1400" b="0" i="1" kern="100" dirty="0" smtClean="0">
                                  <a:effectLst/>
                                  <a:latin typeface="Cambria Math" panose="02040503050406030204" pitchFamily="18" charset="0"/>
                                  <a:ea typeface="+mn-ea"/>
                                  <a:cs typeface="Times New Roman" panose="02020603050405020304" pitchFamily="18" charset="0"/>
                                </a:rPr>
                                <m:t>𝜋</m:t>
                              </m:r>
                              <m:r>
                                <a:rPr lang="en-US" altLang="zh-CN" sz="1400" b="0" i="1" kern="100" dirty="0" smtClean="0">
                                  <a:effectLst/>
                                  <a:latin typeface="Cambria Math" panose="02040503050406030204" pitchFamily="18" charset="0"/>
                                  <a:ea typeface="+mn-ea"/>
                                  <a:cs typeface="Times New Roman" panose="02020603050405020304" pitchFamily="18" charset="0"/>
                                </a:rPr>
                                <m:t>/2</m:t>
                              </m:r>
                            </m:oMath>
                          </a14:m>
                          <a:r>
                            <a:rPr lang="en-US" altLang="zh-CN" sz="1400" kern="100" dirty="0">
                              <a:effectLst/>
                              <a:latin typeface="Times New Roman" panose="02020603050405020304" pitchFamily="18" charset="0"/>
                              <a:ea typeface="+mn-ea"/>
                              <a:cs typeface="Times New Roman" panose="02020603050405020304" pitchFamily="18" charset="0"/>
                            </a:rPr>
                            <a:t>)</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2"/>
                      </a:ext>
                    </a:extLst>
                  </a:tr>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Even or odd</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R="266700" algn="ctr">
                            <a:spcAft>
                              <a:spcPts val="0"/>
                            </a:spcAft>
                          </a:pPr>
                          <a:r>
                            <a:rPr lang="en-US" sz="1400">
                              <a:latin typeface="Times New Roman" panose="02020603050405020304" pitchFamily="18" charset="0"/>
                              <a:cs typeface="Times New Roman" panose="02020603050405020304" pitchFamily="18" charset="0"/>
                            </a:rPr>
                            <a:t>odd</a:t>
                          </a:r>
                          <a:endParaRPr lang="zh-CN" sz="140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3"/>
                      </a:ext>
                    </a:extLst>
                  </a:tr>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Monotone</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266700" indent="0" algn="ctr" defTabSz="914400" rtl="0" eaLnBrk="1" fontAlgn="auto" latinLnBrk="0" hangingPunct="1">
                            <a:lnSpc>
                              <a:spcPct val="100000"/>
                            </a:lnSpc>
                            <a:spcBef>
                              <a:spcPts val="0"/>
                            </a:spcBef>
                            <a:spcAft>
                              <a:spcPts val="0"/>
                            </a:spcAft>
                            <a:buClrTx/>
                            <a:buSzTx/>
                            <a:buFontTx/>
                            <a:buNone/>
                            <a:defRPr/>
                          </a:pPr>
                          <a:r>
                            <a:rPr lang="en-US" altLang="zh-CN" sz="1400" kern="100" dirty="0">
                              <a:effectLst/>
                              <a:latin typeface="Times New Roman" panose="02020603050405020304" pitchFamily="18" charset="0"/>
                              <a:ea typeface="+mn-ea"/>
                              <a:cs typeface="Times New Roman" panose="02020603050405020304" pitchFamily="18" charset="0"/>
                            </a:rPr>
                            <a:t>(</a:t>
                          </a:r>
                          <a:r>
                            <a:rPr lang="zh-CN" altLang="zh-CN" sz="1400" kern="100" dirty="0">
                              <a:effectLst/>
                              <a:latin typeface="Times New Roman" panose="02020603050405020304" pitchFamily="18" charset="0"/>
                              <a:ea typeface="+mn-ea"/>
                              <a:cs typeface="Times New Roman" panose="02020603050405020304" pitchFamily="18" charset="0"/>
                            </a:rPr>
                            <a:t>－</a:t>
                          </a:r>
                          <a:r>
                            <a:rPr lang="en-US" altLang="zh-CN" sz="1400" kern="100" dirty="0">
                              <a:effectLst/>
                              <a:latin typeface="Times New Roman" panose="02020603050405020304" pitchFamily="18" charset="0"/>
                              <a:ea typeface="+mn-ea"/>
                              <a:cs typeface="Times New Roman" panose="02020603050405020304" pitchFamily="18" charset="0"/>
                            </a:rPr>
                            <a:t>∞,</a:t>
                          </a:r>
                          <a:r>
                            <a:rPr lang="zh-CN" altLang="zh-CN" sz="1400" kern="100" dirty="0">
                              <a:effectLst/>
                              <a:latin typeface="Times New Roman" panose="02020603050405020304" pitchFamily="18" charset="0"/>
                              <a:ea typeface="+mn-ea"/>
                              <a:cs typeface="Times New Roman" panose="02020603050405020304" pitchFamily="18" charset="0"/>
                            </a:rPr>
                            <a:t>＋</a:t>
                          </a:r>
                          <a:r>
                            <a:rPr lang="en-US" altLang="zh-CN" sz="1400" kern="100" dirty="0">
                              <a:effectLst/>
                              <a:latin typeface="Times New Roman" panose="02020603050405020304" pitchFamily="18" charset="0"/>
                              <a:ea typeface="+mn-ea"/>
                              <a:cs typeface="Times New Roman" panose="02020603050405020304" pitchFamily="18" charset="0"/>
                            </a:rPr>
                            <a:t>∞)</a:t>
                          </a:r>
                          <a:endParaRPr lang="zh-CN" altLang="zh-CN" sz="1400" kern="100" dirty="0">
                            <a:effectLst/>
                            <a:latin typeface="Times New Roman" panose="02020603050405020304" pitchFamily="18" charset="0"/>
                            <a:ea typeface="+mn-ea"/>
                            <a:cs typeface="Times New Roman" panose="02020603050405020304" pitchFamily="18" charset="0"/>
                          </a:endParaRPr>
                        </a:p>
                        <a:p>
                          <a:pPr marR="266700" algn="ctr">
                            <a:spcAft>
                              <a:spcPts val="0"/>
                            </a:spcAft>
                          </a:pPr>
                          <a:r>
                            <a:rPr lang="en-US" sz="1400" dirty="0">
                              <a:latin typeface="Times New Roman" panose="02020603050405020304" pitchFamily="18" charset="0"/>
                              <a:cs typeface="Times New Roman" panose="02020603050405020304" pitchFamily="18" charset="0"/>
                            </a:rPr>
                            <a:t>increasing interval</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4"/>
                      </a:ext>
                    </a:extLst>
                  </a:tr>
                </a:tbl>
              </a:graphicData>
            </a:graphic>
          </p:graphicFrame>
        </mc:Choice>
        <mc:Fallback xmlns="">
          <p:graphicFrame>
            <p:nvGraphicFramePr>
              <p:cNvPr id="49" name="表格 48"/>
              <p:cNvGraphicFramePr>
                <a:graphicFrameLocks noGrp="1"/>
              </p:cNvGraphicFramePr>
              <p:nvPr/>
            </p:nvGraphicFramePr>
            <p:xfrm>
              <a:off x="6960096" y="2239608"/>
              <a:ext cx="4081684" cy="2232000"/>
            </p:xfrm>
            <a:graphic>
              <a:graphicData uri="http://schemas.openxmlformats.org/drawingml/2006/table">
                <a:tbl>
                  <a:tblPr firstRow="1" firstCol="1" lastRow="1" lastCol="1" bandRow="1" bandCol="1"/>
                  <a:tblGrid>
                    <a:gridCol w="1489396"/>
                    <a:gridCol w="2592288"/>
                  </a:tblGrid>
                  <a:tr h="446405">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Function</a:t>
                          </a:r>
                          <a:endParaRPr lang="zh-CN" sz="1400" dirty="0">
                            <a:latin typeface="Times New Roman" panose="02020603050405020304" pitchFamily="18" charset="0"/>
                            <a:cs typeface="Times New Roman" panose="02020603050405020304" pitchFamily="18"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7"/>
                        </a:blipFill>
                      </a:tcPr>
                    </a:tc>
                  </a:tr>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Domain</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a:spcAft>
                              <a:spcPts val="0"/>
                            </a:spcAft>
                          </a:pPr>
                          <a:r>
                            <a:rPr lang="en-US" altLang="zh-CN" sz="1400" kern="100" dirty="0">
                              <a:effectLst/>
                              <a:latin typeface="Times New Roman" panose="02020603050405020304" pitchFamily="18" charset="0"/>
                              <a:ea typeface="+mn-ea"/>
                              <a:cs typeface="Times New Roman" panose="02020603050405020304" pitchFamily="18" charset="0"/>
                            </a:rPr>
                            <a:t>(</a:t>
                          </a:r>
                          <a:r>
                            <a:rPr lang="zh-CN" altLang="zh-CN" sz="1400" kern="100" dirty="0">
                              <a:effectLst/>
                              <a:latin typeface="Times New Roman" panose="02020603050405020304" pitchFamily="18" charset="0"/>
                              <a:ea typeface="+mn-ea"/>
                              <a:cs typeface="Times New Roman" panose="02020603050405020304" pitchFamily="18" charset="0"/>
                            </a:rPr>
                            <a:t>－</a:t>
                          </a:r>
                          <a:r>
                            <a:rPr lang="en-US" altLang="zh-CN" sz="1400" kern="100" dirty="0">
                              <a:effectLst/>
                              <a:latin typeface="Times New Roman" panose="02020603050405020304" pitchFamily="18" charset="0"/>
                              <a:ea typeface="+mn-ea"/>
                              <a:cs typeface="Times New Roman" panose="02020603050405020304" pitchFamily="18" charset="0"/>
                            </a:rPr>
                            <a:t>∞,</a:t>
                          </a:r>
                          <a:r>
                            <a:rPr lang="zh-CN" altLang="zh-CN" sz="1400" kern="100" dirty="0">
                              <a:effectLst/>
                              <a:latin typeface="Times New Roman" panose="02020603050405020304" pitchFamily="18" charset="0"/>
                              <a:ea typeface="+mn-ea"/>
                              <a:cs typeface="Times New Roman" panose="02020603050405020304" pitchFamily="18" charset="0"/>
                            </a:rPr>
                            <a:t>＋</a:t>
                          </a:r>
                          <a:r>
                            <a:rPr lang="en-US" altLang="zh-CN" sz="1400" kern="100" dirty="0">
                              <a:effectLst/>
                              <a:latin typeface="Times New Roman" panose="02020603050405020304" pitchFamily="18" charset="0"/>
                              <a:ea typeface="+mn-ea"/>
                              <a:cs typeface="Times New Roman" panose="02020603050405020304" pitchFamily="18" charset="0"/>
                            </a:rPr>
                            <a:t>∞)</a:t>
                          </a:r>
                          <a:endParaRPr lang="zh-CN" altLang="zh-CN" sz="1400" kern="100" dirty="0">
                            <a:effectLst/>
                            <a:latin typeface="Times New Roman" panose="02020603050405020304" pitchFamily="18" charset="0"/>
                            <a:ea typeface="+mn-ea"/>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446405">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Range</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endParaRPr lang="zh-CN"/>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7"/>
                        </a:blipFill>
                      </a:tcPr>
                    </a:tc>
                  </a:tr>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Even or odd</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R="266700" algn="ctr">
                            <a:spcAft>
                              <a:spcPts val="0"/>
                            </a:spcAft>
                          </a:pPr>
                          <a:r>
                            <a:rPr lang="en-US" sz="1400">
                              <a:latin typeface="Times New Roman" panose="02020603050405020304" pitchFamily="18" charset="0"/>
                              <a:cs typeface="Times New Roman" panose="02020603050405020304" pitchFamily="18" charset="0"/>
                            </a:rPr>
                            <a:t>odd</a:t>
                          </a:r>
                          <a:endParaRPr lang="zh-CN" sz="140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r h="446400">
                    <a:tc>
                      <a:txBody>
                        <a:bodyPr/>
                        <a:lstStyle/>
                        <a:p>
                          <a:pPr marR="266700" algn="ctr">
                            <a:spcAft>
                              <a:spcPts val="0"/>
                            </a:spcAft>
                          </a:pPr>
                          <a:r>
                            <a:rPr lang="en-US" sz="1400" dirty="0">
                              <a:latin typeface="Times New Roman" panose="02020603050405020304" pitchFamily="18" charset="0"/>
                              <a:cs typeface="Times New Roman" panose="02020603050405020304" pitchFamily="18" charset="0"/>
                            </a:rPr>
                            <a:t>     Monotone</a:t>
                          </a:r>
                          <a:endParaRPr lang="zh-CN"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marL="0" marR="266700" indent="0" algn="ctr" defTabSz="914400" rtl="0" eaLnBrk="1" fontAlgn="auto" latinLnBrk="0" hangingPunct="1">
                            <a:lnSpc>
                              <a:spcPct val="100000"/>
                            </a:lnSpc>
                            <a:spcBef>
                              <a:spcPts val="0"/>
                            </a:spcBef>
                            <a:spcAft>
                              <a:spcPts val="0"/>
                            </a:spcAft>
                            <a:buClrTx/>
                            <a:buSzTx/>
                            <a:buFontTx/>
                            <a:buNone/>
                            <a:defRPr/>
                          </a:pPr>
                          <a:r>
                            <a:rPr lang="en-US" altLang="zh-CN" sz="1400" kern="100" dirty="0">
                              <a:effectLst/>
                              <a:latin typeface="Times New Roman" panose="02020603050405020304" pitchFamily="18" charset="0"/>
                              <a:ea typeface="+mn-ea"/>
                              <a:cs typeface="Times New Roman" panose="02020603050405020304" pitchFamily="18" charset="0"/>
                            </a:rPr>
                            <a:t>(</a:t>
                          </a:r>
                          <a:r>
                            <a:rPr lang="zh-CN" altLang="zh-CN" sz="1400" kern="100" dirty="0">
                              <a:effectLst/>
                              <a:latin typeface="Times New Roman" panose="02020603050405020304" pitchFamily="18" charset="0"/>
                              <a:ea typeface="+mn-ea"/>
                              <a:cs typeface="Times New Roman" panose="02020603050405020304" pitchFamily="18" charset="0"/>
                            </a:rPr>
                            <a:t>－</a:t>
                          </a:r>
                          <a:r>
                            <a:rPr lang="en-US" altLang="zh-CN" sz="1400" kern="100" dirty="0">
                              <a:effectLst/>
                              <a:latin typeface="Times New Roman" panose="02020603050405020304" pitchFamily="18" charset="0"/>
                              <a:ea typeface="+mn-ea"/>
                              <a:cs typeface="Times New Roman" panose="02020603050405020304" pitchFamily="18" charset="0"/>
                            </a:rPr>
                            <a:t>∞,</a:t>
                          </a:r>
                          <a:r>
                            <a:rPr lang="zh-CN" altLang="zh-CN" sz="1400" kern="100" dirty="0">
                              <a:effectLst/>
                              <a:latin typeface="Times New Roman" panose="02020603050405020304" pitchFamily="18" charset="0"/>
                              <a:ea typeface="+mn-ea"/>
                              <a:cs typeface="Times New Roman" panose="02020603050405020304" pitchFamily="18" charset="0"/>
                            </a:rPr>
                            <a:t>＋</a:t>
                          </a:r>
                          <a:r>
                            <a:rPr lang="en-US" altLang="zh-CN" sz="1400" kern="100" dirty="0">
                              <a:effectLst/>
                              <a:latin typeface="Times New Roman" panose="02020603050405020304" pitchFamily="18" charset="0"/>
                              <a:ea typeface="+mn-ea"/>
                              <a:cs typeface="Times New Roman" panose="02020603050405020304" pitchFamily="18" charset="0"/>
                            </a:rPr>
                            <a:t>∞)</a:t>
                          </a:r>
                          <a:endParaRPr lang="zh-CN" altLang="zh-CN" sz="1400" kern="100" dirty="0">
                            <a:effectLst/>
                            <a:latin typeface="Times New Roman" panose="02020603050405020304" pitchFamily="18" charset="0"/>
                            <a:ea typeface="+mn-ea"/>
                            <a:cs typeface="Times New Roman" panose="02020603050405020304" pitchFamily="18" charset="0"/>
                          </a:endParaRPr>
                        </a:p>
                        <a:p>
                          <a:pPr marR="266700" algn="ctr">
                            <a:spcAft>
                              <a:spcPts val="0"/>
                            </a:spcAft>
                          </a:pPr>
                          <a:r>
                            <a:rPr lang="en-US" sz="1400" dirty="0">
                              <a:latin typeface="Times New Roman" panose="02020603050405020304" pitchFamily="18" charset="0"/>
                              <a:cs typeface="Times New Roman" panose="02020603050405020304" pitchFamily="18" charset="0"/>
                            </a:rPr>
                            <a:t>increasing interval</a:t>
                          </a:r>
                          <a:endParaRPr lang="en-US" sz="1400" dirty="0">
                            <a:latin typeface="Times New Roman" panose="02020603050405020304" pitchFamily="18"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r>
                </a:tbl>
              </a:graphicData>
            </a:graphic>
          </p:graphicFrame>
        </mc:Fallback>
      </mc:AlternateContent>
      <p:pic>
        <p:nvPicPr>
          <p:cNvPr id="8240" name="Picture 4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4194" y="4612279"/>
            <a:ext cx="2774311" cy="2139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矩形 19"/>
          <p:cNvSpPr/>
          <p:nvPr/>
        </p:nvSpPr>
        <p:spPr>
          <a:xfrm>
            <a:off x="3644044" y="920770"/>
            <a:ext cx="1338828" cy="369332"/>
          </a:xfrm>
          <a:prstGeom prst="rect">
            <a:avLst/>
          </a:prstGeom>
        </p:spPr>
        <p:txBody>
          <a:bodyPr wrap="none">
            <a:spAutoFit/>
          </a:bodyPr>
          <a:lstStyle/>
          <a:p>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反三角函数</a:t>
            </a:r>
            <a:endParaRPr lang="zh-CN" altLang="en-US" dirty="0"/>
          </a:p>
        </p:txBody>
      </p:sp>
      <p:sp>
        <p:nvSpPr>
          <p:cNvPr id="21" name="矩形 20"/>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矩形 21"/>
          <p:cNvSpPr/>
          <p:nvPr/>
        </p:nvSpPr>
        <p:spPr>
          <a:xfrm>
            <a:off x="778820" y="620688"/>
            <a:ext cx="278108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基本初等函数</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23" name="矩形 22"/>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3</a:t>
            </a:r>
            <a:endParaRPr lang="zh-CN" alt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平面图形的面积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935760" y="751099"/>
            <a:ext cx="377539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第二种情况：水平微元</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878" y="1844824"/>
            <a:ext cx="4640516" cy="4176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5231904" y="2132856"/>
            <a:ext cx="6096000" cy="2012859"/>
          </a:xfrm>
          <a:prstGeom prst="rect">
            <a:avLst/>
          </a:prstGeom>
        </p:spPr>
        <p:txBody>
          <a:bodyPr>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按照相同的方法，把曲边形水平切成无穷多个小长方形，每一小长方形的长为</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(x2</a:t>
            </a:r>
            <a:r>
              <a:rPr kumimoji="0" lang="zh-CN"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x1)</a:t>
            </a:r>
            <a:r>
              <a:rPr kumimoji="0" lang="zh-CN"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，高为</a:t>
            </a: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dy</a:t>
            </a:r>
            <a:r>
              <a:rPr kumimoji="0" lang="zh-CN"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，每个小长方形的面积为</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(x2</a:t>
            </a:r>
            <a:r>
              <a:rPr kumimoji="0" lang="zh-CN"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x1)</a:t>
            </a: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dy</a:t>
            </a:r>
            <a:r>
              <a:rPr kumimoji="0" lang="zh-CN"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，求所有长方形的面积之和即取积分：</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8" name="对象 7"/>
          <p:cNvGraphicFramePr>
            <a:graphicFrameLocks noChangeAspect="1"/>
          </p:cNvGraphicFramePr>
          <p:nvPr/>
        </p:nvGraphicFramePr>
        <p:xfrm>
          <a:off x="6023992" y="4546258"/>
          <a:ext cx="4044950" cy="915988"/>
        </p:xfrm>
        <a:graphic>
          <a:graphicData uri="http://schemas.openxmlformats.org/presentationml/2006/ole">
            <mc:AlternateContent xmlns:mc="http://schemas.openxmlformats.org/markup-compatibility/2006">
              <mc:Choice xmlns:v="urn:schemas-microsoft-com:vml" Requires="v">
                <p:oleObj name="Equation" r:id="rId3" imgW="34747200" imgH="7924800" progId="Equation.DSMT4">
                  <p:embed/>
                </p:oleObj>
              </mc:Choice>
              <mc:Fallback>
                <p:oleObj name="Equation" r:id="rId3" imgW="34747200" imgH="7924800" progId="Equation.DSMT4">
                  <p:embed/>
                  <p:pic>
                    <p:nvPicPr>
                      <p:cNvPr id="0" name="对象 7"/>
                      <p:cNvPicPr>
                        <a:picLocks noChangeAspect="1" noChangeArrowheads="1"/>
                      </p:cNvPicPr>
                      <p:nvPr/>
                    </p:nvPicPr>
                    <p:blipFill>
                      <a:blip r:embed="rId4"/>
                      <a:srcRect/>
                      <a:stretch>
                        <a:fillRect/>
                      </a:stretch>
                    </p:blipFill>
                    <p:spPr bwMode="auto">
                      <a:xfrm>
                        <a:off x="6023992" y="4546258"/>
                        <a:ext cx="4044950" cy="915988"/>
                      </a:xfrm>
                      <a:prstGeom prst="rect">
                        <a:avLst/>
                      </a:prstGeom>
                      <a:noFill/>
                    </p:spPr>
                  </p:pic>
                </p:oleObj>
              </mc:Fallback>
            </mc:AlternateContent>
          </a:graphicData>
        </a:graphic>
      </p:graphicFrame>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平面图形的面积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935760" y="751099"/>
            <a:ext cx="377539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第二种情况：水平微元</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20" y="1556792"/>
            <a:ext cx="9534437"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对象 8"/>
          <p:cNvGraphicFramePr>
            <a:graphicFrameLocks noChangeAspect="1"/>
          </p:cNvGraphicFramePr>
          <p:nvPr/>
        </p:nvGraphicFramePr>
        <p:xfrm>
          <a:off x="1518113" y="5583663"/>
          <a:ext cx="2481303" cy="903089"/>
        </p:xfrm>
        <a:graphic>
          <a:graphicData uri="http://schemas.openxmlformats.org/presentationml/2006/ole">
            <mc:AlternateContent xmlns:mc="http://schemas.openxmlformats.org/markup-compatibility/2006">
              <mc:Choice xmlns:v="urn:schemas-microsoft-com:vml" Requires="v">
                <p:oleObj name="Equation" r:id="rId3" imgW="901065" imgH="330200" progId="Equation.DSMT4">
                  <p:embed/>
                </p:oleObj>
              </mc:Choice>
              <mc:Fallback>
                <p:oleObj name="Equation" r:id="rId3" imgW="901065" imgH="330200" progId="Equation.DSMT4">
                  <p:embed/>
                  <p:pic>
                    <p:nvPicPr>
                      <p:cNvPr id="0"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8113" y="5583663"/>
                        <a:ext cx="2481303" cy="903089"/>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6456040" y="5583663"/>
          <a:ext cx="3666077" cy="778569"/>
        </p:xfrm>
        <a:graphic>
          <a:graphicData uri="http://schemas.openxmlformats.org/presentationml/2006/ole">
            <mc:AlternateContent xmlns:mc="http://schemas.openxmlformats.org/markup-compatibility/2006">
              <mc:Choice xmlns:v="urn:schemas-microsoft-com:vml" Requires="v">
                <p:oleObj name="Equation" r:id="rId5" imgW="1536700" imgH="330200" progId="Equation.DSMT4">
                  <p:embed/>
                </p:oleObj>
              </mc:Choice>
              <mc:Fallback>
                <p:oleObj name="Equation" r:id="rId5" imgW="1536700" imgH="330200" progId="Equation.DSMT4">
                  <p:embed/>
                  <p:pic>
                    <p:nvPicPr>
                      <p:cNvPr id="0" name="对象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6040" y="5583663"/>
                        <a:ext cx="3666077" cy="778569"/>
                      </a:xfrm>
                      <a:prstGeom prst="rect">
                        <a:avLst/>
                      </a:prstGeom>
                      <a:noFill/>
                    </p:spPr>
                  </p:pic>
                </p:oleObj>
              </mc:Fallback>
            </mc:AlternateContent>
          </a:graphicData>
        </a:graphic>
      </p:graphicFrame>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84932" y="1700808"/>
            <a:ext cx="958775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Find the area of the region R bounded by </a:t>
            </a:r>
            <a:r>
              <a:rPr kumimoji="0" lang="en-US" altLang="zh-CN" sz="2800" b="1" i="1"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0" lang="en-US" altLang="zh-CN" sz="2800" b="1" i="0" u="none" strike="noStrike" kern="100" cap="none" spc="0" normalizeH="0" baseline="30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0" lang="zh-CN"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0" lang="en-US" altLang="zh-CN" sz="2800" b="1" i="1"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x</a:t>
            </a: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and </a:t>
            </a:r>
            <a:r>
              <a:rPr kumimoji="0" lang="en-US" altLang="zh-CN" sz="2800" b="1" i="1"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0" lang="zh-CN"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b="1" i="1"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x</a:t>
            </a:r>
            <a:r>
              <a:rPr kumimoji="0" lang="zh-CN"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平面图形的面积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935760" y="751099"/>
            <a:ext cx="377539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第二种情况：水平微元</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84" y="2431596"/>
            <a:ext cx="3998378" cy="441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5015880" y="3068960"/>
            <a:ext cx="411683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Find the points of intersection</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9" name="对象 8"/>
          <p:cNvGraphicFramePr>
            <a:graphicFrameLocks noChangeAspect="1"/>
          </p:cNvGraphicFramePr>
          <p:nvPr/>
        </p:nvGraphicFramePr>
        <p:xfrm>
          <a:off x="9132713" y="2924944"/>
          <a:ext cx="1565166" cy="792088"/>
        </p:xfrm>
        <a:graphic>
          <a:graphicData uri="http://schemas.openxmlformats.org/presentationml/2006/ole">
            <mc:AlternateContent xmlns:mc="http://schemas.openxmlformats.org/markup-compatibility/2006">
              <mc:Choice xmlns:v="urn:schemas-microsoft-com:vml" Requires="v">
                <p:oleObj name="Equation" r:id="rId3" imgW="786765" imgH="393700" progId="Equation.DSMT4">
                  <p:embed/>
                </p:oleObj>
              </mc:Choice>
              <mc:Fallback>
                <p:oleObj name="Equation" r:id="rId3" imgW="786765" imgH="393700" progId="Equation.DSMT4">
                  <p:embed/>
                  <p:pic>
                    <p:nvPicPr>
                      <p:cNvPr id="0"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2713" y="2924944"/>
                        <a:ext cx="1565166" cy="792088"/>
                      </a:xfrm>
                      <a:prstGeom prst="rect">
                        <a:avLst/>
                      </a:prstGeom>
                      <a:noFill/>
                    </p:spPr>
                  </p:pic>
                </p:oleObj>
              </mc:Fallback>
            </mc:AlternateContent>
          </a:graphicData>
        </a:graphic>
      </p:graphicFrame>
      <p:sp>
        <p:nvSpPr>
          <p:cNvPr id="10" name="矩形 9"/>
          <p:cNvSpPr/>
          <p:nvPr/>
        </p:nvSpPr>
        <p:spPr>
          <a:xfrm>
            <a:off x="10560496" y="2997822"/>
            <a:ext cx="2057256" cy="646331"/>
          </a:xfrm>
          <a:prstGeom prst="rect">
            <a:avLst/>
          </a:prstGeom>
        </p:spPr>
        <p:txBody>
          <a:bodyPr wrap="square">
            <a:spAutoFit/>
          </a:bodyPr>
          <a:lstStyle/>
          <a:p>
            <a:pPr marL="0" marR="0" lvl="0" indent="266700" algn="ctr" defTabSz="914400" rtl="0" eaLnBrk="1" fontAlgn="auto" latinLnBrk="0" hangingPunct="1">
              <a:lnSpc>
                <a:spcPct val="150000"/>
              </a:lnSpc>
              <a:spcBef>
                <a:spcPts val="0"/>
              </a:spcBef>
              <a:spcAft>
                <a:spcPts val="0"/>
              </a:spcAft>
              <a:buClrTx/>
              <a:buSzTx/>
              <a:buFontTx/>
              <a:buNone/>
              <a:defRPr/>
            </a:pPr>
            <a:r>
              <a:rPr kumimoji="0" lang="en-US" altLang="zh-CN" sz="2400" b="1" i="1"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-2,4</a:t>
            </a:r>
            <a:endPar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aphicFrame>
        <p:nvGraphicFramePr>
          <p:cNvPr id="12" name="对象 11"/>
          <p:cNvGraphicFramePr>
            <a:graphicFrameLocks noChangeAspect="1"/>
          </p:cNvGraphicFramePr>
          <p:nvPr/>
        </p:nvGraphicFramePr>
        <p:xfrm>
          <a:off x="4582073" y="4801412"/>
          <a:ext cx="7578871" cy="1127497"/>
        </p:xfrm>
        <a:graphic>
          <a:graphicData uri="http://schemas.openxmlformats.org/presentationml/2006/ole">
            <mc:AlternateContent xmlns:mc="http://schemas.openxmlformats.org/markup-compatibility/2006">
              <mc:Choice xmlns:v="urn:schemas-microsoft-com:vml" Requires="v">
                <p:oleObj name="Equation" r:id="rId5" imgW="3225800" imgH="482600" progId="Equation.DSMT4">
                  <p:embed/>
                </p:oleObj>
              </mc:Choice>
              <mc:Fallback>
                <p:oleObj name="Equation" r:id="rId5" imgW="3225800" imgH="482600" progId="Equation.DSMT4">
                  <p:embed/>
                  <p:pic>
                    <p:nvPicPr>
                      <p:cNvPr id="0" name="对象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82073" y="4801412"/>
                        <a:ext cx="7578871" cy="1127497"/>
                      </a:xfrm>
                      <a:prstGeom prst="rect">
                        <a:avLst/>
                      </a:prstGeom>
                      <a:noFill/>
                    </p:spPr>
                  </p:pic>
                </p:oleObj>
              </mc:Fallback>
            </mc:AlternateContent>
          </a:graphicData>
        </a:graphic>
      </p:graphicFrame>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84932" y="1700808"/>
            <a:ext cx="958775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Find the area of the region R bounded by </a:t>
            </a:r>
            <a:r>
              <a:rPr kumimoji="0" lang="en-US" altLang="zh-CN" sz="2800" b="1" i="1"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0" lang="en-US" altLang="zh-CN" sz="2800" b="1" i="0" u="none" strike="noStrike" kern="100" cap="none" spc="0" normalizeH="0" baseline="30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0" lang="zh-CN"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0" lang="en-US" altLang="zh-CN" sz="2800" b="1" i="1"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x</a:t>
            </a: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and </a:t>
            </a:r>
            <a:r>
              <a:rPr kumimoji="0" lang="en-US" altLang="zh-CN" sz="2800" b="1" i="1"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0" lang="zh-CN"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b="1" i="1"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x</a:t>
            </a:r>
            <a:r>
              <a:rPr kumimoji="0" lang="zh-CN"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4</a:t>
            </a:r>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平面图形的面积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935760" y="751099"/>
            <a:ext cx="377539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第二种情况：水平微元</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624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984" y="2431596"/>
            <a:ext cx="3998378" cy="441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6312024" y="4041211"/>
            <a:ext cx="3467616"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用竖直微元求解？</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平面图形的面积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935760" y="751099"/>
            <a:ext cx="341632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第三种情况：极坐标</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9" name="矩形 8"/>
          <p:cNvSpPr/>
          <p:nvPr/>
        </p:nvSpPr>
        <p:spPr>
          <a:xfrm>
            <a:off x="759388" y="1700808"/>
            <a:ext cx="162095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扇形面积</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0" name="饼形 9"/>
          <p:cNvSpPr>
            <a:spLocks noChangeAspect="1"/>
          </p:cNvSpPr>
          <p:nvPr/>
        </p:nvSpPr>
        <p:spPr>
          <a:xfrm rot="7568142">
            <a:off x="-1533156" y="2141721"/>
            <a:ext cx="4920520" cy="4921067"/>
          </a:xfrm>
          <a:prstGeom prst="pie">
            <a:avLst>
              <a:gd name="adj1" fmla="val 11439076"/>
              <a:gd name="adj2" fmla="val 16200000"/>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1" name="矩形 10"/>
          <p:cNvSpPr/>
          <p:nvPr/>
        </p:nvSpPr>
        <p:spPr>
          <a:xfrm>
            <a:off x="1584299" y="3212976"/>
            <a:ext cx="40748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3" name="矩形 12"/>
          <p:cNvSpPr/>
          <p:nvPr/>
        </p:nvSpPr>
        <p:spPr>
          <a:xfrm>
            <a:off x="3440907" y="4371421"/>
            <a:ext cx="26962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1"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l</a:t>
            </a:r>
            <a:endParaRPr kumimoji="0" lang="zh-CN" altLang="en-US" sz="2400" b="0" i="1"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4" name="矩形 13"/>
              <p:cNvSpPr/>
              <p:nvPr/>
            </p:nvSpPr>
            <p:spPr>
              <a:xfrm>
                <a:off x="1245686" y="4365557"/>
                <a:ext cx="46198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zh-CN" altLang="en-US" sz="24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𝜽</m:t>
                      </m:r>
                    </m:oMath>
                  </m:oMathPara>
                </a14:m>
                <a:endParaRPr kumimoji="0" lang="zh-CN" altLang="en-US" sz="2400" b="0" i="1"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4" name="矩形 13"/>
              <p:cNvSpPr>
                <a:spLocks noRot="1" noChangeAspect="1" noMove="1" noResize="1" noEditPoints="1" noAdjustHandles="1" noChangeArrowheads="1" noChangeShapeType="1" noTextEdit="1"/>
              </p:cNvSpPr>
              <p:nvPr/>
            </p:nvSpPr>
            <p:spPr>
              <a:xfrm>
                <a:off x="1245686" y="4365557"/>
                <a:ext cx="461985" cy="461665"/>
              </a:xfrm>
              <a:prstGeom prst="rect">
                <a:avLst/>
              </a:prstGeom>
              <a:blipFill rotWithShape="1">
                <a:blip r:embed="rId2"/>
                <a:stretch>
                  <a:fillRect l="-98" t="-123" r="34" b="127"/>
                </a:stretch>
              </a:blipFill>
            </p:spPr>
            <p:txBody>
              <a:bodyPr/>
              <a:lstStyle/>
              <a:p>
                <a:r>
                  <a:rPr lang="zh-CN" altLang="en-US">
                    <a:noFill/>
                  </a:rPr>
                  <a:t> </a:t>
                </a:r>
              </a:p>
            </p:txBody>
          </p:sp>
        </mc:Fallback>
      </mc:AlternateContent>
      <p:sp>
        <p:nvSpPr>
          <p:cNvPr id="12" name="弧形 11"/>
          <p:cNvSpPr/>
          <p:nvPr/>
        </p:nvSpPr>
        <p:spPr>
          <a:xfrm rot="1673303">
            <a:off x="666711" y="4389615"/>
            <a:ext cx="561434" cy="599050"/>
          </a:xfrm>
          <a:prstGeom prst="arc">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6" name="矩形 15"/>
              <p:cNvSpPr/>
              <p:nvPr/>
            </p:nvSpPr>
            <p:spPr>
              <a:xfrm>
                <a:off x="5250705" y="3186296"/>
                <a:ext cx="1814792" cy="101431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32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𝑺</m:t>
                      </m:r>
                      <m:r>
                        <a:rPr kumimoji="0" lang="en-US" altLang="zh-CN" sz="32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CN" sz="32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CN" sz="32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𝟏</m:t>
                          </m:r>
                        </m:num>
                        <m:den>
                          <m:r>
                            <a:rPr kumimoji="0" lang="en-US" altLang="zh-CN" sz="32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𝟐</m:t>
                          </m:r>
                        </m:den>
                      </m:f>
                      <m:r>
                        <a:rPr kumimoji="0" lang="en-US" altLang="zh-CN" sz="32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𝑹𝒍</m:t>
                      </m:r>
                    </m:oMath>
                  </m:oMathPara>
                </a14:m>
                <a:endParaRPr kumimoji="0" lang="zh-CN" altLang="en-US" sz="3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6" name="矩形 15"/>
              <p:cNvSpPr>
                <a:spLocks noRot="1" noChangeAspect="1" noMove="1" noResize="1" noEditPoints="1" noAdjustHandles="1" noChangeArrowheads="1" noChangeShapeType="1" noTextEdit="1"/>
              </p:cNvSpPr>
              <p:nvPr/>
            </p:nvSpPr>
            <p:spPr>
              <a:xfrm>
                <a:off x="5250705" y="3186296"/>
                <a:ext cx="1814792" cy="1014317"/>
              </a:xfrm>
              <a:prstGeom prst="rect">
                <a:avLst/>
              </a:prstGeom>
              <a:blipFill rotWithShape="1">
                <a:blip r:embed="rId3"/>
                <a:stretch>
                  <a:fillRect l="-29" t="-49" r="-1303" b="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250705" y="4593022"/>
                <a:ext cx="1525161"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32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𝒍</m:t>
                      </m:r>
                      <m:r>
                        <a:rPr kumimoji="0" lang="en-US" altLang="zh-CN" sz="32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zh-CN" altLang="en-US" sz="32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𝜽</m:t>
                      </m:r>
                      <m:r>
                        <a:rPr kumimoji="0" lang="en-US" altLang="zh-CN" sz="32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𝑹</m:t>
                      </m:r>
                    </m:oMath>
                  </m:oMathPara>
                </a14:m>
                <a:endParaRPr kumimoji="0" lang="zh-CN" altLang="en-US" sz="32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7" name="矩形 16"/>
              <p:cNvSpPr>
                <a:spLocks noRot="1" noChangeAspect="1" noMove="1" noResize="1" noEditPoints="1" noAdjustHandles="1" noChangeArrowheads="1" noChangeShapeType="1" noTextEdit="1"/>
              </p:cNvSpPr>
              <p:nvPr/>
            </p:nvSpPr>
            <p:spPr>
              <a:xfrm>
                <a:off x="5250705" y="4593022"/>
                <a:ext cx="1525161" cy="584775"/>
              </a:xfrm>
              <a:prstGeom prst="rect">
                <a:avLst/>
              </a:prstGeom>
              <a:blipFill rotWithShape="1">
                <a:blip r:embed="rId4"/>
                <a:stretch>
                  <a:fillRect l="-34" t="-11" r="-1596" b="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8112224" y="3611237"/>
                <a:ext cx="2600968" cy="124482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4000" b="1" i="1" u="none" strike="noStrike" kern="120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𝑺</m:t>
                      </m:r>
                      <m:r>
                        <a:rPr kumimoji="0" lang="en-US" altLang="zh-CN" sz="4000" b="1" i="1" u="none" strike="noStrike" kern="120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m:t>
                      </m:r>
                      <m:f>
                        <m:fPr>
                          <m:ctrlPr>
                            <a:rPr kumimoji="0" lang="en-US" altLang="zh-CN" sz="4000" b="1" i="1" u="none" strike="noStrike" kern="120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ctrlPr>
                        </m:fPr>
                        <m:num>
                          <m:r>
                            <a:rPr kumimoji="0" lang="en-US" altLang="zh-CN" sz="4000" b="1" i="1" u="none" strike="noStrike" kern="120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𝟏</m:t>
                          </m:r>
                        </m:num>
                        <m:den>
                          <m:r>
                            <a:rPr kumimoji="0" lang="en-US" altLang="zh-CN" sz="4000" b="1" i="1" u="none" strike="noStrike" kern="120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𝟐</m:t>
                          </m:r>
                        </m:den>
                      </m:f>
                      <m:r>
                        <a:rPr kumimoji="0" lang="zh-CN" altLang="en-US" sz="4000" b="1" i="1" u="none" strike="noStrike" kern="120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𝜽</m:t>
                      </m:r>
                      <m:sSup>
                        <m:sSupPr>
                          <m:ctrlPr>
                            <a:rPr kumimoji="0" lang="en-US" altLang="zh-CN" sz="4000" b="1" i="1" u="none" strike="noStrike" kern="120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ctrlPr>
                        </m:sSupPr>
                        <m:e>
                          <m:r>
                            <a:rPr kumimoji="0" lang="en-US" altLang="zh-CN" sz="4000" b="1" i="1" u="none" strike="noStrike" kern="120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𝑹</m:t>
                          </m:r>
                        </m:e>
                        <m:sup>
                          <m:r>
                            <a:rPr kumimoji="0" lang="en-US" altLang="zh-CN" sz="4000" b="1" i="1" u="none" strike="noStrike" kern="120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𝟐</m:t>
                          </m:r>
                        </m:sup>
                      </m:sSup>
                    </m:oMath>
                  </m:oMathPara>
                </a14:m>
                <a:endParaRPr kumimoji="0" lang="zh-CN" altLang="en-US" sz="40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mc:Choice>
        <mc:Fallback xmlns="">
          <p:sp>
            <p:nvSpPr>
              <p:cNvPr id="18" name="矩形 17"/>
              <p:cNvSpPr>
                <a:spLocks noRot="1" noChangeAspect="1" noMove="1" noResize="1" noEditPoints="1" noAdjustHandles="1" noChangeArrowheads="1" noChangeShapeType="1" noTextEdit="1"/>
              </p:cNvSpPr>
              <p:nvPr/>
            </p:nvSpPr>
            <p:spPr>
              <a:xfrm>
                <a:off x="8112224" y="3611237"/>
                <a:ext cx="2600968" cy="1244828"/>
              </a:xfrm>
              <a:prstGeom prst="rect">
                <a:avLst/>
              </a:prstGeom>
              <a:blipFill rotWithShape="1">
                <a:blip r:embed="rId5"/>
                <a:stretch>
                  <a:fillRect l="-4" t="-50" r="-1900" b="18"/>
                </a:stretch>
              </a:blipFill>
            </p:spPr>
            <p:txBody>
              <a:bodyPr/>
              <a:lstStyle/>
              <a:p>
                <a:r>
                  <a:rPr lang="zh-CN" altLang="en-US">
                    <a:noFill/>
                  </a:rPr>
                  <a:t> </a:t>
                </a:r>
              </a:p>
            </p:txBody>
          </p:sp>
        </mc:Fallback>
      </mc:AlternateContent>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平面图形的面积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935760" y="751099"/>
            <a:ext cx="341632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第三种情况：极坐标</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20" y="1772816"/>
            <a:ext cx="5120569" cy="460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对象 6"/>
          <p:cNvGraphicFramePr>
            <a:graphicFrameLocks noChangeAspect="1"/>
          </p:cNvGraphicFramePr>
          <p:nvPr/>
        </p:nvGraphicFramePr>
        <p:xfrm>
          <a:off x="6960096" y="2348880"/>
          <a:ext cx="4238625" cy="1262063"/>
        </p:xfrm>
        <a:graphic>
          <a:graphicData uri="http://schemas.openxmlformats.org/presentationml/2006/ole">
            <mc:AlternateContent xmlns:mc="http://schemas.openxmlformats.org/markup-compatibility/2006">
              <mc:Choice xmlns:v="urn:schemas-microsoft-com:vml" Requires="v">
                <p:oleObj name="Equation" r:id="rId3" imgW="32004000" imgH="9448800" progId="Equation.DSMT4">
                  <p:embed/>
                </p:oleObj>
              </mc:Choice>
              <mc:Fallback>
                <p:oleObj name="Equation" r:id="rId3" imgW="32004000" imgH="9448800" progId="Equation.DSMT4">
                  <p:embed/>
                  <p:pic>
                    <p:nvPicPr>
                      <p:cNvPr id="0" name="对象 6"/>
                      <p:cNvPicPr>
                        <a:picLocks noChangeAspect="1" noChangeArrowheads="1"/>
                      </p:cNvPicPr>
                      <p:nvPr/>
                    </p:nvPicPr>
                    <p:blipFill>
                      <a:blip r:embed="rId4"/>
                      <a:srcRect/>
                      <a:stretch>
                        <a:fillRect/>
                      </a:stretch>
                    </p:blipFill>
                    <p:spPr bwMode="auto">
                      <a:xfrm>
                        <a:off x="6960096" y="2348880"/>
                        <a:ext cx="4238625" cy="126206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5" name="矩形 14"/>
              <p:cNvSpPr/>
              <p:nvPr/>
            </p:nvSpPr>
            <p:spPr>
              <a:xfrm>
                <a:off x="4439816" y="3784684"/>
                <a:ext cx="516487"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3200" b="1" i="1" u="none" strike="noStrike" kern="120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𝒓</m:t>
                      </m:r>
                    </m:oMath>
                  </m:oMathPara>
                </a14:m>
                <a:endParaRPr kumimoji="0" lang="zh-CN" altLang="en-US" sz="18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mc:Choice>
        <mc:Fallback xmlns="">
          <p:sp>
            <p:nvSpPr>
              <p:cNvPr id="15" name="矩形 14"/>
              <p:cNvSpPr>
                <a:spLocks noRot="1" noChangeAspect="1" noMove="1" noResize="1" noEditPoints="1" noAdjustHandles="1" noChangeArrowheads="1" noChangeShapeType="1" noTextEdit="1"/>
              </p:cNvSpPr>
              <p:nvPr/>
            </p:nvSpPr>
            <p:spPr>
              <a:xfrm>
                <a:off x="4439816" y="3784684"/>
                <a:ext cx="516487" cy="584775"/>
              </a:xfrm>
              <a:prstGeom prst="rect">
                <a:avLst/>
              </a:prstGeom>
              <a:blipFill rotWithShape="1">
                <a:blip r:embed="rId5"/>
                <a:stretch>
                  <a:fillRect l="-103" t="-14" r="25" b="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303912" y="2852936"/>
                <a:ext cx="449162"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3200" b="1" i="1" u="none" strike="noStrike" kern="120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𝒍</m:t>
                      </m:r>
                    </m:oMath>
                  </m:oMathPara>
                </a14:m>
                <a:endParaRPr kumimoji="0" lang="zh-CN" altLang="en-US" sz="18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mc:Choice>
        <mc:Fallback xmlns="">
          <p:sp>
            <p:nvSpPr>
              <p:cNvPr id="21" name="矩形 20"/>
              <p:cNvSpPr>
                <a:spLocks noRot="1" noChangeAspect="1" noMove="1" noResize="1" noEditPoints="1" noAdjustHandles="1" noChangeArrowheads="1" noChangeShapeType="1" noTextEdit="1"/>
              </p:cNvSpPr>
              <p:nvPr/>
            </p:nvSpPr>
            <p:spPr>
              <a:xfrm>
                <a:off x="5303912" y="2852936"/>
                <a:ext cx="449162" cy="584775"/>
              </a:xfrm>
              <a:prstGeom prst="rect">
                <a:avLst/>
              </a:prstGeom>
              <a:blipFill rotWithShape="1">
                <a:blip r:embed="rId6"/>
                <a:stretch>
                  <a:fillRect l="-87" t="-88" r="136" b="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786778" y="4838600"/>
                <a:ext cx="780983"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m:rPr>
                          <m:sty m:val="p"/>
                        </m:rPr>
                        <a:rPr kumimoji="0" lang="en-US" altLang="zh-CN" sz="3200" b="1" i="1" u="none" strike="noStrike" kern="120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d</m:t>
                      </m:r>
                      <m:r>
                        <a:rPr kumimoji="0" lang="zh-CN" altLang="en-US" sz="3200" b="1" i="1" u="none" strike="noStrike" kern="1200" cap="none" spc="0" normalizeH="0" baseline="0" noProof="0" dirty="0">
                          <a:ln>
                            <a:noFill/>
                          </a:ln>
                          <a:solidFill>
                            <a:srgbClr val="FF0000"/>
                          </a:solidFill>
                          <a:effectLst/>
                          <a:uLnTx/>
                          <a:uFillTx/>
                          <a:latin typeface="Cambria Math" panose="02040503050406030204" pitchFamily="18" charset="0"/>
                          <a:cs typeface="Times New Roman" panose="02020603050405020304" pitchFamily="18" charset="0"/>
                        </a:rPr>
                        <m:t>𝜽</m:t>
                      </m:r>
                    </m:oMath>
                  </m:oMathPara>
                </a14:m>
                <a:endParaRPr kumimoji="0" lang="zh-CN" altLang="en-US" sz="1800" b="0"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endParaRPr>
              </a:p>
            </p:txBody>
          </p:sp>
        </mc:Choice>
        <mc:Fallback xmlns="">
          <p:sp>
            <p:nvSpPr>
              <p:cNvPr id="22" name="矩形 21"/>
              <p:cNvSpPr>
                <a:spLocks noRot="1" noChangeAspect="1" noMove="1" noResize="1" noEditPoints="1" noAdjustHandles="1" noChangeArrowheads="1" noChangeShapeType="1" noTextEdit="1"/>
              </p:cNvSpPr>
              <p:nvPr/>
            </p:nvSpPr>
            <p:spPr>
              <a:xfrm>
                <a:off x="1786778" y="4838600"/>
                <a:ext cx="780983" cy="584775"/>
              </a:xfrm>
              <a:prstGeom prst="rect">
                <a:avLst/>
              </a:prstGeom>
              <a:blipFill rotWithShape="1">
                <a:blip r:embed="rId7"/>
                <a:stretch>
                  <a:fillRect l="-67" t="-91" r="58" b="81"/>
                </a:stretch>
              </a:blipFill>
            </p:spPr>
            <p:txBody>
              <a:bodyPr/>
              <a:lstStyle/>
              <a:p>
                <a:r>
                  <a:rPr lang="zh-CN" altLang="en-US">
                    <a:noFill/>
                  </a:rPr>
                  <a:t> </a:t>
                </a:r>
              </a:p>
            </p:txBody>
          </p:sp>
        </mc:Fallback>
      </mc:AlternateContent>
      <p:graphicFrame>
        <p:nvGraphicFramePr>
          <p:cNvPr id="24" name="对象 23"/>
          <p:cNvGraphicFramePr>
            <a:graphicFrameLocks noChangeAspect="1"/>
          </p:cNvGraphicFramePr>
          <p:nvPr/>
        </p:nvGraphicFramePr>
        <p:xfrm>
          <a:off x="7104112" y="4110160"/>
          <a:ext cx="3135457" cy="1456879"/>
        </p:xfrm>
        <a:graphic>
          <a:graphicData uri="http://schemas.openxmlformats.org/presentationml/2006/ole">
            <mc:AlternateContent xmlns:mc="http://schemas.openxmlformats.org/markup-compatibility/2006">
              <mc:Choice xmlns:v="urn:schemas-microsoft-com:vml" Requires="v">
                <p:oleObj name="Equation" r:id="rId8" imgW="20421600" imgH="9448800" progId="Equation.DSMT4">
                  <p:embed/>
                </p:oleObj>
              </mc:Choice>
              <mc:Fallback>
                <p:oleObj name="Equation" r:id="rId8" imgW="20421600" imgH="9448800" progId="Equation.DSMT4">
                  <p:embed/>
                  <p:pic>
                    <p:nvPicPr>
                      <p:cNvPr id="0" name="对象 23"/>
                      <p:cNvPicPr>
                        <a:picLocks noChangeAspect="1" noChangeArrowheads="1"/>
                      </p:cNvPicPr>
                      <p:nvPr/>
                    </p:nvPicPr>
                    <p:blipFill>
                      <a:blip r:embed="rId9"/>
                      <a:srcRect/>
                      <a:stretch>
                        <a:fillRect/>
                      </a:stretch>
                    </p:blipFill>
                    <p:spPr bwMode="auto">
                      <a:xfrm>
                        <a:off x="7104112" y="4110160"/>
                        <a:ext cx="3135457" cy="1456879"/>
                      </a:xfrm>
                      <a:prstGeom prst="rect">
                        <a:avLst/>
                      </a:prstGeom>
                      <a:noFill/>
                    </p:spPr>
                  </p:pic>
                </p:oleObj>
              </mc:Fallback>
            </mc:AlternateContent>
          </a:graphicData>
        </a:graphic>
      </p:graphicFrame>
      <p:graphicFrame>
        <p:nvGraphicFramePr>
          <p:cNvPr id="26" name="对象 25"/>
          <p:cNvGraphicFramePr>
            <a:graphicFrameLocks noChangeAspect="1"/>
          </p:cNvGraphicFramePr>
          <p:nvPr/>
        </p:nvGraphicFramePr>
        <p:xfrm>
          <a:off x="7464152" y="634752"/>
          <a:ext cx="1854742" cy="669768"/>
        </p:xfrm>
        <a:graphic>
          <a:graphicData uri="http://schemas.openxmlformats.org/presentationml/2006/ole">
            <mc:AlternateContent xmlns:mc="http://schemas.openxmlformats.org/markup-compatibility/2006">
              <mc:Choice xmlns:v="urn:schemas-microsoft-com:vml" Requires="v">
                <p:oleObj name="Equation" r:id="rId10" imgW="13716000" imgH="4876800" progId="Equation.DSMT4">
                  <p:embed/>
                </p:oleObj>
              </mc:Choice>
              <mc:Fallback>
                <p:oleObj name="Equation" r:id="rId10" imgW="13716000" imgH="4876800" progId="Equation.DSMT4">
                  <p:embed/>
                  <p:pic>
                    <p:nvPicPr>
                      <p:cNvPr id="0" name="对象 25"/>
                      <p:cNvPicPr>
                        <a:picLocks noChangeAspect="1" noChangeArrowheads="1"/>
                      </p:cNvPicPr>
                      <p:nvPr/>
                    </p:nvPicPr>
                    <p:blipFill>
                      <a:blip r:embed="rId11"/>
                      <a:srcRect/>
                      <a:stretch>
                        <a:fillRect/>
                      </a:stretch>
                    </p:blipFill>
                    <p:spPr bwMode="auto">
                      <a:xfrm>
                        <a:off x="7464152" y="634752"/>
                        <a:ext cx="1854742" cy="669768"/>
                      </a:xfrm>
                      <a:prstGeom prst="rect">
                        <a:avLst/>
                      </a:prstGeom>
                      <a:noFill/>
                    </p:spPr>
                  </p:pic>
                </p:oleObj>
              </mc:Fallback>
            </mc:AlternateContent>
          </a:graphicData>
        </a:graphic>
      </p:graphicFrame>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778820" y="1556792"/>
                <a:ext cx="10450653"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Find the area of the region in the plane enclosed by the cardioids</a:t>
                </a:r>
                <a:r>
                  <a:rPr kumimoji="0" lang="zh-CN"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（心脏形曲线）</a:t>
                </a:r>
                <a14:m>
                  <m:oMath xmlns:m="http://schemas.openxmlformats.org/officeDocument/2006/math">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𝒓</m:t>
                    </m:r>
                    <m:r>
                      <a:rPr kumimoji="0" lang="zh-CN" altLang="zh-CN" sz="28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𝟒</m:t>
                    </m:r>
                    <m:r>
                      <a:rPr kumimoji="0" lang="zh-CN" altLang="zh-CN" sz="28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𝟒</m:t>
                    </m:r>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𝒔𝒊𝒏</m:t>
                    </m:r>
                    <m:r>
                      <a:rPr kumimoji="0" lang="zh-CN" altLang="en-US" sz="28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𝜽</m:t>
                    </m:r>
                  </m:oMath>
                </a14:m>
                <a:endPar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778820" y="1556792"/>
                <a:ext cx="10450653" cy="954107"/>
              </a:xfrm>
              <a:prstGeom prst="rect">
                <a:avLst/>
              </a:prstGeom>
              <a:blipFill rotWithShape="1">
                <a:blip r:embed="rId2"/>
                <a:stretch>
                  <a:fillRect l="-3" t="-43" r="1" b="11"/>
                </a:stretch>
              </a:blipFill>
            </p:spPr>
            <p:txBody>
              <a:bodyPr/>
              <a:lstStyle/>
              <a:p>
                <a:r>
                  <a:rPr lang="zh-CN" altLang="en-US">
                    <a:noFill/>
                  </a:rPr>
                  <a:t> </a:t>
                </a:r>
              </a:p>
            </p:txBody>
          </p:sp>
        </mc:Fallback>
      </mc:AlternateContent>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平面图形的面积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935760" y="751099"/>
            <a:ext cx="341632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第三种情况：极坐标</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7" name="对象 6"/>
          <p:cNvGraphicFramePr>
            <a:graphicFrameLocks noChangeAspect="1"/>
          </p:cNvGraphicFramePr>
          <p:nvPr/>
        </p:nvGraphicFramePr>
        <p:xfrm>
          <a:off x="7464152" y="634752"/>
          <a:ext cx="1854742" cy="669768"/>
        </p:xfrm>
        <a:graphic>
          <a:graphicData uri="http://schemas.openxmlformats.org/presentationml/2006/ole">
            <mc:AlternateContent xmlns:mc="http://schemas.openxmlformats.org/markup-compatibility/2006">
              <mc:Choice xmlns:v="urn:schemas-microsoft-com:vml" Requires="v">
                <p:oleObj name="Equation" r:id="rId3" imgW="13716000" imgH="4876800" progId="Equation.DSMT4">
                  <p:embed/>
                </p:oleObj>
              </mc:Choice>
              <mc:Fallback>
                <p:oleObj name="Equation" r:id="rId3" imgW="13716000" imgH="4876800" progId="Equation.DSMT4">
                  <p:embed/>
                  <p:pic>
                    <p:nvPicPr>
                      <p:cNvPr id="0" name="对象 6"/>
                      <p:cNvPicPr>
                        <a:picLocks noChangeAspect="1" noChangeArrowheads="1"/>
                      </p:cNvPicPr>
                      <p:nvPr/>
                    </p:nvPicPr>
                    <p:blipFill>
                      <a:blip r:embed="rId4"/>
                      <a:srcRect/>
                      <a:stretch>
                        <a:fillRect/>
                      </a:stretch>
                    </p:blipFill>
                    <p:spPr bwMode="auto">
                      <a:xfrm>
                        <a:off x="7464152" y="634752"/>
                        <a:ext cx="1854742" cy="669768"/>
                      </a:xfrm>
                      <a:prstGeom prst="rect">
                        <a:avLst/>
                      </a:prstGeom>
                      <a:noFill/>
                    </p:spPr>
                  </p:pic>
                </p:oleObj>
              </mc:Fallback>
            </mc:AlternateContent>
          </a:graphicData>
        </a:graphic>
      </p:graphicFrame>
      <p:pic>
        <p:nvPicPr>
          <p:cNvPr id="6758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324" y="2924944"/>
            <a:ext cx="3949023"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对象 13"/>
          <p:cNvGraphicFramePr>
            <a:graphicFrameLocks noChangeAspect="1"/>
          </p:cNvGraphicFramePr>
          <p:nvPr/>
        </p:nvGraphicFramePr>
        <p:xfrm>
          <a:off x="4707523" y="3212976"/>
          <a:ext cx="7161895" cy="828923"/>
        </p:xfrm>
        <a:graphic>
          <a:graphicData uri="http://schemas.openxmlformats.org/presentationml/2006/ole">
            <mc:AlternateContent xmlns:mc="http://schemas.openxmlformats.org/markup-compatibility/2006">
              <mc:Choice xmlns:v="urn:schemas-microsoft-com:vml" Requires="v">
                <p:oleObj name="Equation" r:id="rId6" imgW="3429000" imgH="393700" progId="Equation.DSMT4">
                  <p:embed/>
                </p:oleObj>
              </mc:Choice>
              <mc:Fallback>
                <p:oleObj name="Equation" r:id="rId6" imgW="3429000" imgH="393700" progId="Equation.DSMT4">
                  <p:embed/>
                  <p:pic>
                    <p:nvPicPr>
                      <p:cNvPr id="0" name="对象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7523" y="3212976"/>
                        <a:ext cx="7161895" cy="828923"/>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4943872" y="4338723"/>
          <a:ext cx="5909604" cy="810505"/>
        </p:xfrm>
        <a:graphic>
          <a:graphicData uri="http://schemas.openxmlformats.org/presentationml/2006/ole">
            <mc:AlternateContent xmlns:mc="http://schemas.openxmlformats.org/markup-compatibility/2006">
              <mc:Choice xmlns:v="urn:schemas-microsoft-com:vml" Requires="v">
                <p:oleObj name="Equation" r:id="rId8" imgW="2387600" imgH="330200" progId="Equation.DSMT4">
                  <p:embed/>
                </p:oleObj>
              </mc:Choice>
              <mc:Fallback>
                <p:oleObj name="Equation" r:id="rId8" imgW="2387600" imgH="330200" progId="Equation.DSMT4">
                  <p:embed/>
                  <p:pic>
                    <p:nvPicPr>
                      <p:cNvPr id="0" name="对象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3872" y="4338723"/>
                        <a:ext cx="5909604" cy="810505"/>
                      </a:xfrm>
                      <a:prstGeom prst="rect">
                        <a:avLst/>
                      </a:prstGeom>
                      <a:noFill/>
                    </p:spPr>
                  </p:pic>
                </p:oleObj>
              </mc:Fallback>
            </mc:AlternateContent>
          </a:graphicData>
        </a:graphic>
      </p:graphicFrame>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平面图形的面积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935760" y="751099"/>
            <a:ext cx="341632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第三种情况：极坐标</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6" name="对象 5"/>
          <p:cNvGraphicFramePr>
            <a:graphicFrameLocks noChangeAspect="1"/>
          </p:cNvGraphicFramePr>
          <p:nvPr/>
        </p:nvGraphicFramePr>
        <p:xfrm>
          <a:off x="7464152" y="634752"/>
          <a:ext cx="1854742" cy="669768"/>
        </p:xfrm>
        <a:graphic>
          <a:graphicData uri="http://schemas.openxmlformats.org/presentationml/2006/ole">
            <mc:AlternateContent xmlns:mc="http://schemas.openxmlformats.org/markup-compatibility/2006">
              <mc:Choice xmlns:v="urn:schemas-microsoft-com:vml" Requires="v">
                <p:oleObj name="Equation" r:id="rId2" imgW="13716000" imgH="4876800" progId="Equation.DSMT4">
                  <p:embed/>
                </p:oleObj>
              </mc:Choice>
              <mc:Fallback>
                <p:oleObj name="Equation" r:id="rId2" imgW="13716000" imgH="4876800" progId="Equation.DSMT4">
                  <p:embed/>
                  <p:pic>
                    <p:nvPicPr>
                      <p:cNvPr id="0" name="对象 5"/>
                      <p:cNvPicPr>
                        <a:picLocks noChangeAspect="1" noChangeArrowheads="1"/>
                      </p:cNvPicPr>
                      <p:nvPr/>
                    </p:nvPicPr>
                    <p:blipFill>
                      <a:blip r:embed="rId3"/>
                      <a:srcRect/>
                      <a:stretch>
                        <a:fillRect/>
                      </a:stretch>
                    </p:blipFill>
                    <p:spPr bwMode="auto">
                      <a:xfrm>
                        <a:off x="7464152" y="634752"/>
                        <a:ext cx="1854742" cy="669768"/>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2" name="矩形 11"/>
              <p:cNvSpPr/>
              <p:nvPr/>
            </p:nvSpPr>
            <p:spPr>
              <a:xfrm>
                <a:off x="789764" y="1772816"/>
                <a:ext cx="842878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Find the shaded area of the polar curve </a:t>
                </a:r>
                <a14:m>
                  <m:oMath xmlns:m="http://schemas.openxmlformats.org/officeDocument/2006/math">
                    <m:r>
                      <a:rPr kumimoji="0" lang="en-US" altLang="zh-CN" sz="28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𝒓</m:t>
                    </m:r>
                    <m:r>
                      <a:rPr kumimoji="0" lang="zh-CN" altLang="zh-CN" sz="28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𝟏</m:t>
                    </m:r>
                    <m:r>
                      <a:rPr kumimoji="0" lang="zh-CN" altLang="zh-CN" sz="28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𝟐</m:t>
                    </m:r>
                    <m:r>
                      <a:rPr kumimoji="0" lang="en-US" altLang="zh-CN" sz="2800" b="1" i="1" u="none" strike="noStrike" kern="1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𝒄𝒐𝒔</m:t>
                    </m:r>
                    <m:r>
                      <a:rPr kumimoji="0" lang="zh-CN" altLang="en-US" sz="2800" b="1" i="1" u="none" strike="noStrike" kern="1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𝜽</m:t>
                    </m:r>
                  </m:oMath>
                </a14:m>
                <a:endParaRPr kumimoji="0" lang="zh-CN" altLang="en-US" sz="28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789764" y="1772816"/>
                <a:ext cx="8428782" cy="523220"/>
              </a:xfrm>
              <a:prstGeom prst="rect">
                <a:avLst/>
              </a:prstGeom>
              <a:blipFill rotWithShape="1">
                <a:blip r:embed="rId4"/>
                <a:stretch>
                  <a:fillRect l="-5" t="-101" r="3" b="98"/>
                </a:stretch>
              </a:blipFill>
            </p:spPr>
            <p:txBody>
              <a:bodyPr/>
              <a:lstStyle/>
              <a:p>
                <a:r>
                  <a:rPr lang="zh-CN" altLang="en-US">
                    <a:noFill/>
                  </a:rPr>
                  <a:t> </a:t>
                </a:r>
              </a:p>
            </p:txBody>
          </p:sp>
        </mc:Fallback>
      </mc:AlternateContent>
      <p:pic>
        <p:nvPicPr>
          <p:cNvPr id="6861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764" y="2564904"/>
            <a:ext cx="4729789"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平面图形的面积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935760" y="751099"/>
            <a:ext cx="341632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第三种情况：极坐标</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6" name="对象 5"/>
          <p:cNvGraphicFramePr>
            <a:graphicFrameLocks noChangeAspect="1"/>
          </p:cNvGraphicFramePr>
          <p:nvPr/>
        </p:nvGraphicFramePr>
        <p:xfrm>
          <a:off x="7464152" y="634752"/>
          <a:ext cx="1854742" cy="669768"/>
        </p:xfrm>
        <a:graphic>
          <a:graphicData uri="http://schemas.openxmlformats.org/presentationml/2006/ole">
            <mc:AlternateContent xmlns:mc="http://schemas.openxmlformats.org/markup-compatibility/2006">
              <mc:Choice xmlns:v="urn:schemas-microsoft-com:vml" Requires="v">
                <p:oleObj name="Equation" r:id="rId2" imgW="13716000" imgH="4876800" progId="Equation.DSMT4">
                  <p:embed/>
                </p:oleObj>
              </mc:Choice>
              <mc:Fallback>
                <p:oleObj name="Equation" r:id="rId2" imgW="13716000" imgH="4876800" progId="Equation.DSMT4">
                  <p:embed/>
                  <p:pic>
                    <p:nvPicPr>
                      <p:cNvPr id="0" name="对象 5"/>
                      <p:cNvPicPr>
                        <a:picLocks noChangeAspect="1" noChangeArrowheads="1"/>
                      </p:cNvPicPr>
                      <p:nvPr/>
                    </p:nvPicPr>
                    <p:blipFill>
                      <a:blip r:embed="rId3"/>
                      <a:srcRect/>
                      <a:stretch>
                        <a:fillRect/>
                      </a:stretch>
                    </p:blipFill>
                    <p:spPr bwMode="auto">
                      <a:xfrm>
                        <a:off x="7464152" y="634752"/>
                        <a:ext cx="1854742" cy="669768"/>
                      </a:xfrm>
                      <a:prstGeom prst="rect">
                        <a:avLst/>
                      </a:prstGeom>
                      <a:noFill/>
                    </p:spPr>
                  </p:pic>
                </p:oleObj>
              </mc:Fallback>
            </mc:AlternateContent>
          </a:graphicData>
        </a:graphic>
      </p:graphicFrame>
      <p:pic>
        <p:nvPicPr>
          <p:cNvPr id="13" name="图片 1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200" y="1304520"/>
            <a:ext cx="11548929" cy="5345835"/>
          </a:xfrm>
          <a:prstGeom prst="rect">
            <a:avLst/>
          </a:prstGeom>
        </p:spPr>
      </p:pic>
      <p:pic>
        <p:nvPicPr>
          <p:cNvPr id="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878" y="3789040"/>
            <a:ext cx="2857964" cy="226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平面图形的面积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935760" y="751099"/>
            <a:ext cx="341632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第三种情况：极坐标</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8" name="矩形 17"/>
              <p:cNvSpPr/>
              <p:nvPr/>
            </p:nvSpPr>
            <p:spPr>
              <a:xfrm>
                <a:off x="5303912" y="1412776"/>
                <a:ext cx="6096000" cy="5078313"/>
              </a:xfrm>
              <a:prstGeom prst="rect">
                <a:avLst/>
              </a:prstGeom>
            </p:spPr>
            <p:txBody>
              <a:bodyPr>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极坐标下的面积是由两条直线和极坐标方程代表边的曲线围成的。</a:t>
                </a:r>
                <a:endPar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两条直线分别是由极坐标方程曲线的</a:t>
                </a:r>
                <a:r>
                  <a:rPr kumimoji="0" lang="zh-CN"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起点和极点连成的起始直线</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以及</a:t>
                </a:r>
                <a:r>
                  <a:rPr kumimoji="0" lang="zh-CN"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终点和极点连成的终边直线</a:t>
                </a: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endPar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因此只要找到起始直线和终边直线，对应就找到了曲线的起点和终点</a:t>
                </a:r>
                <a:r>
                  <a:rPr kumimoji="0" lang="zh-CN" altLang="en-US"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rPr>
                  <a:t>。</a:t>
                </a:r>
                <a:endPar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r>
                  <a:rPr kumimoji="0" lang="zh-CN"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起点坐标和终点坐标中</a:t>
                </a:r>
                <a:r>
                  <a:rPr kumimoji="0" lang="zh-CN" altLang="en-US" sz="2400" b="1" i="0" u="none" strike="noStrike" kern="1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的</a:t>
                </a:r>
                <a14:m>
                  <m:oMath xmlns:m="http://schemas.openxmlformats.org/officeDocument/2006/math">
                    <m:sSub>
                      <m:sSubPr>
                        <m:ctrlPr>
                          <a:rPr kumimoji="0" lang="en-US" altLang="zh-CN" sz="2400" b="1" i="1" u="none" strike="noStrike" kern="10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zh-CN" altLang="en-US" sz="2400" b="1" i="1" u="none" strike="noStrike" kern="100" cap="none" spc="0" normalizeH="0" baseline="0" noProof="0" dirty="0">
                            <a:ln>
                              <a:noFill/>
                            </a:ln>
                            <a:solidFill>
                              <a:srgbClr val="FF0000"/>
                            </a:solidFill>
                            <a:effectLst/>
                            <a:uLnTx/>
                            <a:uFillTx/>
                            <a:latin typeface="Cambria Math" panose="02040503050406030204" pitchFamily="18" charset="0"/>
                            <a:cs typeface="Times New Roman" panose="02020603050405020304" pitchFamily="18" charset="0"/>
                          </a:rPr>
                          <m:t>𝜽</m:t>
                        </m:r>
                      </m:e>
                      <m:sub>
                        <m:r>
                          <a:rPr kumimoji="0" lang="en-US" altLang="zh-CN" sz="2400" b="1" i="1" u="none" strike="noStrike" kern="10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𝟏</m:t>
                        </m:r>
                      </m:sub>
                    </m:sSub>
                    <m:r>
                      <a:rPr kumimoji="0" lang="en-US" altLang="zh-CN" sz="2400" b="1" i="1" u="none" strike="noStrike" kern="10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zh-CN" altLang="en-US" sz="2400" b="1" i="1" u="none" strike="noStrike" kern="100" cap="none" spc="0" normalizeH="0" baseline="0" noProof="0" dirty="0">
                            <a:ln>
                              <a:noFill/>
                            </a:ln>
                            <a:solidFill>
                              <a:srgbClr val="FF0000"/>
                            </a:solidFill>
                            <a:effectLst/>
                            <a:uLnTx/>
                            <a:uFillTx/>
                            <a:latin typeface="Cambria Math" panose="02040503050406030204" pitchFamily="18" charset="0"/>
                            <a:cs typeface="Times New Roman" panose="02020603050405020304" pitchFamily="18" charset="0"/>
                          </a:rPr>
                          <m:t>𝜽</m:t>
                        </m:r>
                      </m:e>
                      <m:sub>
                        <m:r>
                          <a:rPr kumimoji="0" lang="en-US" altLang="zh-CN" sz="2400" b="1" i="1" u="none" strike="noStrike" kern="10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𝟐</m:t>
                        </m:r>
                      </m:sub>
                    </m:sSub>
                  </m:oMath>
                </a14:m>
                <a:r>
                  <a:rPr kumimoji="0" lang="zh-CN"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即为积分的区间</a:t>
                </a:r>
                <a14:m>
                  <m:oMath xmlns:m="http://schemas.openxmlformats.org/officeDocument/2006/math">
                    <m:sSub>
                      <m:sSubPr>
                        <m:ctrlPr>
                          <a:rPr kumimoji="0" lang="en-US" altLang="zh-CN" sz="2400" b="1" i="1" u="none" strike="noStrike" kern="100" cap="none" spc="0" normalizeH="0" baseline="0" noProof="0" dirty="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en-US" altLang="zh-CN" sz="2400" b="1" i="1" u="none" strike="noStrike" kern="10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m:t>
                        </m:r>
                        <m:r>
                          <a:rPr kumimoji="0" lang="zh-CN" altLang="en-US" sz="2400" b="1" i="1" u="none" strike="noStrike" kern="100" cap="none" spc="0" normalizeH="0" baseline="0" noProof="0" dirty="0">
                            <a:ln>
                              <a:noFill/>
                            </a:ln>
                            <a:solidFill>
                              <a:srgbClr val="FF0000"/>
                            </a:solidFill>
                            <a:effectLst/>
                            <a:uLnTx/>
                            <a:uFillTx/>
                            <a:latin typeface="Cambria Math" panose="02040503050406030204" pitchFamily="18" charset="0"/>
                            <a:cs typeface="Times New Roman" panose="02020603050405020304" pitchFamily="18" charset="0"/>
                          </a:rPr>
                          <m:t>𝜽</m:t>
                        </m:r>
                      </m:e>
                      <m:sub>
                        <m:r>
                          <a:rPr kumimoji="0" lang="en-US" altLang="zh-CN" sz="2400" b="1" i="1" u="none" strike="noStrike" kern="100" cap="none" spc="0" normalizeH="0" baseline="0" noProof="0" dirty="0">
                            <a:ln>
                              <a:noFill/>
                            </a:ln>
                            <a:solidFill>
                              <a:srgbClr val="FF0000"/>
                            </a:solidFill>
                            <a:effectLst/>
                            <a:uLnTx/>
                            <a:uFillTx/>
                            <a:latin typeface="Cambria Math" panose="02040503050406030204" pitchFamily="18" charset="0"/>
                            <a:cs typeface="Times New Roman" panose="02020603050405020304" pitchFamily="18" charset="0"/>
                          </a:rPr>
                          <m:t>𝟏</m:t>
                        </m:r>
                      </m:sub>
                    </m:sSub>
                    <m:r>
                      <a:rPr kumimoji="0" lang="en-US" altLang="zh-CN" sz="2400" b="1" i="1" u="none" strike="noStrike" kern="100" cap="none" spc="0" normalizeH="0" baseline="0" noProof="0" dirty="0">
                        <a:ln>
                          <a:noFill/>
                        </a:ln>
                        <a:solidFill>
                          <a:srgbClr val="FF0000"/>
                        </a:solidFill>
                        <a:effectLst/>
                        <a:uLnTx/>
                        <a:uFillTx/>
                        <a:latin typeface="Cambria Math" panose="02040503050406030204" pitchFamily="18" charset="0"/>
                        <a:cs typeface="Times New Roman" panose="02020603050405020304" pitchFamily="18" charset="0"/>
                      </a:rPr>
                      <m:t>,</m:t>
                    </m:r>
                    <m:sSub>
                      <m:sSubPr>
                        <m:ctrlPr>
                          <a:rPr kumimoji="0" lang="en-US" altLang="zh-CN" sz="2400" b="1" i="1" u="none" strike="noStrike" kern="100" cap="none" spc="0" normalizeH="0" baseline="0" noProof="0" dirty="0">
                            <a:ln>
                              <a:noFill/>
                            </a:ln>
                            <a:solidFill>
                              <a:srgbClr val="FF0000"/>
                            </a:solidFill>
                            <a:effectLst/>
                            <a:uLnTx/>
                            <a:uFillTx/>
                            <a:latin typeface="Cambria Math" panose="02040503050406030204" pitchFamily="18" charset="0"/>
                            <a:cs typeface="Times New Roman" panose="02020603050405020304" pitchFamily="18" charset="0"/>
                          </a:rPr>
                        </m:ctrlPr>
                      </m:sSubPr>
                      <m:e>
                        <m:r>
                          <a:rPr kumimoji="0" lang="zh-CN" altLang="en-US" sz="2400" b="1" i="1" u="none" strike="noStrike" kern="100" cap="none" spc="0" normalizeH="0" baseline="0" noProof="0" dirty="0">
                            <a:ln>
                              <a:noFill/>
                            </a:ln>
                            <a:solidFill>
                              <a:srgbClr val="FF0000"/>
                            </a:solidFill>
                            <a:effectLst/>
                            <a:uLnTx/>
                            <a:uFillTx/>
                            <a:latin typeface="Cambria Math" panose="02040503050406030204" pitchFamily="18" charset="0"/>
                            <a:cs typeface="Times New Roman" panose="02020603050405020304" pitchFamily="18" charset="0"/>
                          </a:rPr>
                          <m:t>𝜽</m:t>
                        </m:r>
                      </m:e>
                      <m:sub>
                        <m:r>
                          <a:rPr kumimoji="0" lang="en-US" altLang="zh-CN" sz="2400" b="1" i="1" u="none" strike="noStrike" kern="100" cap="none" spc="0" normalizeH="0" baseline="0" noProof="0" dirty="0">
                            <a:ln>
                              <a:noFill/>
                            </a:ln>
                            <a:solidFill>
                              <a:srgbClr val="FF0000"/>
                            </a:solidFill>
                            <a:effectLst/>
                            <a:uLnTx/>
                            <a:uFillTx/>
                            <a:latin typeface="Cambria Math" panose="02040503050406030204" pitchFamily="18" charset="0"/>
                            <a:cs typeface="Times New Roman" panose="02020603050405020304" pitchFamily="18" charset="0"/>
                          </a:rPr>
                          <m:t>𝟐</m:t>
                        </m:r>
                      </m:sub>
                    </m:sSub>
                    <m:r>
                      <a:rPr kumimoji="0" lang="en-US" altLang="zh-CN" sz="2400" b="1" i="1" u="none" strike="noStrike" kern="100" cap="none" spc="0" normalizeH="0" baseline="0" noProof="0" dirty="0" smtClean="0">
                        <a:ln>
                          <a:noFill/>
                        </a:ln>
                        <a:solidFill>
                          <a:srgbClr val="FF0000"/>
                        </a:solidFill>
                        <a:effectLst/>
                        <a:uLnTx/>
                        <a:uFillTx/>
                        <a:latin typeface="Cambria Math" panose="02040503050406030204" pitchFamily="18" charset="0"/>
                        <a:cs typeface="Times New Roman" panose="02020603050405020304" pitchFamily="18" charset="0"/>
                      </a:rPr>
                      <m:t>]</m:t>
                    </m:r>
                  </m:oMath>
                </a14:m>
                <a:r>
                  <a:rPr kumimoji="0" lang="zh-CN"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mn-cs"/>
                  </a:rPr>
                  <a:t>。</a:t>
                </a:r>
                <a:endParaRPr kumimoji="0" lang="zh-CN"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mc:Choice>
        <mc:Fallback xmlns="">
          <p:sp>
            <p:nvSpPr>
              <p:cNvPr id="18" name="矩形 17"/>
              <p:cNvSpPr>
                <a:spLocks noRot="1" noChangeAspect="1" noMove="1" noResize="1" noEditPoints="1" noAdjustHandles="1" noChangeArrowheads="1" noChangeShapeType="1" noTextEdit="1"/>
              </p:cNvSpPr>
              <p:nvPr/>
            </p:nvSpPr>
            <p:spPr>
              <a:xfrm>
                <a:off x="5303912" y="1412776"/>
                <a:ext cx="6096000" cy="5078313"/>
              </a:xfrm>
              <a:prstGeom prst="rect">
                <a:avLst/>
              </a:prstGeom>
              <a:blipFill rotWithShape="1">
                <a:blip r:embed="rId2"/>
                <a:stretch>
                  <a:fillRect l="-6" t="-11" r="6" b="2"/>
                </a:stretch>
              </a:blipFill>
            </p:spPr>
            <p:txBody>
              <a:bodyPr/>
              <a:lstStyle/>
              <a:p>
                <a:r>
                  <a:rPr lang="zh-CN" altLang="en-US">
                    <a:noFill/>
                  </a:rPr>
                  <a:t> </a:t>
                </a:r>
              </a:p>
            </p:txBody>
          </p:sp>
        </mc:Fallback>
      </mc:AlternateContent>
      <p:pic>
        <p:nvPicPr>
          <p:cNvPr id="2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11" y="1988840"/>
            <a:ext cx="4729789" cy="3744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788486" y="2112095"/>
            <a:ext cx="213995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6" name="Freeform 10"/>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820" y="1526525"/>
            <a:ext cx="2508868" cy="1973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690803" y="3549975"/>
            <a:ext cx="2684901" cy="584775"/>
          </a:xfrm>
          <a:prstGeom prst="rect">
            <a:avLst/>
          </a:prstGeom>
        </p:spPr>
        <p:txBody>
          <a:bodyPr wrap="none">
            <a:spAutoFit/>
          </a:bodyPr>
          <a:lstStyle/>
          <a:p>
            <a:pPr algn="ctr"/>
            <a:r>
              <a:rPr lang="en-US" altLang="zh-CN" sz="1600" kern="100" dirty="0">
                <a:latin typeface="Times New Roman" panose="02020603050405020304" pitchFamily="18" charset="0"/>
                <a:ea typeface="方正北魏楷书简体" panose="03000509000000000000" pitchFamily="65" charset="-122"/>
                <a:cs typeface="Times New Roman" panose="02020603050405020304" pitchFamily="18" charset="0"/>
              </a:rPr>
              <a:t>The Absolute-Value Functions</a:t>
            </a:r>
          </a:p>
          <a:p>
            <a:pPr algn="ctr"/>
            <a:r>
              <a:rPr lang="zh-CN" altLang="zh-CN" sz="1600" kern="100" dirty="0">
                <a:latin typeface="Times New Roman" panose="02020603050405020304" pitchFamily="18" charset="0"/>
                <a:ea typeface="方正北魏楷书简体" panose="03000509000000000000" pitchFamily="65" charset="-122"/>
                <a:cs typeface="Times New Roman" panose="02020603050405020304" pitchFamily="18" charset="0"/>
              </a:rPr>
              <a:t>绝对值函数</a:t>
            </a:r>
            <a:endParaRPr lang="zh-CN" altLang="en-US" sz="1600" dirty="0">
              <a:latin typeface="Times New Roman" panose="020206030504050203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矩形 15"/>
              <p:cNvSpPr/>
              <p:nvPr/>
            </p:nvSpPr>
            <p:spPr>
              <a:xfrm>
                <a:off x="690803" y="4184723"/>
                <a:ext cx="2710870" cy="9766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t>𝑥</m:t>
                          </m:r>
                        </m:e>
                      </m:d>
                      <m: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t>=</m:t>
                      </m:r>
                      <m:d>
                        <m:dPr>
                          <m:begChr m:val="|"/>
                          <m:endChr m:val="|"/>
                          <m:ctrlP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t>𝑥</m:t>
                          </m:r>
                        </m:e>
                      </m:d>
                      <m: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t>=</m:t>
                      </m:r>
                      <m:d>
                        <m:dPr>
                          <m:begChr m:val="{"/>
                          <m:endChr m:val=""/>
                          <m:ctrlP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ctrlPr>
                        </m:dPr>
                        <m:e>
                          <m:eqArr>
                            <m:eqArrPr>
                              <m:ctrlP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ctrlPr>
                            </m:eqArrPr>
                            <m:e>
                              <m: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t>   ,</m:t>
                              </m:r>
                              <m: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t>&gt;0</m:t>
                              </m:r>
                            </m:e>
                            <m:e>
                              <m: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t>0   ,</m:t>
                              </m:r>
                              <m: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t>=0</m:t>
                              </m:r>
                            </m:e>
                            <m:e>
                              <m: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t>&lt;0</m:t>
                              </m:r>
                            </m:e>
                          </m:eqArr>
                        </m:e>
                      </m:d>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690803" y="4184723"/>
                <a:ext cx="2710870" cy="976614"/>
              </a:xfrm>
              <a:prstGeom prst="rect">
                <a:avLst/>
              </a:prstGeom>
              <a:blipFill rotWithShape="1">
                <a:blip r:embed="rId3"/>
                <a:stretch>
                  <a:fillRect l="-21" t="-7" r="23" b="6"/>
                </a:stretch>
              </a:blipFill>
            </p:spPr>
            <p:txBody>
              <a:bodyPr/>
              <a:lstStyle/>
              <a:p>
                <a:r>
                  <a:rPr lang="zh-CN" altLang="en-US">
                    <a:noFill/>
                  </a:rPr>
                  <a:t> </a:t>
                </a:r>
              </a:p>
            </p:txBody>
          </p:sp>
        </mc:Fallback>
      </mc:AlternateContent>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856" y="1526525"/>
            <a:ext cx="1944216" cy="194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18"/>
          <p:cNvSpPr/>
          <p:nvPr/>
        </p:nvSpPr>
        <p:spPr>
          <a:xfrm>
            <a:off x="4368374" y="3549975"/>
            <a:ext cx="2807179" cy="584775"/>
          </a:xfrm>
          <a:prstGeom prst="rect">
            <a:avLst/>
          </a:prstGeom>
        </p:spPr>
        <p:txBody>
          <a:bodyPr wrap="none">
            <a:spAutoFit/>
          </a:bodyPr>
          <a:lstStyle/>
          <a:p>
            <a:pPr algn="ctr"/>
            <a:r>
              <a:rPr lang="en-US" altLang="zh-CN" sz="1600" kern="100" dirty="0">
                <a:latin typeface="Times New Roman" panose="02020603050405020304" pitchFamily="18" charset="0"/>
                <a:ea typeface="方正北魏楷书简体" panose="03000509000000000000" pitchFamily="65" charset="-122"/>
                <a:cs typeface="Times New Roman" panose="02020603050405020304" pitchFamily="18" charset="0"/>
              </a:rPr>
              <a:t>The Greatest-Integer Functions </a:t>
            </a:r>
          </a:p>
          <a:p>
            <a:pPr algn="ctr"/>
            <a:r>
              <a:rPr lang="zh-CN" altLang="zh-CN" sz="1600" kern="100" dirty="0">
                <a:latin typeface="Times New Roman" panose="02020603050405020304" pitchFamily="18" charset="0"/>
                <a:ea typeface="方正北魏楷书简体" panose="03000509000000000000" pitchFamily="65" charset="-122"/>
                <a:cs typeface="Times New Roman" panose="02020603050405020304" pitchFamily="18" charset="0"/>
              </a:rPr>
              <a:t>取整函数</a:t>
            </a:r>
            <a:endParaRPr lang="zh-CN" altLang="en-US" sz="1600" kern="100" dirty="0">
              <a:latin typeface="Times New Roman" panose="020206030504050203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矩形 19"/>
              <p:cNvSpPr/>
              <p:nvPr/>
            </p:nvSpPr>
            <p:spPr>
              <a:xfrm>
                <a:off x="5128806" y="4303698"/>
                <a:ext cx="12863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kern="100" smtClea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i="1" kern="10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i="1" kern="100">
                              <a:latin typeface="Cambria Math" panose="02040503050406030204" pitchFamily="18" charset="0"/>
                              <a:ea typeface="方正北魏楷书简体" panose="03000509000000000000" pitchFamily="65" charset="-122"/>
                              <a:cs typeface="Times New Roman" panose="02020603050405020304" pitchFamily="18" charset="0"/>
                            </a:rPr>
                            <m:t>𝑥</m:t>
                          </m:r>
                        </m:e>
                      </m:d>
                      <m:r>
                        <a:rPr lang="en-US" altLang="zh-CN" i="1" kern="100">
                          <a:latin typeface="Cambria Math" panose="02040503050406030204" pitchFamily="18" charset="0"/>
                          <a:ea typeface="方正北魏楷书简体" panose="03000509000000000000" pitchFamily="65" charset="-122"/>
                          <a:cs typeface="Times New Roman" panose="02020603050405020304" pitchFamily="18" charset="0"/>
                        </a:rPr>
                        <m:t>=</m:t>
                      </m:r>
                      <m:d>
                        <m:dPr>
                          <m:begChr m:val="["/>
                          <m:endChr m:val="]"/>
                          <m:ctrlP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b="0" i="1" kern="100" smtClean="0">
                              <a:latin typeface="Cambria Math" panose="02040503050406030204" pitchFamily="18" charset="0"/>
                              <a:ea typeface="方正北魏楷书简体" panose="03000509000000000000" pitchFamily="65" charset="-122"/>
                              <a:cs typeface="Times New Roman" panose="02020603050405020304" pitchFamily="18" charset="0"/>
                            </a:rPr>
                            <m:t>𝑥</m:t>
                          </m:r>
                        </m:e>
                      </m:d>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5128806" y="4303698"/>
                <a:ext cx="1286314" cy="369332"/>
              </a:xfrm>
              <a:prstGeom prst="rect">
                <a:avLst/>
              </a:prstGeom>
              <a:blipFill rotWithShape="1">
                <a:blip r:embed="rId5"/>
                <a:stretch>
                  <a:fillRect l="-42" t="-82" r="27" b="18"/>
                </a:stretch>
              </a:blipFill>
            </p:spPr>
            <p:txBody>
              <a:bodyPr/>
              <a:lstStyle/>
              <a:p>
                <a:r>
                  <a:rPr lang="zh-CN" altLang="en-US">
                    <a:noFill/>
                  </a:rPr>
                  <a:t> </a:t>
                </a:r>
              </a:p>
            </p:txBody>
          </p:sp>
        </mc:Fallback>
      </mc:AlternateContent>
      <p:pic>
        <p:nvPicPr>
          <p:cNvPr id="1024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16280" y="1573962"/>
            <a:ext cx="2375697" cy="1929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8327601" y="3549975"/>
            <a:ext cx="2953053" cy="584775"/>
          </a:xfrm>
          <a:prstGeom prst="rect">
            <a:avLst/>
          </a:prstGeom>
        </p:spPr>
        <p:txBody>
          <a:bodyPr wrap="none">
            <a:spAutoFit/>
          </a:bodyPr>
          <a:lstStyle/>
          <a:p>
            <a:pPr algn="ctr"/>
            <a:r>
              <a:rPr lang="en-US" altLang="zh-CN" sz="1600" kern="100" dirty="0">
                <a:latin typeface="Times New Roman" panose="02020603050405020304" pitchFamily="18" charset="0"/>
                <a:ea typeface="方正北魏楷书简体" panose="03000509000000000000" pitchFamily="65" charset="-122"/>
                <a:cs typeface="Times New Roman" panose="02020603050405020304" pitchFamily="18" charset="0"/>
              </a:rPr>
              <a:t>The Piecewise Defined Functions</a:t>
            </a:r>
          </a:p>
          <a:p>
            <a:pPr algn="ctr"/>
            <a:r>
              <a:rPr lang="zh-CN" altLang="zh-CN" sz="1600" kern="100" dirty="0">
                <a:latin typeface="Times New Roman" panose="02020603050405020304" pitchFamily="18" charset="0"/>
                <a:ea typeface="方正北魏楷书简体" panose="03000509000000000000" pitchFamily="65" charset="-122"/>
                <a:cs typeface="Times New Roman" panose="02020603050405020304" pitchFamily="18" charset="0"/>
              </a:rPr>
              <a:t>分段函数</a:t>
            </a:r>
            <a:endParaRPr lang="zh-CN" altLang="en-US" sz="1600" kern="100" dirty="0">
              <a:latin typeface="Times New Roman" panose="02020603050405020304" pitchFamily="18" charset="0"/>
              <a:ea typeface="方正北魏楷书简体" panose="03000509000000000000" pitchFamily="65" charset="-122"/>
              <a:cs typeface="Times New Roman" panose="02020603050405020304" pitchFamily="18" charset="0"/>
            </a:endParaRPr>
          </a:p>
        </p:txBody>
      </p:sp>
      <p:graphicFrame>
        <p:nvGraphicFramePr>
          <p:cNvPr id="23" name="对象 22"/>
          <p:cNvGraphicFramePr>
            <a:graphicFrameLocks noChangeAspect="1"/>
          </p:cNvGraphicFramePr>
          <p:nvPr/>
        </p:nvGraphicFramePr>
        <p:xfrm>
          <a:off x="8760296" y="4354958"/>
          <a:ext cx="2160240" cy="636144"/>
        </p:xfrm>
        <a:graphic>
          <a:graphicData uri="http://schemas.openxmlformats.org/presentationml/2006/ole">
            <mc:AlternateContent xmlns:mc="http://schemas.openxmlformats.org/markup-compatibility/2006">
              <mc:Choice xmlns:v="urn:schemas-microsoft-com:vml" Requires="v">
                <p:oleObj r:id="rId7" imgW="1549400" imgH="457200" progId="Equation.3">
                  <p:embed/>
                </p:oleObj>
              </mc:Choice>
              <mc:Fallback>
                <p:oleObj r:id="rId7" imgW="1549400" imgH="457200" progId="Equation.3">
                  <p:embed/>
                  <p:pic>
                    <p:nvPicPr>
                      <p:cNvPr id="0" name="对象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60296" y="4354958"/>
                        <a:ext cx="2160240" cy="636144"/>
                      </a:xfrm>
                      <a:prstGeom prst="rect">
                        <a:avLst/>
                      </a:prstGeom>
                      <a:noFill/>
                    </p:spPr>
                  </p:pic>
                </p:oleObj>
              </mc:Fallback>
            </mc:AlternateContent>
          </a:graphicData>
        </a:graphic>
      </p:graphicFrame>
      <p:sp>
        <p:nvSpPr>
          <p:cNvPr id="25" name="矩形 24"/>
          <p:cNvSpPr/>
          <p:nvPr/>
        </p:nvSpPr>
        <p:spPr>
          <a:xfrm>
            <a:off x="8256240" y="5161337"/>
            <a:ext cx="3528392" cy="923330"/>
          </a:xfrm>
          <a:prstGeom prst="rect">
            <a:avLst/>
          </a:prstGeom>
        </p:spPr>
        <p:txBody>
          <a:bodyPr wrap="square">
            <a:spAutoFit/>
          </a:bodyPr>
          <a:lstStyle/>
          <a:p>
            <a:r>
              <a:rPr lang="en-US" altLang="zh-CN" kern="100" dirty="0">
                <a:latin typeface="Times New Roman" panose="02020603050405020304" pitchFamily="18" charset="0"/>
              </a:rPr>
              <a:t>The function is defined by different formulas in different interval of its domain</a:t>
            </a:r>
            <a:endParaRPr lang="zh-CN" altLang="en-US" dirty="0"/>
          </a:p>
        </p:txBody>
      </p:sp>
      <p:sp>
        <p:nvSpPr>
          <p:cNvPr id="22" name="矩形 2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 name="矩形 25"/>
          <p:cNvSpPr/>
          <p:nvPr/>
        </p:nvSpPr>
        <p:spPr>
          <a:xfrm>
            <a:off x="778820" y="620688"/>
            <a:ext cx="278108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其他特殊函数</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27" name="矩形 26"/>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4</a:t>
            </a:r>
            <a:endParaRPr lang="zh-CN" alt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立体图形的体积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935760" y="470449"/>
            <a:ext cx="7140737"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第一种情况：已知平行截面面积</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Volumes of Solids with Known Cross-sections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2" name="图片 1" descr="屏幕剪辑"/>
          <p:cNvPicPr>
            <a:picLocks noChangeAspect="1"/>
          </p:cNvPicPr>
          <p:nvPr/>
        </p:nvPicPr>
        <p:blipFill rotWithShape="1">
          <a:blip r:embed="rId2">
            <a:extLst>
              <a:ext uri="{28A0092B-C50C-407E-A947-70E740481C1C}">
                <a14:useLocalDpi xmlns:a14="http://schemas.microsoft.com/office/drawing/2010/main" val="0"/>
              </a:ext>
            </a:extLst>
          </a:blip>
          <a:srcRect t="4354"/>
          <a:stretch>
            <a:fillRect/>
          </a:stretch>
        </p:blipFill>
        <p:spPr>
          <a:xfrm>
            <a:off x="-6819" y="1916832"/>
            <a:ext cx="6366026" cy="4248472"/>
          </a:xfrm>
          <a:prstGeom prst="rect">
            <a:avLst/>
          </a:prstGeom>
        </p:spPr>
      </p:pic>
      <p:graphicFrame>
        <p:nvGraphicFramePr>
          <p:cNvPr id="9" name="对象 8"/>
          <p:cNvGraphicFramePr>
            <a:graphicFrameLocks noChangeAspect="1"/>
          </p:cNvGraphicFramePr>
          <p:nvPr/>
        </p:nvGraphicFramePr>
        <p:xfrm>
          <a:off x="7032104" y="3429000"/>
          <a:ext cx="3660874" cy="1351743"/>
        </p:xfrm>
        <a:graphic>
          <a:graphicData uri="http://schemas.openxmlformats.org/presentationml/2006/ole">
            <mc:AlternateContent xmlns:mc="http://schemas.openxmlformats.org/markup-compatibility/2006">
              <mc:Choice xmlns:v="urn:schemas-microsoft-com:vml" Requires="v">
                <p:oleObj name="Equation" r:id="rId3" imgW="21336000" imgH="7924800" progId="Equation.DSMT4">
                  <p:embed/>
                </p:oleObj>
              </mc:Choice>
              <mc:Fallback>
                <p:oleObj name="Equation" r:id="rId3" imgW="21336000" imgH="7924800" progId="Equation.DSMT4">
                  <p:embed/>
                  <p:pic>
                    <p:nvPicPr>
                      <p:cNvPr id="0" name="对象 8"/>
                      <p:cNvPicPr>
                        <a:picLocks noChangeAspect="1" noChangeArrowheads="1"/>
                      </p:cNvPicPr>
                      <p:nvPr/>
                    </p:nvPicPr>
                    <p:blipFill>
                      <a:blip r:embed="rId4"/>
                      <a:srcRect/>
                      <a:stretch>
                        <a:fillRect/>
                      </a:stretch>
                    </p:blipFill>
                    <p:spPr bwMode="auto">
                      <a:xfrm>
                        <a:off x="7032104" y="3429000"/>
                        <a:ext cx="3660874" cy="1351743"/>
                      </a:xfrm>
                      <a:prstGeom prst="rect">
                        <a:avLst/>
                      </a:prstGeom>
                      <a:noFill/>
                    </p:spPr>
                  </p:pic>
                </p:oleObj>
              </mc:Fallback>
            </mc:AlternateContent>
          </a:graphicData>
        </a:graphic>
      </p:graphicFrame>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立体图形的体积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935760" y="470449"/>
            <a:ext cx="7140737"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第一种情况：已知平行截面面积</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Volumes of Solids with Known Cross-sections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04" y="1424556"/>
            <a:ext cx="11346558" cy="5151721"/>
          </a:xfrm>
          <a:prstGeom prst="rect">
            <a:avLst/>
          </a:prstGeom>
        </p:spPr>
      </p:pic>
      <p:graphicFrame>
        <p:nvGraphicFramePr>
          <p:cNvPr id="9" name="对象 8"/>
          <p:cNvGraphicFramePr>
            <a:graphicFrameLocks noChangeAspect="1"/>
          </p:cNvGraphicFramePr>
          <p:nvPr/>
        </p:nvGraphicFramePr>
        <p:xfrm>
          <a:off x="481431" y="5373216"/>
          <a:ext cx="2836663" cy="1047411"/>
        </p:xfrm>
        <a:graphic>
          <a:graphicData uri="http://schemas.openxmlformats.org/presentationml/2006/ole">
            <mc:AlternateContent xmlns:mc="http://schemas.openxmlformats.org/markup-compatibility/2006">
              <mc:Choice xmlns:v="urn:schemas-microsoft-com:vml" Requires="v">
                <p:oleObj name="Equation" r:id="rId3" imgW="21336000" imgH="7924800" progId="Equation.DSMT4">
                  <p:embed/>
                </p:oleObj>
              </mc:Choice>
              <mc:Fallback>
                <p:oleObj name="Equation" r:id="rId3" imgW="21336000" imgH="7924800" progId="Equation.DSMT4">
                  <p:embed/>
                  <p:pic>
                    <p:nvPicPr>
                      <p:cNvPr id="0" name="对象 8"/>
                      <p:cNvPicPr>
                        <a:picLocks noChangeAspect="1" noChangeArrowheads="1"/>
                      </p:cNvPicPr>
                      <p:nvPr/>
                    </p:nvPicPr>
                    <p:blipFill>
                      <a:blip r:embed="rId4"/>
                      <a:srcRect/>
                      <a:stretch>
                        <a:fillRect/>
                      </a:stretch>
                    </p:blipFill>
                    <p:spPr bwMode="auto">
                      <a:xfrm>
                        <a:off x="481431" y="5373216"/>
                        <a:ext cx="2836663" cy="1047411"/>
                      </a:xfrm>
                      <a:prstGeom prst="rect">
                        <a:avLst/>
                      </a:prstGeom>
                      <a:noFill/>
                    </p:spPr>
                  </p:pic>
                </p:oleObj>
              </mc:Fallback>
            </mc:AlternateContent>
          </a:graphicData>
        </a:graphic>
      </p:graphicFrame>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立体图形的体积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935760" y="470449"/>
            <a:ext cx="7140737"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第一种情况：已知平行截面面积</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Volumes of Solids with Known Cross-sections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0" name="对象 9"/>
          <p:cNvGraphicFramePr>
            <a:graphicFrameLocks noChangeAspect="1"/>
          </p:cNvGraphicFramePr>
          <p:nvPr/>
        </p:nvGraphicFramePr>
        <p:xfrm>
          <a:off x="798184" y="2348880"/>
          <a:ext cx="10620375" cy="3267075"/>
        </p:xfrm>
        <a:graphic>
          <a:graphicData uri="http://schemas.openxmlformats.org/presentationml/2006/ole">
            <mc:AlternateContent xmlns:mc="http://schemas.openxmlformats.org/markup-compatibility/2006">
              <mc:Choice xmlns:v="urn:schemas-microsoft-com:vml" Requires="v">
                <p:oleObj name="Equation" r:id="rId2" imgW="61874400" imgH="19202400" progId="Equation.DSMT4">
                  <p:embed/>
                </p:oleObj>
              </mc:Choice>
              <mc:Fallback>
                <p:oleObj name="Equation" r:id="rId2" imgW="61874400" imgH="19202400" progId="Equation.DSMT4">
                  <p:embed/>
                  <p:pic>
                    <p:nvPicPr>
                      <p:cNvPr id="0" name="对象 9"/>
                      <p:cNvPicPr>
                        <a:picLocks noChangeAspect="1" noChangeArrowheads="1"/>
                      </p:cNvPicPr>
                      <p:nvPr/>
                    </p:nvPicPr>
                    <p:blipFill>
                      <a:blip r:embed="rId3"/>
                      <a:srcRect/>
                      <a:stretch>
                        <a:fillRect/>
                      </a:stretch>
                    </p:blipFill>
                    <p:spPr bwMode="auto">
                      <a:xfrm>
                        <a:off x="798184" y="2348880"/>
                        <a:ext cx="10620375" cy="3267075"/>
                      </a:xfrm>
                      <a:prstGeom prst="rect">
                        <a:avLst/>
                      </a:prstGeom>
                      <a:noFill/>
                    </p:spPr>
                  </p:pic>
                </p:oleObj>
              </mc:Fallback>
            </mc:AlternateContent>
          </a:graphicData>
        </a:graphic>
      </p:graphicFrame>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立体图形的体积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935760" y="470449"/>
            <a:ext cx="5042471"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第二种情况：旋转体的体积</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Volumes of Solids of Revolution</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608744" y="5157192"/>
            <a:ext cx="11061921"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Solid of revolution is a solid generated by a plane region revolving about a fixed </a:t>
            </a:r>
            <a:r>
              <a:rPr kumimoji="0" lang="en-US" altLang="zh-CN" sz="2800" b="1"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line.This</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line is called the axis</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10" name="Object 2"/>
          <p:cNvGraphicFramePr>
            <a:graphicFrameLocks noChangeAspect="1"/>
          </p:cNvGraphicFramePr>
          <p:nvPr/>
        </p:nvGraphicFramePr>
        <p:xfrm>
          <a:off x="8431560" y="2945904"/>
          <a:ext cx="828675" cy="1057275"/>
        </p:xfrm>
        <a:graphic>
          <a:graphicData uri="http://schemas.openxmlformats.org/presentationml/2006/ole">
            <mc:AlternateContent xmlns:mc="http://schemas.openxmlformats.org/markup-compatibility/2006">
              <mc:Choice xmlns:v="urn:schemas-microsoft-com:vml" Requires="v">
                <p:oleObj name="BMP 图象" r:id="rId2" imgW="828675" imgH="1057275" progId="Paint.Picture">
                  <p:embed/>
                </p:oleObj>
              </mc:Choice>
              <mc:Fallback>
                <p:oleObj name="BMP 图象" r:id="rId2" imgW="828675" imgH="1057275" progId="Paint.Picture">
                  <p:embed/>
                  <p:pic>
                    <p:nvPicPr>
                      <p:cNvPr id="0"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1560" y="2945904"/>
                        <a:ext cx="828675" cy="105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1" name="Object 3"/>
          <p:cNvGraphicFramePr>
            <a:graphicFrameLocks noChangeAspect="1"/>
          </p:cNvGraphicFramePr>
          <p:nvPr/>
        </p:nvGraphicFramePr>
        <p:xfrm>
          <a:off x="7485410" y="2533154"/>
          <a:ext cx="1914525" cy="1857375"/>
        </p:xfrm>
        <a:graphic>
          <a:graphicData uri="http://schemas.openxmlformats.org/presentationml/2006/ole">
            <mc:AlternateContent xmlns:mc="http://schemas.openxmlformats.org/markup-compatibility/2006">
              <mc:Choice xmlns:v="urn:schemas-microsoft-com:vml" Requires="v">
                <p:oleObj name="BMP 图象" r:id="rId4" imgW="1914525" imgH="1857375" progId="Paint.Picture">
                  <p:embed/>
                </p:oleObj>
              </mc:Choice>
              <mc:Fallback>
                <p:oleObj name="BMP 图象" r:id="rId4" imgW="1914525" imgH="1857375" progId="Paint.Picture">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5410" y="2533154"/>
                        <a:ext cx="1914525"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12" name="Object 4"/>
          <p:cNvGraphicFramePr>
            <a:graphicFrameLocks noChangeAspect="1"/>
          </p:cNvGraphicFramePr>
          <p:nvPr/>
        </p:nvGraphicFramePr>
        <p:xfrm>
          <a:off x="4850160" y="2593479"/>
          <a:ext cx="1762125" cy="1724025"/>
        </p:xfrm>
        <a:graphic>
          <a:graphicData uri="http://schemas.openxmlformats.org/presentationml/2006/ole">
            <mc:AlternateContent xmlns:mc="http://schemas.openxmlformats.org/markup-compatibility/2006">
              <mc:Choice xmlns:v="urn:schemas-microsoft-com:vml" Requires="v">
                <p:oleObj name="BMP 图象" r:id="rId6" imgW="1762125" imgH="1724025" progId="Paint.Picture">
                  <p:embed/>
                </p:oleObj>
              </mc:Choice>
              <mc:Fallback>
                <p:oleObj name="BMP 图象" r:id="rId6" imgW="1762125" imgH="1724025" progId="Paint.Picture">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0160" y="2593479"/>
                        <a:ext cx="1762125" cy="1724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3" name="Line 5"/>
          <p:cNvSpPr>
            <a:spLocks noChangeShapeType="1"/>
          </p:cNvSpPr>
          <p:nvPr/>
        </p:nvSpPr>
        <p:spPr bwMode="auto">
          <a:xfrm>
            <a:off x="8431560" y="2717304"/>
            <a:ext cx="0" cy="152400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4" name="Rectangle 6"/>
          <p:cNvSpPr>
            <a:spLocks noChangeArrowheads="1"/>
          </p:cNvSpPr>
          <p:nvPr/>
        </p:nvSpPr>
        <p:spPr bwMode="auto">
          <a:xfrm>
            <a:off x="3402360" y="2850654"/>
            <a:ext cx="533400" cy="1066800"/>
          </a:xfrm>
          <a:prstGeom prst="rect">
            <a:avLst/>
          </a:prstGeom>
          <a:solidFill>
            <a:srgbClr val="FF0066"/>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5" name="AutoShape 7"/>
          <p:cNvSpPr>
            <a:spLocks noChangeArrowheads="1"/>
          </p:cNvSpPr>
          <p:nvPr/>
        </p:nvSpPr>
        <p:spPr bwMode="auto">
          <a:xfrm>
            <a:off x="2868960" y="2564904"/>
            <a:ext cx="1066800" cy="1600200"/>
          </a:xfrm>
          <a:prstGeom prst="can">
            <a:avLst>
              <a:gd name="adj" fmla="val 52382"/>
            </a:avLst>
          </a:prstGeom>
          <a:solidFill>
            <a:schemeClr val="accent1">
              <a:alpha val="50000"/>
            </a:schemeClr>
          </a:solidFill>
          <a:ln w="9525">
            <a:solidFill>
              <a:schemeClr val="tx1"/>
            </a:solidFill>
            <a:rou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6" name="Line 9"/>
          <p:cNvSpPr>
            <a:spLocks noChangeShapeType="1"/>
          </p:cNvSpPr>
          <p:nvPr/>
        </p:nvSpPr>
        <p:spPr bwMode="auto">
          <a:xfrm>
            <a:off x="3402360" y="2488704"/>
            <a:ext cx="0" cy="17526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7" name="AutoShape 10"/>
          <p:cNvSpPr>
            <a:spLocks noChangeArrowheads="1"/>
          </p:cNvSpPr>
          <p:nvPr/>
        </p:nvSpPr>
        <p:spPr bwMode="auto">
          <a:xfrm>
            <a:off x="5764560" y="2641104"/>
            <a:ext cx="762000" cy="1371600"/>
          </a:xfrm>
          <a:prstGeom prst="rtTriangle">
            <a:avLst/>
          </a:prstGeom>
          <a:solidFill>
            <a:srgbClr val="FF0066">
              <a:alpha val="50000"/>
            </a:srgbClr>
          </a:solidFill>
          <a:ln w="9525">
            <a:solidFill>
              <a:schemeClr val="tx1"/>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8" name="Line 11"/>
          <p:cNvSpPr>
            <a:spLocks noChangeShapeType="1"/>
          </p:cNvSpPr>
          <p:nvPr/>
        </p:nvSpPr>
        <p:spPr bwMode="auto">
          <a:xfrm>
            <a:off x="5764560" y="2336304"/>
            <a:ext cx="0" cy="1905000"/>
          </a:xfrm>
          <a:prstGeom prst="line">
            <a:avLst/>
          </a:prstGeom>
          <a:noFill/>
          <a:ln w="19050">
            <a:solidFill>
              <a:schemeClr val="tx1"/>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19" presetClass="entr" presetSubtype="1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0" fill="hold"/>
                                        <p:tgtEl>
                                          <p:spTgt spid="15"/>
                                        </p:tgtEl>
                                        <p:attrNameLst>
                                          <p:attrName>ppt_w</p:attrName>
                                        </p:attrNameLst>
                                      </p:cBhvr>
                                      <p:tavLst>
                                        <p:tav tm="0" fmla="#ppt_w*sin(2.5*pi*$)">
                                          <p:val>
                                            <p:fltVal val="0"/>
                                          </p:val>
                                        </p:tav>
                                        <p:tav tm="100000">
                                          <p:val>
                                            <p:fltVal val="1"/>
                                          </p:val>
                                        </p:tav>
                                      </p:tavLst>
                                    </p:anim>
                                    <p:anim calcmode="lin" valueType="num">
                                      <p:cBhvr>
                                        <p:cTn id="16" dur="50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arn(inVertical)">
                                      <p:cBhvr>
                                        <p:cTn id="21" dur="500"/>
                                        <p:tgtEl>
                                          <p:spTgt spid="17"/>
                                        </p:tgtEl>
                                      </p:cBhvr>
                                    </p:animEffect>
                                  </p:childTnLst>
                                </p:cTn>
                              </p:par>
                            </p:childTnLst>
                          </p:cTn>
                        </p:par>
                        <p:par>
                          <p:cTn id="22" fill="hold">
                            <p:stCondLst>
                              <p:cond delay="500"/>
                            </p:stCondLst>
                            <p:childTnLst>
                              <p:par>
                                <p:cTn id="23" presetID="16" presetClass="entr" presetSubtype="21"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arn(inVertical)">
                                      <p:cBhvr>
                                        <p:cTn id="25" dur="500"/>
                                        <p:tgtEl>
                                          <p:spTgt spid="18"/>
                                        </p:tgtEl>
                                      </p:cBhvr>
                                    </p:animEffect>
                                  </p:childTnLst>
                                </p:cTn>
                              </p:par>
                            </p:childTnLst>
                          </p:cTn>
                        </p:par>
                        <p:par>
                          <p:cTn id="26" fill="hold">
                            <p:stCondLst>
                              <p:cond delay="1000"/>
                            </p:stCondLst>
                            <p:childTnLst>
                              <p:par>
                                <p:cTn id="27" presetID="19" presetClass="entr" presetSubtype="1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0" fill="hold"/>
                                        <p:tgtEl>
                                          <p:spTgt spid="12"/>
                                        </p:tgtEl>
                                        <p:attrNameLst>
                                          <p:attrName>ppt_w</p:attrName>
                                        </p:attrNameLst>
                                      </p:cBhvr>
                                      <p:tavLst>
                                        <p:tav tm="0" fmla="#ppt_w*sin(2.5*pi*$)">
                                          <p:val>
                                            <p:fltVal val="0"/>
                                          </p:val>
                                        </p:tav>
                                        <p:tav tm="100000">
                                          <p:val>
                                            <p:fltVal val="1"/>
                                          </p:val>
                                        </p:tav>
                                      </p:tavLst>
                                    </p:anim>
                                    <p:anim calcmode="lin" valueType="num">
                                      <p:cBhvr>
                                        <p:cTn id="30" dur="5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barn(inVertical)">
                                      <p:cBhvr>
                                        <p:cTn id="35" dur="500"/>
                                        <p:tgtEl>
                                          <p:spTgt spid="10"/>
                                        </p:tgtEl>
                                      </p:cBhvr>
                                    </p:animEffect>
                                  </p:childTnLst>
                                </p:cTn>
                              </p:par>
                            </p:childTnLst>
                          </p:cTn>
                        </p:par>
                        <p:par>
                          <p:cTn id="36" fill="hold">
                            <p:stCondLst>
                              <p:cond delay="500"/>
                            </p:stCondLst>
                            <p:childTnLst>
                              <p:par>
                                <p:cTn id="37" presetID="22" presetClass="entr" presetSubtype="8" fill="hold"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par>
                          <p:cTn id="40" fill="hold">
                            <p:stCondLst>
                              <p:cond delay="1000"/>
                            </p:stCondLst>
                            <p:childTnLst>
                              <p:par>
                                <p:cTn id="41" presetID="19" presetClass="entr" presetSubtype="10"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0" fill="hold"/>
                                        <p:tgtEl>
                                          <p:spTgt spid="11"/>
                                        </p:tgtEl>
                                        <p:attrNameLst>
                                          <p:attrName>ppt_w</p:attrName>
                                        </p:attrNameLst>
                                      </p:cBhvr>
                                      <p:tavLst>
                                        <p:tav tm="0" fmla="#ppt_w*sin(2.5*pi*$)">
                                          <p:val>
                                            <p:fltVal val="0"/>
                                          </p:val>
                                        </p:tav>
                                        <p:tav tm="100000">
                                          <p:val>
                                            <p:fltVal val="1"/>
                                          </p:val>
                                        </p:tav>
                                      </p:tavLst>
                                    </p:anim>
                                    <p:anim calcmode="lin" valueType="num">
                                      <p:cBhvr>
                                        <p:cTn id="44" dur="5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立体图形的体积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935760" y="470449"/>
            <a:ext cx="5042471"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第二种情况：旋转体的体积</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Volumes of Solids of Revolution</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747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294" y="1700790"/>
            <a:ext cx="3655627" cy="446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矩形 1"/>
              <p:cNvSpPr/>
              <p:nvPr/>
            </p:nvSpPr>
            <p:spPr>
              <a:xfrm>
                <a:off x="4583832" y="2132856"/>
                <a:ext cx="7488832"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曲线</a:t>
                </a:r>
                <a14:m>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𝒇</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e>
                    </m:d>
                  </m:oMath>
                </a14:m>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，直线</a:t>
                </a:r>
                <a14:m>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𝒂</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𝒃</m:t>
                    </m:r>
                  </m:oMath>
                </a14:m>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与</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轴围成的</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曲边梯形</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绕</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轴旋转一周得到一个旋转体</a:t>
                </a:r>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 name="矩形 1"/>
              <p:cNvSpPr>
                <a:spLocks noRot="1" noChangeAspect="1" noMove="1" noResize="1" noEditPoints="1" noAdjustHandles="1" noChangeArrowheads="1" noChangeShapeType="1" noTextEdit="1"/>
              </p:cNvSpPr>
              <p:nvPr/>
            </p:nvSpPr>
            <p:spPr>
              <a:xfrm>
                <a:off x="4583832" y="2132856"/>
                <a:ext cx="7488832" cy="954107"/>
              </a:xfrm>
              <a:prstGeom prst="rect">
                <a:avLst/>
              </a:prstGeom>
              <a:blipFill rotWithShape="1">
                <a:blip r:embed="rId3"/>
                <a:stretch>
                  <a:fillRect l="-5" t="-55" r="1" b="24"/>
                </a:stretch>
              </a:blipFill>
            </p:spPr>
            <p:txBody>
              <a:bodyPr/>
              <a:lstStyle/>
              <a:p>
                <a:r>
                  <a:rPr lang="zh-CN" altLang="en-US">
                    <a:noFill/>
                  </a:rPr>
                  <a:t> </a:t>
                </a:r>
              </a:p>
            </p:txBody>
          </p:sp>
        </mc:Fallback>
      </mc:AlternateContent>
      <p:graphicFrame>
        <p:nvGraphicFramePr>
          <p:cNvPr id="10" name="对象 9"/>
          <p:cNvGraphicFramePr>
            <a:graphicFrameLocks noChangeAspect="1"/>
          </p:cNvGraphicFramePr>
          <p:nvPr/>
        </p:nvGraphicFramePr>
        <p:xfrm>
          <a:off x="5807968" y="3501008"/>
          <a:ext cx="4343400" cy="2390775"/>
        </p:xfrm>
        <a:graphic>
          <a:graphicData uri="http://schemas.openxmlformats.org/presentationml/2006/ole">
            <mc:AlternateContent xmlns:mc="http://schemas.openxmlformats.org/markup-compatibility/2006">
              <mc:Choice xmlns:v="urn:schemas-microsoft-com:vml" Requires="v">
                <p:oleObj name="Equation" r:id="rId4" imgW="25298400" imgH="14020800" progId="Equation.DSMT4">
                  <p:embed/>
                </p:oleObj>
              </mc:Choice>
              <mc:Fallback>
                <p:oleObj name="Equation" r:id="rId4" imgW="25298400" imgH="14020800" progId="Equation.DSMT4">
                  <p:embed/>
                  <p:pic>
                    <p:nvPicPr>
                      <p:cNvPr id="0" name="对象 9"/>
                      <p:cNvPicPr>
                        <a:picLocks noChangeAspect="1" noChangeArrowheads="1"/>
                      </p:cNvPicPr>
                      <p:nvPr/>
                    </p:nvPicPr>
                    <p:blipFill>
                      <a:blip r:embed="rId5"/>
                      <a:srcRect/>
                      <a:stretch>
                        <a:fillRect/>
                      </a:stretch>
                    </p:blipFill>
                    <p:spPr bwMode="auto">
                      <a:xfrm>
                        <a:off x="5807968" y="3501008"/>
                        <a:ext cx="4343400" cy="2390775"/>
                      </a:xfrm>
                      <a:prstGeom prst="rect">
                        <a:avLst/>
                      </a:prstGeom>
                      <a:noFill/>
                    </p:spPr>
                  </p:pic>
                </p:oleObj>
              </mc:Fallback>
            </mc:AlternateContent>
          </a:graphicData>
        </a:graphic>
      </p:graphicFrame>
      <p:sp>
        <p:nvSpPr>
          <p:cNvPr id="8" name="矩形 7"/>
          <p:cNvSpPr/>
          <p:nvPr/>
        </p:nvSpPr>
        <p:spPr>
          <a:xfrm>
            <a:off x="1738688" y="6260346"/>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DISKS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立体图形的体积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935760" y="470449"/>
            <a:ext cx="5042471"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第二种情况：旋转体的体积</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Volumes of Solids of Revolution</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2" name="矩形 1"/>
              <p:cNvSpPr/>
              <p:nvPr/>
            </p:nvSpPr>
            <p:spPr>
              <a:xfrm>
                <a:off x="6023992" y="1985728"/>
                <a:ext cx="5616624"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曲线</a:t>
                </a:r>
                <a14:m>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𝒈</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e>
                    </m:d>
                  </m:oMath>
                </a14:m>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，直线</a:t>
                </a:r>
                <a14:m>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𝒄</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𝒅</m:t>
                    </m:r>
                  </m:oMath>
                </a14:m>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与</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y</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轴围成的</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曲边梯形</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绕</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y</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轴旋转一周得到一个旋转体</a:t>
                </a:r>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 name="矩形 1"/>
              <p:cNvSpPr>
                <a:spLocks noRot="1" noChangeAspect="1" noMove="1" noResize="1" noEditPoints="1" noAdjustHandles="1" noChangeArrowheads="1" noChangeShapeType="1" noTextEdit="1"/>
              </p:cNvSpPr>
              <p:nvPr/>
            </p:nvSpPr>
            <p:spPr>
              <a:xfrm>
                <a:off x="6023992" y="1985728"/>
                <a:ext cx="5616624" cy="1384995"/>
              </a:xfrm>
              <a:prstGeom prst="rect">
                <a:avLst/>
              </a:prstGeom>
              <a:blipFill rotWithShape="1">
                <a:blip r:embed="rId2"/>
                <a:stretch>
                  <a:fillRect l="-7" t="-6" r="8" b="10"/>
                </a:stretch>
              </a:blipFill>
            </p:spPr>
            <p:txBody>
              <a:bodyPr/>
              <a:lstStyle/>
              <a:p>
                <a:r>
                  <a:rPr lang="zh-CN" altLang="en-US">
                    <a:noFill/>
                  </a:rPr>
                  <a:t> </a:t>
                </a:r>
              </a:p>
            </p:txBody>
          </p:sp>
        </mc:Fallback>
      </mc:AlternateContent>
      <p:graphicFrame>
        <p:nvGraphicFramePr>
          <p:cNvPr id="10" name="对象 9"/>
          <p:cNvGraphicFramePr>
            <a:graphicFrameLocks noChangeAspect="1"/>
          </p:cNvGraphicFramePr>
          <p:nvPr/>
        </p:nvGraphicFramePr>
        <p:xfrm>
          <a:off x="6454221" y="3767332"/>
          <a:ext cx="4395787" cy="2390775"/>
        </p:xfrm>
        <a:graphic>
          <a:graphicData uri="http://schemas.openxmlformats.org/presentationml/2006/ole">
            <mc:AlternateContent xmlns:mc="http://schemas.openxmlformats.org/markup-compatibility/2006">
              <mc:Choice xmlns:v="urn:schemas-microsoft-com:vml" Requires="v">
                <p:oleObj name="Equation" r:id="rId3" imgW="25603200" imgH="14020800" progId="Equation.DSMT4">
                  <p:embed/>
                </p:oleObj>
              </mc:Choice>
              <mc:Fallback>
                <p:oleObj name="Equation" r:id="rId3" imgW="25603200" imgH="14020800" progId="Equation.DSMT4">
                  <p:embed/>
                  <p:pic>
                    <p:nvPicPr>
                      <p:cNvPr id="0" name="对象 9"/>
                      <p:cNvPicPr>
                        <a:picLocks noChangeAspect="1" noChangeArrowheads="1"/>
                      </p:cNvPicPr>
                      <p:nvPr/>
                    </p:nvPicPr>
                    <p:blipFill>
                      <a:blip r:embed="rId4"/>
                      <a:srcRect/>
                      <a:stretch>
                        <a:fillRect/>
                      </a:stretch>
                    </p:blipFill>
                    <p:spPr bwMode="auto">
                      <a:xfrm>
                        <a:off x="6454221" y="3767332"/>
                        <a:ext cx="4395787" cy="2390775"/>
                      </a:xfrm>
                      <a:prstGeom prst="rect">
                        <a:avLst/>
                      </a:prstGeom>
                      <a:noFill/>
                    </p:spPr>
                  </p:pic>
                </p:oleObj>
              </mc:Fallback>
            </mc:AlternateContent>
          </a:graphicData>
        </a:graphic>
      </p:graphicFrame>
      <p:sp>
        <p:nvSpPr>
          <p:cNvPr id="8" name="矩形 7"/>
          <p:cNvSpPr/>
          <p:nvPr/>
        </p:nvSpPr>
        <p:spPr>
          <a:xfrm>
            <a:off x="1738688" y="6260346"/>
            <a:ext cx="87716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DISKS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7577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785" y="1934929"/>
            <a:ext cx="6020753" cy="3664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62" y="1424556"/>
            <a:ext cx="7171041" cy="3490262"/>
          </a:xfrm>
          <a:prstGeom prst="rect">
            <a:avLst/>
          </a:prstGeom>
        </p:spPr>
      </p:pic>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立体图形的体积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935760" y="470449"/>
            <a:ext cx="5042471"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第二种情况：旋转体的体积</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Volumes of Solids of Revolution</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2" name="矩形 1"/>
              <p:cNvSpPr/>
              <p:nvPr/>
            </p:nvSpPr>
            <p:spPr>
              <a:xfrm>
                <a:off x="7116359" y="1912679"/>
                <a:ext cx="4991472" cy="138499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曲线</a:t>
                </a:r>
                <a14:m>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𝒇</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e>
                    </m:d>
                  </m:oMath>
                </a14:m>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14:m>
                  <m:oMath xmlns:m="http://schemas.openxmlformats.org/officeDocument/2006/math">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𝒚</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𝒈</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d>
                  </m:oMath>
                </a14:m>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围成的</a:t>
                </a: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图形</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绕</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轴旋转一周，得到一个空心旋转体</a:t>
                </a:r>
                <a:endParaRPr kumimoji="0" lang="zh-CN" altLang="en-US" sz="2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2" name="矩形 1"/>
              <p:cNvSpPr>
                <a:spLocks noRot="1" noChangeAspect="1" noMove="1" noResize="1" noEditPoints="1" noAdjustHandles="1" noChangeArrowheads="1" noChangeShapeType="1" noTextEdit="1"/>
              </p:cNvSpPr>
              <p:nvPr/>
            </p:nvSpPr>
            <p:spPr>
              <a:xfrm>
                <a:off x="7116359" y="1912679"/>
                <a:ext cx="4991472" cy="1384995"/>
              </a:xfrm>
              <a:prstGeom prst="rect">
                <a:avLst/>
              </a:prstGeom>
              <a:blipFill rotWithShape="1">
                <a:blip r:embed="rId3"/>
                <a:stretch>
                  <a:fillRect l="-11" t="-4" r="6" b="9"/>
                </a:stretch>
              </a:blipFill>
            </p:spPr>
            <p:txBody>
              <a:bodyPr/>
              <a:lstStyle/>
              <a:p>
                <a:r>
                  <a:rPr lang="zh-CN" altLang="en-US">
                    <a:noFill/>
                  </a:rPr>
                  <a:t> </a:t>
                </a:r>
              </a:p>
            </p:txBody>
          </p:sp>
        </mc:Fallback>
      </mc:AlternateContent>
      <p:graphicFrame>
        <p:nvGraphicFramePr>
          <p:cNvPr id="10" name="对象 9"/>
          <p:cNvGraphicFramePr>
            <a:graphicFrameLocks noChangeAspect="1"/>
          </p:cNvGraphicFramePr>
          <p:nvPr/>
        </p:nvGraphicFramePr>
        <p:xfrm>
          <a:off x="790652" y="4467225"/>
          <a:ext cx="6751638" cy="2390775"/>
        </p:xfrm>
        <a:graphic>
          <a:graphicData uri="http://schemas.openxmlformats.org/presentationml/2006/ole">
            <mc:AlternateContent xmlns:mc="http://schemas.openxmlformats.org/markup-compatibility/2006">
              <mc:Choice xmlns:v="urn:schemas-microsoft-com:vml" Requires="v">
                <p:oleObj name="Equation" r:id="rId4" imgW="39319200" imgH="14020800" progId="Equation.DSMT4">
                  <p:embed/>
                </p:oleObj>
              </mc:Choice>
              <mc:Fallback>
                <p:oleObj name="Equation" r:id="rId4" imgW="39319200" imgH="14020800" progId="Equation.DSMT4">
                  <p:embed/>
                  <p:pic>
                    <p:nvPicPr>
                      <p:cNvPr id="0" name="对象 9"/>
                      <p:cNvPicPr>
                        <a:picLocks noChangeAspect="1" noChangeArrowheads="1"/>
                      </p:cNvPicPr>
                      <p:nvPr/>
                    </p:nvPicPr>
                    <p:blipFill>
                      <a:blip r:embed="rId5"/>
                      <a:srcRect/>
                      <a:stretch>
                        <a:fillRect/>
                      </a:stretch>
                    </p:blipFill>
                    <p:spPr bwMode="auto">
                      <a:xfrm>
                        <a:off x="790652" y="4467225"/>
                        <a:ext cx="6751638" cy="2390775"/>
                      </a:xfrm>
                      <a:prstGeom prst="rect">
                        <a:avLst/>
                      </a:prstGeom>
                      <a:noFill/>
                    </p:spPr>
                  </p:pic>
                </p:oleObj>
              </mc:Fallback>
            </mc:AlternateContent>
          </a:graphicData>
        </a:graphic>
      </p:graphicFrame>
      <p:sp>
        <p:nvSpPr>
          <p:cNvPr id="8" name="矩形 7"/>
          <p:cNvSpPr/>
          <p:nvPr/>
        </p:nvSpPr>
        <p:spPr>
          <a:xfrm>
            <a:off x="2156279" y="3933056"/>
            <a:ext cx="131324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WASHERS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1" name="对象 10"/>
          <p:cNvGraphicFramePr>
            <a:graphicFrameLocks noChangeAspect="1"/>
          </p:cNvGraphicFramePr>
          <p:nvPr/>
        </p:nvGraphicFramePr>
        <p:xfrm>
          <a:off x="8031075" y="5949280"/>
          <a:ext cx="4119629" cy="759073"/>
        </p:xfrm>
        <a:graphic>
          <a:graphicData uri="http://schemas.openxmlformats.org/presentationml/2006/ole">
            <mc:AlternateContent xmlns:mc="http://schemas.openxmlformats.org/markup-compatibility/2006">
              <mc:Choice xmlns:v="urn:schemas-microsoft-com:vml" Requires="v">
                <p:oleObj name="Equation" r:id="rId6" imgW="1778000" imgH="330200" progId="Equation.DSMT4">
                  <p:embed/>
                </p:oleObj>
              </mc:Choice>
              <mc:Fallback>
                <p:oleObj name="Equation" r:id="rId6" imgW="1778000" imgH="330200" progId="Equation.DSMT4">
                  <p:embed/>
                  <p:pic>
                    <p:nvPicPr>
                      <p:cNvPr id="0"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1075" y="5949280"/>
                        <a:ext cx="4119629" cy="759073"/>
                      </a:xfrm>
                      <a:prstGeom prst="rect">
                        <a:avLst/>
                      </a:prstGeom>
                      <a:noFill/>
                      <a:ln>
                        <a:solidFill>
                          <a:schemeClr val="tx1"/>
                        </a:solidFill>
                      </a:ln>
                    </p:spPr>
                  </p:pic>
                </p:oleObj>
              </mc:Fallback>
            </mc:AlternateContent>
          </a:graphicData>
        </a:graphic>
      </p:graphicFrame>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立体图形的体积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935760" y="470449"/>
            <a:ext cx="5042471"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第二种情况：旋转体的体积</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Volumes of Solids of Revolution</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1" name="Rectangle 6"/>
              <p:cNvSpPr>
                <a:spLocks noChangeArrowheads="1"/>
              </p:cNvSpPr>
              <p:nvPr/>
            </p:nvSpPr>
            <p:spPr bwMode="auto">
              <a:xfrm>
                <a:off x="507055" y="1530128"/>
                <a:ext cx="11413180" cy="83779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1.Find the volume of the solid that results when the region between the curve</a:t>
                </a:r>
                <a14:m>
                  <m:oMath xmlns:m="http://schemas.openxmlformats.org/officeDocument/2006/math">
                    <m:r>
                      <a:rPr kumimoji="0" lang="en-US" altLang="zh-CN" sz="24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CN" sz="24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𝒚</m:t>
                    </m:r>
                    <m:r>
                      <a:rPr kumimoji="0" lang="zh-CN" altLang="en-US" sz="24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m:t>
                    </m:r>
                    <m:rad>
                      <m:radPr>
                        <m:degHide m:val="on"/>
                        <m:ctrlPr>
                          <a:rPr kumimoji="0" lang="zh-CN" altLang="en-US" sz="24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ctrlPr>
                      </m:radPr>
                      <m:deg/>
                      <m:e>
                        <m:r>
                          <a:rPr kumimoji="0" lang="en-US" altLang="zh-CN" sz="24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𝒙</m:t>
                        </m:r>
                      </m:e>
                    </m:rad>
                  </m:oMath>
                </a14:m>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and the x-axis</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from x</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0 to x</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4</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is revolved bout the x-axis. </a:t>
                </a:r>
              </a:p>
            </p:txBody>
          </p:sp>
        </mc:Choice>
        <mc:Fallback xmlns="">
          <p:sp>
            <p:nvSpPr>
              <p:cNvPr id="11" name="Rectangle 6"/>
              <p:cNvSpPr>
                <a:spLocks noRot="1" noChangeAspect="1" noMove="1" noResize="1" noEditPoints="1" noAdjustHandles="1" noChangeArrowheads="1" noChangeShapeType="1" noTextEdit="1"/>
              </p:cNvSpPr>
              <p:nvPr/>
            </p:nvSpPr>
            <p:spPr bwMode="auto">
              <a:xfrm>
                <a:off x="507055" y="1530128"/>
                <a:ext cx="11413180" cy="837793"/>
              </a:xfrm>
              <a:prstGeom prst="rect">
                <a:avLst/>
              </a:prstGeom>
              <a:blipFill rotWithShape="1">
                <a:blip r:embed="rId2"/>
                <a:stretch>
                  <a:fillRect l="-3" t="-49" b="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778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05" y="2996952"/>
            <a:ext cx="4161210" cy="36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对象 14"/>
          <p:cNvGraphicFramePr>
            <a:graphicFrameLocks noChangeAspect="1"/>
          </p:cNvGraphicFramePr>
          <p:nvPr/>
        </p:nvGraphicFramePr>
        <p:xfrm>
          <a:off x="6023992" y="4149080"/>
          <a:ext cx="5385215" cy="1139180"/>
        </p:xfrm>
        <a:graphic>
          <a:graphicData uri="http://schemas.openxmlformats.org/presentationml/2006/ole">
            <mc:AlternateContent xmlns:mc="http://schemas.openxmlformats.org/markup-compatibility/2006">
              <mc:Choice xmlns:v="urn:schemas-microsoft-com:vml" Requires="v">
                <p:oleObj name="Equation" r:id="rId4" imgW="1981200" imgH="419100" progId="Equation.DSMT4">
                  <p:embed/>
                </p:oleObj>
              </mc:Choice>
              <mc:Fallback>
                <p:oleObj name="Equation" r:id="rId4" imgW="1981200" imgH="419100" progId="Equation.DSMT4">
                  <p:embed/>
                  <p:pic>
                    <p:nvPicPr>
                      <p:cNvPr id="0" name="对象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3992" y="4149080"/>
                        <a:ext cx="5385215" cy="1139180"/>
                      </a:xfrm>
                      <a:prstGeom prst="rect">
                        <a:avLst/>
                      </a:prstGeom>
                      <a:noFill/>
                    </p:spPr>
                  </p:pic>
                </p:oleObj>
              </mc:Fallback>
            </mc:AlternateContent>
          </a:graphicData>
        </a:graphic>
      </p:graphicFrame>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立体图形的体积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935760" y="470449"/>
            <a:ext cx="5042471"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第二种情况：旋转体的体积</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Volumes of Solids of Revolution</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1" name="Rectangle 6"/>
              <p:cNvSpPr>
                <a:spLocks noChangeArrowheads="1"/>
              </p:cNvSpPr>
              <p:nvPr/>
            </p:nvSpPr>
            <p:spPr bwMode="auto">
              <a:xfrm>
                <a:off x="639761" y="1628800"/>
                <a:ext cx="11034227" cy="84491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2.Find the volume of the solid that results when the region bounded by the curve </a:t>
                </a:r>
                <a14:m>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𝒂𝒏𝒅</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m:t>
                        </m:r>
                      </m:sup>
                    </m:sSup>
                  </m:oMath>
                </a14:m>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from x</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0 to x</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is revolved about the x-axis.</a:t>
                </a:r>
              </a:p>
            </p:txBody>
          </p:sp>
        </mc:Choice>
        <mc:Fallback xmlns="">
          <p:sp>
            <p:nvSpPr>
              <p:cNvPr id="11" name="Rectangle 6"/>
              <p:cNvSpPr>
                <a:spLocks noRot="1" noChangeAspect="1" noMove="1" noResize="1" noEditPoints="1" noAdjustHandles="1" noChangeArrowheads="1" noChangeShapeType="1" noTextEdit="1"/>
              </p:cNvSpPr>
              <p:nvPr/>
            </p:nvSpPr>
            <p:spPr bwMode="auto">
              <a:xfrm>
                <a:off x="639761" y="1628800"/>
                <a:ext cx="11034227" cy="844911"/>
              </a:xfrm>
              <a:prstGeom prst="rect">
                <a:avLst/>
              </a:prstGeom>
              <a:blipFill rotWithShape="1">
                <a:blip r:embed="rId2"/>
                <a:stretch>
                  <a:fillRect l="-3" t="-3" r="1" b="4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788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773" y="2677955"/>
            <a:ext cx="4835791" cy="4029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对象 6"/>
          <p:cNvGraphicFramePr>
            <a:graphicFrameLocks noChangeAspect="1"/>
          </p:cNvGraphicFramePr>
          <p:nvPr/>
        </p:nvGraphicFramePr>
        <p:xfrm>
          <a:off x="6170117" y="4149080"/>
          <a:ext cx="5616228" cy="1159247"/>
        </p:xfrm>
        <a:graphic>
          <a:graphicData uri="http://schemas.openxmlformats.org/presentationml/2006/ole">
            <mc:AlternateContent xmlns:mc="http://schemas.openxmlformats.org/markup-compatibility/2006">
              <mc:Choice xmlns:v="urn:schemas-microsoft-com:vml" Requires="v">
                <p:oleObj name="Equation" r:id="rId4" imgW="2476500" imgH="508000" progId="Equation.DSMT4">
                  <p:embed/>
                </p:oleObj>
              </mc:Choice>
              <mc:Fallback>
                <p:oleObj name="Equation" r:id="rId4" imgW="2476500" imgH="508000" progId="Equation.DSMT4">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0117" y="4149080"/>
                        <a:ext cx="5616228" cy="1159247"/>
                      </a:xfrm>
                      <a:prstGeom prst="rect">
                        <a:avLst/>
                      </a:prstGeom>
                      <a:noFill/>
                    </p:spPr>
                  </p:pic>
                </p:oleObj>
              </mc:Fallback>
            </mc:AlternateContent>
          </a:graphicData>
        </a:graphic>
      </p:graphicFrame>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立体图形的体积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935760" y="470449"/>
            <a:ext cx="5042471"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第二种情况：旋转体的体积</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Volumes of Solids of Revolution</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1" name="Rectangle 6"/>
              <p:cNvSpPr>
                <a:spLocks noChangeArrowheads="1"/>
              </p:cNvSpPr>
              <p:nvPr/>
            </p:nvSpPr>
            <p:spPr bwMode="auto">
              <a:xfrm>
                <a:off x="739650" y="1530600"/>
                <a:ext cx="11034227" cy="104131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3. Find the volume of the solid that results when the region bounded by the curve </a:t>
                </a:r>
                <a14:m>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f>
                      <m:f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m:t>
                        </m:r>
                      </m:num>
                      <m:den>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den>
                    </m:f>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oMath>
                </a14:m>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from y</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 to y</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4 , is revolved about the y-axis.</a:t>
                </a:r>
              </a:p>
            </p:txBody>
          </p:sp>
        </mc:Choice>
        <mc:Fallback xmlns="">
          <p:sp>
            <p:nvSpPr>
              <p:cNvPr id="11" name="Rectangle 6"/>
              <p:cNvSpPr>
                <a:spLocks noRot="1" noChangeAspect="1" noMove="1" noResize="1" noEditPoints="1" noAdjustHandles="1" noChangeArrowheads="1" noChangeShapeType="1" noTextEdit="1"/>
              </p:cNvSpPr>
              <p:nvPr/>
            </p:nvSpPr>
            <p:spPr bwMode="auto">
              <a:xfrm>
                <a:off x="739650" y="1530600"/>
                <a:ext cx="11034227" cy="1041311"/>
              </a:xfrm>
              <a:prstGeom prst="rect">
                <a:avLst/>
              </a:prstGeom>
              <a:blipFill rotWithShape="1">
                <a:blip r:embed="rId2"/>
                <a:stretch>
                  <a:fillRect l="-5" t="-24" r="3" b="1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798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744" y="2924944"/>
            <a:ext cx="5318305"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对象 7"/>
          <p:cNvGraphicFramePr>
            <a:graphicFrameLocks noChangeAspect="1"/>
          </p:cNvGraphicFramePr>
          <p:nvPr/>
        </p:nvGraphicFramePr>
        <p:xfrm>
          <a:off x="5519936" y="4196405"/>
          <a:ext cx="6343200" cy="923156"/>
        </p:xfrm>
        <a:graphic>
          <a:graphicData uri="http://schemas.openxmlformats.org/presentationml/2006/ole">
            <mc:AlternateContent xmlns:mc="http://schemas.openxmlformats.org/markup-compatibility/2006">
              <mc:Choice xmlns:v="urn:schemas-microsoft-com:vml" Requires="v">
                <p:oleObj name="Equation" r:id="rId4" imgW="2882900" imgH="419100" progId="Equation.DSMT4">
                  <p:embed/>
                </p:oleObj>
              </mc:Choice>
              <mc:Fallback>
                <p:oleObj name="Equation" r:id="rId4" imgW="2882900" imgH="419100" progId="Equation.DSMT4">
                  <p:embed/>
                  <p:pic>
                    <p:nvPicPr>
                      <p:cNvPr id="0"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9936" y="4196405"/>
                        <a:ext cx="6343200" cy="923156"/>
                      </a:xfrm>
                      <a:prstGeom prst="rect">
                        <a:avLst/>
                      </a:prstGeom>
                      <a:noFill/>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参数方程</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4" name="矩形 3"/>
          <p:cNvSpPr/>
          <p:nvPr/>
        </p:nvSpPr>
        <p:spPr>
          <a:xfrm>
            <a:off x="2958252" y="920770"/>
            <a:ext cx="2210862" cy="369332"/>
          </a:xfrm>
          <a:prstGeom prst="rect">
            <a:avLst/>
          </a:prstGeom>
        </p:spPr>
        <p:txBody>
          <a:bodyPr wrap="none">
            <a:spAutoFit/>
          </a:bodyPr>
          <a:lstStyle/>
          <a:p>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Parametric Functions</a:t>
            </a:r>
            <a:endParaRPr lang="zh-CN" altLang="en-US" dirty="0"/>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solidFill>
                  <a:srgbClr val="FF0000"/>
                </a:solidFill>
                <a:latin typeface="叶根友行书繁" panose="02010601030101010101" pitchFamily="2" charset="-122"/>
                <a:ea typeface="叶根友行书繁" panose="02010601030101010101" pitchFamily="2" charset="-122"/>
              </a:rPr>
              <a:t>5</a:t>
            </a:r>
            <a:endParaRPr lang="zh-CN" altLang="en-US" dirty="0">
              <a:solidFill>
                <a:srgbClr val="FF0000"/>
              </a:solidFill>
            </a:endParaRPr>
          </a:p>
        </p:txBody>
      </p:sp>
      <p:sp>
        <p:nvSpPr>
          <p:cNvPr id="6" name="矩形 5"/>
          <p:cNvSpPr/>
          <p:nvPr/>
        </p:nvSpPr>
        <p:spPr>
          <a:xfrm>
            <a:off x="503112" y="1556792"/>
            <a:ext cx="10713880" cy="923330"/>
          </a:xfrm>
          <a:prstGeom prst="rect">
            <a:avLst/>
          </a:prstGeom>
        </p:spPr>
        <p:txBody>
          <a:bodyPr wrap="square">
            <a:spAutoFit/>
          </a:bodyPr>
          <a:lstStyle/>
          <a:p>
            <a:pPr indent="266700" algn="just">
              <a:lnSpc>
                <a:spcPct val="150000"/>
              </a:lnSpc>
              <a:spcAft>
                <a:spcPts val="0"/>
              </a:spcAft>
            </a:pPr>
            <a:r>
              <a:rPr lang="en-US" altLang="zh-CN" kern="100" dirty="0">
                <a:latin typeface="Times New Roman" panose="02020603050405020304" pitchFamily="18" charset="0"/>
              </a:rPr>
              <a:t>If </a:t>
            </a:r>
            <a:r>
              <a:rPr lang="en-US" altLang="zh-CN" i="1" kern="100" dirty="0">
                <a:latin typeface="Times New Roman" panose="02020603050405020304" pitchFamily="18" charset="0"/>
              </a:rPr>
              <a:t>x</a:t>
            </a:r>
            <a:r>
              <a:rPr lang="en-US" altLang="zh-CN" kern="100" dirty="0">
                <a:latin typeface="Times New Roman" panose="02020603050405020304" pitchFamily="18" charset="0"/>
              </a:rPr>
              <a:t> and </a:t>
            </a:r>
            <a:r>
              <a:rPr lang="en-US" altLang="zh-CN" i="1" kern="100" dirty="0">
                <a:latin typeface="Times New Roman" panose="02020603050405020304" pitchFamily="18" charset="0"/>
              </a:rPr>
              <a:t>y </a:t>
            </a:r>
            <a:r>
              <a:rPr lang="en-US" altLang="zh-CN" kern="100" dirty="0">
                <a:latin typeface="Times New Roman" panose="02020603050405020304" pitchFamily="18" charset="0"/>
              </a:rPr>
              <a:t>are both given as functions of </a:t>
            </a:r>
            <a:r>
              <a:rPr lang="en-US" altLang="zh-CN" kern="100" dirty="0">
                <a:solidFill>
                  <a:srgbClr val="FF0000"/>
                </a:solidFill>
                <a:latin typeface="Times New Roman" panose="02020603050405020304" pitchFamily="18" charset="0"/>
              </a:rPr>
              <a:t>a third variable</a:t>
            </a:r>
            <a:r>
              <a:rPr lang="zh-CN" altLang="zh-CN" kern="100" dirty="0">
                <a:latin typeface="Times New Roman" panose="02020603050405020304" pitchFamily="18" charset="0"/>
              </a:rPr>
              <a:t>，</a:t>
            </a:r>
            <a:r>
              <a:rPr lang="en-US" altLang="zh-CN" kern="100" dirty="0">
                <a:latin typeface="Times New Roman" panose="02020603050405020304" pitchFamily="18" charset="0"/>
              </a:rPr>
              <a:t>then the variable is called a</a:t>
            </a:r>
            <a:r>
              <a:rPr lang="en-US" altLang="zh-CN" kern="100" dirty="0">
                <a:solidFill>
                  <a:srgbClr val="FF0000"/>
                </a:solidFill>
                <a:latin typeface="Times New Roman" panose="02020603050405020304" pitchFamily="18" charset="0"/>
              </a:rPr>
              <a:t> parameter </a:t>
            </a:r>
            <a:r>
              <a:rPr lang="en-US" altLang="zh-CN" kern="100" dirty="0">
                <a:latin typeface="Times New Roman" panose="02020603050405020304" pitchFamily="18" charset="0"/>
              </a:rPr>
              <a:t>and the equation is called a </a:t>
            </a:r>
            <a:r>
              <a:rPr lang="en-US" altLang="zh-CN" kern="100" dirty="0">
                <a:solidFill>
                  <a:srgbClr val="FF0000"/>
                </a:solidFill>
                <a:latin typeface="Times New Roman" panose="02020603050405020304" pitchFamily="18" charset="0"/>
              </a:rPr>
              <a:t>parametric equation</a:t>
            </a:r>
            <a:r>
              <a:rPr lang="en-US" altLang="zh-CN" kern="100" dirty="0">
                <a:latin typeface="Times New Roman" panose="02020603050405020304" pitchFamily="18" charset="0"/>
              </a:rPr>
              <a:t>. The standard expression</a:t>
            </a:r>
            <a:r>
              <a:rPr lang="zh-CN" altLang="zh-CN" kern="100" dirty="0">
                <a:latin typeface="Times New Roman" panose="02020603050405020304" pitchFamily="18" charset="0"/>
              </a:rPr>
              <a:t>：</a:t>
            </a:r>
          </a:p>
        </p:txBody>
      </p:sp>
      <p:graphicFrame>
        <p:nvGraphicFramePr>
          <p:cNvPr id="10" name="对象 9"/>
          <p:cNvGraphicFramePr>
            <a:graphicFrameLocks noChangeAspect="1"/>
          </p:cNvGraphicFramePr>
          <p:nvPr/>
        </p:nvGraphicFramePr>
        <p:xfrm>
          <a:off x="778820" y="2627630"/>
          <a:ext cx="1071026" cy="790912"/>
        </p:xfrm>
        <a:graphic>
          <a:graphicData uri="http://schemas.openxmlformats.org/presentationml/2006/ole">
            <mc:AlternateContent xmlns:mc="http://schemas.openxmlformats.org/markup-compatibility/2006">
              <mc:Choice xmlns:v="urn:schemas-microsoft-com:vml" Requires="v">
                <p:oleObj name="公式" r:id="rId2" imgW="622300" imgH="457200" progId="Equation.3">
                  <p:embed/>
                </p:oleObj>
              </mc:Choice>
              <mc:Fallback>
                <p:oleObj name="公式" r:id="rId2" imgW="622300" imgH="457200" progId="Equation.3">
                  <p:embed/>
                  <p:pic>
                    <p:nvPicPr>
                      <p:cNvPr id="0" name="对象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20" y="2627630"/>
                        <a:ext cx="1071026" cy="790912"/>
                      </a:xfrm>
                      <a:prstGeom prst="rect">
                        <a:avLst/>
                      </a:prstGeom>
                      <a:noFill/>
                    </p:spPr>
                  </p:pic>
                </p:oleObj>
              </mc:Fallback>
            </mc:AlternateContent>
          </a:graphicData>
        </a:graphic>
      </p:graphicFrame>
      <p:pic>
        <p:nvPicPr>
          <p:cNvPr id="12" name="图片 11"/>
          <p:cNvPicPr>
            <a:picLocks noChangeAspect="1"/>
          </p:cNvPicPr>
          <p:nvPr/>
        </p:nvPicPr>
        <p:blipFill>
          <a:blip r:embed="rId4"/>
          <a:stretch>
            <a:fillRect/>
          </a:stretch>
        </p:blipFill>
        <p:spPr>
          <a:xfrm>
            <a:off x="769762" y="3833433"/>
            <a:ext cx="5919304" cy="2383962"/>
          </a:xfrm>
          <a:prstGeom prst="rect">
            <a:avLst/>
          </a:prstGeom>
        </p:spPr>
      </p:pic>
      <p:pic>
        <p:nvPicPr>
          <p:cNvPr id="11" name="图片 10"/>
          <p:cNvPicPr>
            <a:picLocks noChangeAspect="1"/>
          </p:cNvPicPr>
          <p:nvPr/>
        </p:nvPicPr>
        <p:blipFill rotWithShape="1">
          <a:blip r:embed="rId5" cstate="print">
            <a:extLst>
              <a:ext uri="{28A0092B-C50C-407E-A947-70E740481C1C}">
                <a14:useLocalDpi xmlns:a14="http://schemas.microsoft.com/office/drawing/2010/main" val="0"/>
              </a:ext>
            </a:extLst>
          </a:blip>
          <a:srcRect l="7413" r="13818" b="46586"/>
          <a:stretch>
            <a:fillRect/>
          </a:stretch>
        </p:blipFill>
        <p:spPr>
          <a:xfrm>
            <a:off x="6600056" y="2554279"/>
            <a:ext cx="4752528" cy="3663116"/>
          </a:xfrm>
          <a:prstGeom prst="rect">
            <a:avLst/>
          </a:prstGeo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立体图形的体积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935760" y="470449"/>
            <a:ext cx="5042471"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第二种情况：旋转体的体积</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Volumes of Solids of Revolution</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1" name="Rectangle 6"/>
              <p:cNvSpPr>
                <a:spLocks noChangeArrowheads="1"/>
              </p:cNvSpPr>
              <p:nvPr/>
            </p:nvSpPr>
            <p:spPr bwMode="auto">
              <a:xfrm>
                <a:off x="739650" y="1631590"/>
                <a:ext cx="11034227" cy="83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4. Find the volume of the solid that results when the region bounded by the curve </a:t>
                </a:r>
                <a14:m>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𝒂𝒏𝒅</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𝟑</m:t>
                        </m:r>
                      </m:sup>
                    </m:sSup>
                  </m:oMath>
                </a14:m>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from y</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0 to y</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 , is revolved about the y-axis.</a:t>
                </a:r>
              </a:p>
            </p:txBody>
          </p:sp>
        </mc:Choice>
        <mc:Fallback xmlns="">
          <p:sp>
            <p:nvSpPr>
              <p:cNvPr id="11" name="Rectangle 6"/>
              <p:cNvSpPr>
                <a:spLocks noRot="1" noChangeAspect="1" noMove="1" noResize="1" noEditPoints="1" noAdjustHandles="1" noChangeArrowheads="1" noChangeShapeType="1" noTextEdit="1"/>
              </p:cNvSpPr>
              <p:nvPr/>
            </p:nvSpPr>
            <p:spPr bwMode="auto">
              <a:xfrm>
                <a:off x="739650" y="1631590"/>
                <a:ext cx="11034227" cy="839332"/>
              </a:xfrm>
              <a:prstGeom prst="rect">
                <a:avLst/>
              </a:prstGeom>
              <a:blipFill rotWithShape="1">
                <a:blip r:embed="rId2"/>
                <a:stretch>
                  <a:fillRect l="-5" t="-33" r="3" b="1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809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88" y="2828175"/>
            <a:ext cx="4968976" cy="340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4" name="对象 13"/>
          <p:cNvGraphicFramePr>
            <a:graphicFrameLocks noChangeAspect="1"/>
          </p:cNvGraphicFramePr>
          <p:nvPr/>
        </p:nvGraphicFramePr>
        <p:xfrm>
          <a:off x="5663952" y="4149080"/>
          <a:ext cx="6443455" cy="1067172"/>
        </p:xfrm>
        <a:graphic>
          <a:graphicData uri="http://schemas.openxmlformats.org/presentationml/2006/ole">
            <mc:AlternateContent xmlns:mc="http://schemas.openxmlformats.org/markup-compatibility/2006">
              <mc:Choice xmlns:v="urn:schemas-microsoft-com:vml" Requires="v">
                <p:oleObj name="Equation" r:id="rId4" imgW="2527300" imgH="419100" progId="Equation.DSMT4">
                  <p:embed/>
                </p:oleObj>
              </mc:Choice>
              <mc:Fallback>
                <p:oleObj name="Equation" r:id="rId4" imgW="2527300" imgH="419100" progId="Equation.DSMT4">
                  <p:embed/>
                  <p:pic>
                    <p:nvPicPr>
                      <p:cNvPr id="0" name="对象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3952" y="4149080"/>
                        <a:ext cx="6443455" cy="1067172"/>
                      </a:xfrm>
                      <a:prstGeom prst="rect">
                        <a:avLst/>
                      </a:prstGeom>
                      <a:noFill/>
                    </p:spPr>
                  </p:pic>
                </p:oleObj>
              </mc:Fallback>
            </mc:AlternateContent>
          </a:graphicData>
        </a:graphic>
      </p:graphicFrame>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立体图形的体积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935760" y="470449"/>
            <a:ext cx="5042471"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第二种情况：旋转体的体积</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Volumes of Solids of Revolution</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1" name="Rectangle 6"/>
              <p:cNvSpPr>
                <a:spLocks noChangeArrowheads="1"/>
              </p:cNvSpPr>
              <p:nvPr/>
            </p:nvSpPr>
            <p:spPr bwMode="auto">
              <a:xfrm>
                <a:off x="739650" y="1631590"/>
                <a:ext cx="11034227" cy="8393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5</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Find the volume of the solid that results when the region bounded by the curve y</a:t>
                </a:r>
                <a14:m>
                  <m:oMath xmlns:m="http://schemas.openxmlformats.org/officeDocument/2006/math">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e>
                      <m: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𝒂𝒏𝒅</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oMath>
                </a14:m>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from x</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0 to x</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1 , </a:t>
                </a:r>
                <a:r>
                  <a:rPr kumimoji="0"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is revolved about the line y=-2</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p>
            </p:txBody>
          </p:sp>
        </mc:Choice>
        <mc:Fallback xmlns="">
          <p:sp>
            <p:nvSpPr>
              <p:cNvPr id="11" name="Rectangle 6"/>
              <p:cNvSpPr>
                <a:spLocks noRot="1" noChangeAspect="1" noMove="1" noResize="1" noEditPoints="1" noAdjustHandles="1" noChangeArrowheads="1" noChangeShapeType="1" noTextEdit="1"/>
              </p:cNvSpPr>
              <p:nvPr/>
            </p:nvSpPr>
            <p:spPr bwMode="auto">
              <a:xfrm>
                <a:off x="739650" y="1631590"/>
                <a:ext cx="11034227" cy="839332"/>
              </a:xfrm>
              <a:prstGeom prst="rect">
                <a:avLst/>
              </a:prstGeom>
              <a:blipFill rotWithShape="1">
                <a:blip r:embed="rId2"/>
                <a:stretch>
                  <a:fillRect l="-5" t="-33" r="3" b="1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819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50" y="2677956"/>
            <a:ext cx="4420246" cy="4066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对象 6"/>
          <p:cNvGraphicFramePr>
            <a:graphicFrameLocks noChangeAspect="1"/>
          </p:cNvGraphicFramePr>
          <p:nvPr/>
        </p:nvGraphicFramePr>
        <p:xfrm>
          <a:off x="5209373" y="3645024"/>
          <a:ext cx="7013668" cy="1247096"/>
        </p:xfrm>
        <a:graphic>
          <a:graphicData uri="http://schemas.openxmlformats.org/presentationml/2006/ole">
            <mc:AlternateContent xmlns:mc="http://schemas.openxmlformats.org/markup-compatibility/2006">
              <mc:Choice xmlns:v="urn:schemas-microsoft-com:vml" Requires="v">
                <p:oleObj name="Equation" r:id="rId4" imgW="2235200" imgH="393700" progId="Equation.DSMT4">
                  <p:embed/>
                </p:oleObj>
              </mc:Choice>
              <mc:Fallback>
                <p:oleObj name="Equation" r:id="rId4" imgW="2235200" imgH="393700" progId="Equation.DSMT4">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9373" y="3645024"/>
                        <a:ext cx="7013668" cy="1247096"/>
                      </a:xfrm>
                      <a:prstGeom prst="rect">
                        <a:avLst/>
                      </a:prstGeom>
                      <a:noFill/>
                    </p:spPr>
                  </p:pic>
                </p:oleObj>
              </mc:Fallback>
            </mc:AlternateContent>
          </a:graphicData>
        </a:graphic>
      </p:graphicFrame>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立体图形的体积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935760" y="470449"/>
            <a:ext cx="8382423"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第二种情况：旋转体的体积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Cylindrical Shells</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圆柱壳</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Volumes of Solids of Revolution</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829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60" y="1700808"/>
            <a:ext cx="11089232" cy="4536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999656" y="1700790"/>
            <a:ext cx="9192344" cy="70788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The plane region R bounded above by y</a:t>
            </a:r>
            <a:r>
              <a:rPr kumimoji="0" lang="zh-CN"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f(x) and below by y</a:t>
            </a:r>
            <a:r>
              <a:rPr kumimoji="0" lang="zh-CN"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g(x) on the interval</a:t>
            </a:r>
            <a:r>
              <a:rPr kumimoji="0" lang="zh-CN"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000" b="1"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a,b</a:t>
            </a:r>
            <a:r>
              <a:rPr kumimoji="0" lang="zh-CN"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,Suppose we revolve the region about the y-axis</a:t>
            </a:r>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立体图形的体积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935760" y="470449"/>
            <a:ext cx="8382423"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第二种情况：旋转体的体积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Cylindrical Shells</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圆柱壳</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Volumes of Solids of Revolution</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829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688" y="1556792"/>
            <a:ext cx="5456606"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对象 6"/>
          <p:cNvGraphicFramePr>
            <a:graphicFrameLocks noChangeAspect="1"/>
          </p:cNvGraphicFramePr>
          <p:nvPr/>
        </p:nvGraphicFramePr>
        <p:xfrm>
          <a:off x="502238" y="4071495"/>
          <a:ext cx="4950736" cy="944307"/>
        </p:xfrm>
        <a:graphic>
          <a:graphicData uri="http://schemas.openxmlformats.org/presentationml/2006/ole">
            <mc:AlternateContent xmlns:mc="http://schemas.openxmlformats.org/markup-compatibility/2006">
              <mc:Choice xmlns:v="urn:schemas-microsoft-com:vml" Requires="v">
                <p:oleObj name="Equation" r:id="rId3" imgW="1714500" imgH="330200" progId="Equation.DSMT4">
                  <p:embed/>
                </p:oleObj>
              </mc:Choice>
              <mc:Fallback>
                <p:oleObj name="Equation" r:id="rId3" imgW="1714500" imgH="330200" progId="Equation.DSMT4">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238" y="4071495"/>
                        <a:ext cx="4950736" cy="944307"/>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6456040" y="5733256"/>
          <a:ext cx="5043163" cy="961937"/>
        </p:xfrm>
        <a:graphic>
          <a:graphicData uri="http://schemas.openxmlformats.org/presentationml/2006/ole">
            <mc:AlternateContent xmlns:mc="http://schemas.openxmlformats.org/markup-compatibility/2006">
              <mc:Choice xmlns:v="urn:schemas-microsoft-com:vml" Requires="v">
                <p:oleObj name="Equation" r:id="rId5" imgW="1714500" imgH="330200" progId="Equation.DSMT4">
                  <p:embed/>
                </p:oleObj>
              </mc:Choice>
              <mc:Fallback>
                <p:oleObj name="Equation" r:id="rId5" imgW="1714500" imgH="330200" progId="Equation.DSMT4">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6040" y="5733256"/>
                        <a:ext cx="5043163" cy="961937"/>
                      </a:xfrm>
                      <a:prstGeom prst="rect">
                        <a:avLst/>
                      </a:prstGeom>
                      <a:noFill/>
                      <a:ln>
                        <a:solidFill>
                          <a:schemeClr val="tx1"/>
                        </a:solidFill>
                      </a:ln>
                    </p:spPr>
                  </p:pic>
                </p:oleObj>
              </mc:Fallback>
            </mc:AlternateContent>
          </a:graphicData>
        </a:graphic>
      </p:graphicFrame>
      <p:pic>
        <p:nvPicPr>
          <p:cNvPr id="8397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68008" y="3734792"/>
            <a:ext cx="5055350" cy="16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立体图形的体积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935760" y="470449"/>
            <a:ext cx="8382423"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第二种情况：旋转体的体积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Cylindrical Shells</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圆柱壳</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Volumes of Solids of Revolution</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0" name="Rectangle 6"/>
              <p:cNvSpPr>
                <a:spLocks noChangeArrowheads="1"/>
              </p:cNvSpPr>
              <p:nvPr/>
            </p:nvSpPr>
            <p:spPr bwMode="auto">
              <a:xfrm>
                <a:off x="739650" y="1632359"/>
                <a:ext cx="11034227" cy="83779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 Find the volume of the solid that results when the region bounded by the curve </a:t>
                </a:r>
                <a14:m>
                  <m:oMath xmlns:m="http://schemas.openxmlformats.org/officeDocument/2006/math">
                    <m:r>
                      <m:rPr>
                        <m:sty m:val="p"/>
                      </m:rPr>
                      <a:rPr kumimoji="0" lang="en-US" altLang="zh-CN" sz="24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y</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ad>
                      <m:radPr>
                        <m:degHide m:val="on"/>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radPr>
                      <m:deg/>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e>
                    </m:ra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oMath>
                </a14:m>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the x-axis</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and the line x</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9, is revolved about the y-axis.</a:t>
                </a:r>
              </a:p>
            </p:txBody>
          </p:sp>
        </mc:Choice>
        <mc:Fallback xmlns="">
          <p:sp>
            <p:nvSpPr>
              <p:cNvPr id="10" name="Rectangle 6"/>
              <p:cNvSpPr>
                <a:spLocks noRot="1" noChangeAspect="1" noMove="1" noResize="1" noEditPoints="1" noAdjustHandles="1" noChangeArrowheads="1" noChangeShapeType="1" noTextEdit="1"/>
              </p:cNvSpPr>
              <p:nvPr/>
            </p:nvSpPr>
            <p:spPr bwMode="auto">
              <a:xfrm>
                <a:off x="739650" y="1632359"/>
                <a:ext cx="11034227" cy="837793"/>
              </a:xfrm>
              <a:prstGeom prst="rect">
                <a:avLst/>
              </a:prstGeom>
              <a:blipFill rotWithShape="1">
                <a:blip r:embed="rId2"/>
                <a:stretch>
                  <a:fillRect l="-5" t="-49" r="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849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88" y="2996952"/>
            <a:ext cx="5838035" cy="261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对象 12"/>
          <p:cNvGraphicFramePr>
            <a:graphicFrameLocks noChangeAspect="1"/>
          </p:cNvGraphicFramePr>
          <p:nvPr/>
        </p:nvGraphicFramePr>
        <p:xfrm>
          <a:off x="7464152" y="3861048"/>
          <a:ext cx="3456384" cy="988910"/>
        </p:xfrm>
        <a:graphic>
          <a:graphicData uri="http://schemas.openxmlformats.org/presentationml/2006/ole">
            <mc:AlternateContent xmlns:mc="http://schemas.openxmlformats.org/markup-compatibility/2006">
              <mc:Choice xmlns:v="urn:schemas-microsoft-com:vml" Requires="v">
                <p:oleObj name="Equation" r:id="rId4" imgW="1143000" imgH="330200" progId="Equation.DSMT4">
                  <p:embed/>
                </p:oleObj>
              </mc:Choice>
              <mc:Fallback>
                <p:oleObj name="Equation" r:id="rId4" imgW="1143000" imgH="330200" progId="Equation.DSMT4">
                  <p:embed/>
                  <p:pic>
                    <p:nvPicPr>
                      <p:cNvPr id="0" name="对象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4152" y="3861048"/>
                        <a:ext cx="3456384" cy="988910"/>
                      </a:xfrm>
                      <a:prstGeom prst="rect">
                        <a:avLst/>
                      </a:prstGeom>
                      <a:noFill/>
                    </p:spPr>
                  </p:pic>
                </p:oleObj>
              </mc:Fallback>
            </mc:AlternateContent>
          </a:graphicData>
        </a:graphic>
      </p:graphicFrame>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立体图形的体积</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935760" y="470449"/>
            <a:ext cx="8382423" cy="95410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第二种情况：旋转体的体积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Cylindrical Shells</a:t>
            </a: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圆柱壳</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Volumes of Solids of Revolution</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10" name="Rectangle 6"/>
              <p:cNvSpPr>
                <a:spLocks noChangeArrowheads="1"/>
              </p:cNvSpPr>
              <p:nvPr/>
            </p:nvSpPr>
            <p:spPr bwMode="auto">
              <a:xfrm>
                <a:off x="739650" y="1632359"/>
                <a:ext cx="11034227" cy="83779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 Find the volume of the solid that results when the region bounded by the curve </a:t>
                </a:r>
                <a14:m>
                  <m:oMath xmlns:m="http://schemas.openxmlformats.org/officeDocument/2006/math">
                    <m:r>
                      <m:rPr>
                        <m:sty m:val="p"/>
                      </m:rPr>
                      <a:rPr kumimoji="0" lang="en-US" altLang="zh-CN" sz="24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y</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ad>
                      <m:radPr>
                        <m:degHide m:val="on"/>
                        <m:ctrlP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radPr>
                      <m:deg/>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e>
                    </m:rad>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oMath>
                </a14:m>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the x-axis</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and the line x</a:t>
                </a:r>
                <a:r>
                  <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9, is revolved about the y-axis.</a:t>
                </a:r>
              </a:p>
            </p:txBody>
          </p:sp>
        </mc:Choice>
        <mc:Fallback xmlns="">
          <p:sp>
            <p:nvSpPr>
              <p:cNvPr id="10" name="Rectangle 6"/>
              <p:cNvSpPr>
                <a:spLocks noRot="1" noChangeAspect="1" noMove="1" noResize="1" noEditPoints="1" noAdjustHandles="1" noChangeArrowheads="1" noChangeShapeType="1" noTextEdit="1"/>
              </p:cNvSpPr>
              <p:nvPr/>
            </p:nvSpPr>
            <p:spPr bwMode="auto">
              <a:xfrm>
                <a:off x="739650" y="1632359"/>
                <a:ext cx="11034227" cy="837793"/>
              </a:xfrm>
              <a:prstGeom prst="rect">
                <a:avLst/>
              </a:prstGeom>
              <a:blipFill rotWithShape="1">
                <a:blip r:embed="rId2"/>
                <a:stretch>
                  <a:fillRect l="-5" t="-49" r="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860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744" y="3212976"/>
            <a:ext cx="5998668" cy="2689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对象 6"/>
          <p:cNvGraphicFramePr>
            <a:graphicFrameLocks noChangeAspect="1"/>
          </p:cNvGraphicFramePr>
          <p:nvPr/>
        </p:nvGraphicFramePr>
        <p:xfrm>
          <a:off x="7464152" y="4005064"/>
          <a:ext cx="3852940" cy="1047105"/>
        </p:xfrm>
        <a:graphic>
          <a:graphicData uri="http://schemas.openxmlformats.org/presentationml/2006/ole">
            <mc:AlternateContent xmlns:mc="http://schemas.openxmlformats.org/markup-compatibility/2006">
              <mc:Choice xmlns:v="urn:schemas-microsoft-com:vml" Requires="v">
                <p:oleObj name="Equation" r:id="rId4" imgW="1206500" imgH="330200" progId="Equation.DSMT4">
                  <p:embed/>
                </p:oleObj>
              </mc:Choice>
              <mc:Fallback>
                <p:oleObj name="Equation" r:id="rId4" imgW="1206500" imgH="330200" progId="Equation.DSMT4">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4152" y="4005064"/>
                        <a:ext cx="3852940" cy="1047105"/>
                      </a:xfrm>
                      <a:prstGeom prst="rect">
                        <a:avLst/>
                      </a:prstGeom>
                      <a:noFill/>
                    </p:spPr>
                  </p:pic>
                </p:oleObj>
              </mc:Fallback>
            </mc:AlternateContent>
          </a:graphicData>
        </a:graphic>
      </p:graphicFrame>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曲线的弧长</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6" name="矩形 5"/>
              <p:cNvSpPr/>
              <p:nvPr/>
            </p:nvSpPr>
            <p:spPr>
              <a:xfrm>
                <a:off x="695400" y="1527895"/>
                <a:ext cx="11180625"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设曲线为</a:t>
                </a:r>
                <a14:m>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𝒇</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e>
                    </m:d>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𝒂</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𝒃</m:t>
                    </m:r>
                  </m:oMath>
                </a14:m>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，其中</a:t>
                </a:r>
                <a14:m>
                  <m:oMath xmlns:m="http://schemas.openxmlformats.org/officeDocument/2006/math">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𝒇</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d>
                  </m:oMath>
                </a14:m>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有连续导函数，求曲线的弧长</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6" name="矩形 5"/>
              <p:cNvSpPr>
                <a:spLocks noRot="1" noChangeAspect="1" noMove="1" noResize="1" noEditPoints="1" noAdjustHandles="1" noChangeArrowheads="1" noChangeShapeType="1" noTextEdit="1"/>
              </p:cNvSpPr>
              <p:nvPr/>
            </p:nvSpPr>
            <p:spPr>
              <a:xfrm>
                <a:off x="695400" y="1527895"/>
                <a:ext cx="11180625" cy="523220"/>
              </a:xfrm>
              <a:prstGeom prst="rect">
                <a:avLst/>
              </a:prstGeom>
              <a:blipFill rotWithShape="1">
                <a:blip r:embed="rId2"/>
                <a:stretch>
                  <a:fillRect l="-1" t="-16" r="2" b="12"/>
                </a:stretch>
              </a:blipFill>
            </p:spPr>
            <p:txBody>
              <a:bodyPr/>
              <a:lstStyle/>
              <a:p>
                <a:r>
                  <a:rPr lang="zh-CN" altLang="en-US">
                    <a:noFill/>
                  </a:rPr>
                  <a:t> </a:t>
                </a:r>
              </a:p>
            </p:txBody>
          </p:sp>
        </mc:Fallback>
      </mc:AlternateContent>
      <p:graphicFrame>
        <p:nvGraphicFramePr>
          <p:cNvPr id="10" name="对象 9"/>
          <p:cNvGraphicFramePr>
            <a:graphicFrameLocks noChangeAspect="1"/>
          </p:cNvGraphicFramePr>
          <p:nvPr/>
        </p:nvGraphicFramePr>
        <p:xfrm>
          <a:off x="778820" y="2204864"/>
          <a:ext cx="4186237" cy="989013"/>
        </p:xfrm>
        <a:graphic>
          <a:graphicData uri="http://schemas.openxmlformats.org/presentationml/2006/ole">
            <mc:AlternateContent xmlns:mc="http://schemas.openxmlformats.org/markup-compatibility/2006">
              <mc:Choice xmlns:v="urn:schemas-microsoft-com:vml" Requires="v">
                <p:oleObj name="Equation" r:id="rId3" imgW="33223200" imgH="7924800" progId="Equation.DSMT4">
                  <p:embed/>
                </p:oleObj>
              </mc:Choice>
              <mc:Fallback>
                <p:oleObj name="Equation" r:id="rId3" imgW="33223200" imgH="7924800" progId="Equation.DSMT4">
                  <p:embed/>
                  <p:pic>
                    <p:nvPicPr>
                      <p:cNvPr id="0" name="对象 9"/>
                      <p:cNvPicPr>
                        <a:picLocks noChangeAspect="1" noChangeArrowheads="1"/>
                      </p:cNvPicPr>
                      <p:nvPr/>
                    </p:nvPicPr>
                    <p:blipFill>
                      <a:blip r:embed="rId4"/>
                      <a:srcRect/>
                      <a:stretch>
                        <a:fillRect/>
                      </a:stretch>
                    </p:blipFill>
                    <p:spPr bwMode="auto">
                      <a:xfrm>
                        <a:off x="778820" y="2204864"/>
                        <a:ext cx="4186237" cy="98901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1" name="矩形 10"/>
              <p:cNvSpPr/>
              <p:nvPr/>
            </p:nvSpPr>
            <p:spPr>
              <a:xfrm>
                <a:off x="95705" y="3573016"/>
                <a:ext cx="12121267" cy="105349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设曲线为</a:t>
                </a:r>
                <a14:m>
                  <m:oMath xmlns:m="http://schemas.openxmlformats.org/officeDocument/2006/math">
                    <m:d>
                      <m:dPr>
                        <m:begChr m:val="{"/>
                        <m:endChr m:val=""/>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eqArr>
                          <m:eqArr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eqArr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d>
                          </m:e>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d>
                          </m:e>
                        </m:eqArr>
                      </m:e>
                    </m:d>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 </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𝒂</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𝒕</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𝒃</m:t>
                    </m:r>
                  </m:oMath>
                </a14:m>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，其中</a:t>
                </a:r>
                <a14:m>
                  <m:oMath xmlns:m="http://schemas.openxmlformats.org/officeDocument/2006/math">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d>
                  </m:oMath>
                </a14:m>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Times New Roman" panose="02020603050405020304" pitchFamily="18" charset="0"/>
                  </a:rPr>
                  <a:t> </a:t>
                </a:r>
                <a14:m>
                  <m:oMath xmlns:m="http://schemas.openxmlformats.org/officeDocument/2006/math">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𝒚</m:t>
                    </m:r>
                    <m:d>
                      <m:dPr>
                        <m:ctrlP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𝒕</m:t>
                        </m:r>
                      </m:e>
                    </m:d>
                  </m:oMath>
                </a14:m>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有连续导函数，求曲线的弧长</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1" name="矩形 10"/>
              <p:cNvSpPr>
                <a:spLocks noRot="1" noChangeAspect="1" noMove="1" noResize="1" noEditPoints="1" noAdjustHandles="1" noChangeArrowheads="1" noChangeShapeType="1" noTextEdit="1"/>
              </p:cNvSpPr>
              <p:nvPr/>
            </p:nvSpPr>
            <p:spPr>
              <a:xfrm>
                <a:off x="95705" y="3573016"/>
                <a:ext cx="12121267" cy="1053494"/>
              </a:xfrm>
              <a:prstGeom prst="rect">
                <a:avLst/>
              </a:prstGeom>
              <a:blipFill rotWithShape="1">
                <a:blip r:embed="rId5"/>
                <a:stretch>
                  <a:fillRect l="-4" t="-48" r="2" b="51"/>
                </a:stretch>
              </a:blipFill>
            </p:spPr>
            <p:txBody>
              <a:bodyPr/>
              <a:lstStyle/>
              <a:p>
                <a:r>
                  <a:rPr lang="zh-CN" altLang="en-US">
                    <a:noFill/>
                  </a:rPr>
                  <a:t> </a:t>
                </a:r>
              </a:p>
            </p:txBody>
          </p:sp>
        </mc:Fallback>
      </mc:AlternateContent>
      <p:graphicFrame>
        <p:nvGraphicFramePr>
          <p:cNvPr id="12" name="对象 11"/>
          <p:cNvGraphicFramePr>
            <a:graphicFrameLocks noChangeAspect="1"/>
          </p:cNvGraphicFramePr>
          <p:nvPr/>
        </p:nvGraphicFramePr>
        <p:xfrm>
          <a:off x="778820" y="5021232"/>
          <a:ext cx="5145087" cy="989013"/>
        </p:xfrm>
        <a:graphic>
          <a:graphicData uri="http://schemas.openxmlformats.org/presentationml/2006/ole">
            <mc:AlternateContent xmlns:mc="http://schemas.openxmlformats.org/markup-compatibility/2006">
              <mc:Choice xmlns:v="urn:schemas-microsoft-com:vml" Requires="v">
                <p:oleObj name="Equation" r:id="rId6" imgW="40843200" imgH="7924800" progId="Equation.DSMT4">
                  <p:embed/>
                </p:oleObj>
              </mc:Choice>
              <mc:Fallback>
                <p:oleObj name="Equation" r:id="rId6" imgW="40843200" imgH="7924800" progId="Equation.DSMT4">
                  <p:embed/>
                  <p:pic>
                    <p:nvPicPr>
                      <p:cNvPr id="0" name="对象 11"/>
                      <p:cNvPicPr>
                        <a:picLocks noChangeAspect="1" noChangeArrowheads="1"/>
                      </p:cNvPicPr>
                      <p:nvPr/>
                    </p:nvPicPr>
                    <p:blipFill>
                      <a:blip r:embed="rId7"/>
                      <a:srcRect/>
                      <a:stretch>
                        <a:fillRect/>
                      </a:stretch>
                    </p:blipFill>
                    <p:spPr bwMode="auto">
                      <a:xfrm>
                        <a:off x="778820" y="5021232"/>
                        <a:ext cx="5145087" cy="989013"/>
                      </a:xfrm>
                      <a:prstGeom prst="rect">
                        <a:avLst/>
                      </a:prstGeom>
                      <a:noFill/>
                    </p:spPr>
                  </p:pic>
                </p:oleObj>
              </mc:Fallback>
            </mc:AlternateContent>
          </a:graphicData>
        </a:graphic>
      </p:graphicFrame>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曲线的弧长</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37" y="1700808"/>
            <a:ext cx="12136909" cy="4248472"/>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求累计变化</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AlternateContent xmlns:mc="http://schemas.openxmlformats.org/markup-compatibility/2006" xmlns:a14="http://schemas.microsoft.com/office/drawing/2010/main">
        <mc:Choice Requires="a14">
          <p:sp>
            <p:nvSpPr>
              <p:cNvPr id="6" name="矩形 5"/>
              <p:cNvSpPr/>
              <p:nvPr/>
            </p:nvSpPr>
            <p:spPr>
              <a:xfrm>
                <a:off x="778820" y="1556792"/>
                <a:ext cx="10821167" cy="183197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Water is leaking from a tank at the rate of  </a:t>
                </a:r>
                <a14:m>
                  <m:oMath xmlns:m="http://schemas.openxmlformats.org/officeDocument/2006/math">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𝑽</m:t>
                    </m:r>
                    <m:d>
                      <m:d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𝒕</m:t>
                        </m:r>
                      </m:e>
                    </m:d>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𝟏𝟎</m:t>
                    </m:r>
                    <m:sSup>
                      <m:sSupPr>
                        <m:ctrlP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𝒆</m:t>
                        </m:r>
                      </m:e>
                      <m:sup>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𝟎</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𝟓</m:t>
                        </m:r>
                        <m:r>
                          <a:rPr kumimoji="0"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𝒕</m:t>
                        </m:r>
                      </m:sup>
                    </m:sSup>
                  </m:oMath>
                </a14:m>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gallons per hour ,  where t is measured in hours .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How many gallons of water will have leaked from the tank after a 24 hour period?</a:t>
                </a:r>
                <a:endPar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778820" y="1556792"/>
                <a:ext cx="10821167" cy="1831976"/>
              </a:xfrm>
              <a:prstGeom prst="rect">
                <a:avLst/>
              </a:prstGeom>
              <a:blipFill rotWithShape="1">
                <a:blip r:embed="rId2"/>
                <a:stretch>
                  <a:fillRect l="-3" t="-22" r="4" b="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80752" y="4077072"/>
                <a:ext cx="3359766" cy="11569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𝑳</m:t>
                      </m:r>
                      <m:d>
                        <m:dPr>
                          <m:ctrlP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e>
                      </m:d>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ary>
                        <m:nary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𝟎</m:t>
                          </m:r>
                        </m:sub>
                        <m:sup>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sup>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𝑽</m:t>
                          </m:r>
                          <m:d>
                            <m:d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𝒕</m:t>
                              </m:r>
                            </m:e>
                          </m:d>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𝒅𝒕</m:t>
                          </m:r>
                        </m:e>
                      </m:nary>
                    </m:oMath>
                  </m:oMathPara>
                </a14:m>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7" name="矩形 6"/>
              <p:cNvSpPr>
                <a:spLocks noRot="1" noChangeAspect="1" noMove="1" noResize="1" noEditPoints="1" noAdjustHandles="1" noChangeArrowheads="1" noChangeShapeType="1" noTextEdit="1"/>
              </p:cNvSpPr>
              <p:nvPr/>
            </p:nvSpPr>
            <p:spPr>
              <a:xfrm>
                <a:off x="780752" y="4077072"/>
                <a:ext cx="3359766" cy="1156920"/>
              </a:xfrm>
              <a:prstGeom prst="rect">
                <a:avLst/>
              </a:prstGeom>
              <a:blipFill rotWithShape="1">
                <a:blip r:embed="rId3"/>
                <a:stretch>
                  <a:fillRect l="-10" t="-32" r="9" b="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447928" y="4065525"/>
                <a:ext cx="3798989" cy="121142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𝑳</m:t>
                      </m:r>
                      <m:d>
                        <m:dPr>
                          <m:ctrlP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𝟐𝟒</m:t>
                          </m:r>
                        </m:e>
                      </m:d>
                      <m:r>
                        <a:rPr kumimoji="0" lang="en-US" altLang="zh-CN" sz="32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m:t>
                      </m:r>
                      <m:nary>
                        <m:nary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𝟎</m:t>
                          </m:r>
                        </m:sub>
                        <m:sup>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𝟐𝟒</m:t>
                          </m:r>
                        </m:sup>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𝑽</m:t>
                          </m:r>
                          <m:d>
                            <m:dPr>
                              <m:ctrlP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𝒕</m:t>
                              </m:r>
                            </m:e>
                          </m:d>
                          <m:r>
                            <a:rPr kumimoji="0" lang="en-US" altLang="zh-CN" sz="32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𝒅𝒕</m:t>
                          </m:r>
                        </m:e>
                      </m:nary>
                    </m:oMath>
                  </m:oMathPara>
                </a14:m>
                <a:endParaRPr kumimoji="0" lang="zh-CN" altLang="en-US" sz="20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5447928" y="4065525"/>
                <a:ext cx="3798989" cy="1211422"/>
              </a:xfrm>
              <a:prstGeom prst="rect">
                <a:avLst/>
              </a:prstGeom>
              <a:blipFill rotWithShape="1">
                <a:blip r:embed="rId4"/>
                <a:stretch>
                  <a:fillRect l="-7" t="-21" r="1" b="8"/>
                </a:stretch>
              </a:blipFill>
            </p:spPr>
            <p:txBody>
              <a:bodyPr/>
              <a:lstStyle/>
              <a:p>
                <a:r>
                  <a:rPr lang="zh-CN" altLang="en-US">
                    <a:noFill/>
                  </a:rPr>
                  <a:t> </a:t>
                </a:r>
              </a:p>
            </p:txBody>
          </p:sp>
        </mc:Fallback>
      </mc:AlternateContent>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微分方程</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7</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752637" y="751099"/>
            <a:ext cx="360060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Differential Equations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655556" y="1412776"/>
            <a:ext cx="11328920" cy="1307537"/>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An equation involving one or more derivatives of an unknown function is called a differential equation</a:t>
            </a:r>
            <a:endParaRPr kumimoji="0" lang="zh-CN"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2711624" y="2858752"/>
                <a:ext cx="6528048" cy="2981201"/>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𝒙𝒚</m:t>
                      </m:r>
                    </m:oMath>
                  </m:oMathPara>
                </a14:m>
                <a:endParaRPr kumimoji="0" lang="en-US" altLang="zh-CN" sz="4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e>
                        <m:sup>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up>
                      </m:sSup>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m:t>
                      </m:r>
                      <m:sSup>
                        <m:sSupPr>
                          <m:ctrlP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e>
                        <m:sup>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up>
                      </m:sSup>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𝟑</m:t>
                      </m:r>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𝒆</m:t>
                          </m:r>
                        </m:e>
                        <m:sup>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sup>
                      </m:sSup>
                    </m:oMath>
                  </m:oMathPara>
                </a14:m>
                <a:endParaRPr kumimoji="0" lang="en-US" altLang="zh-CN" sz="4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d>
                        <m:dPr>
                          <m:ctrlP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p>
                            <m:sSupPr>
                              <m:ctrlP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𝒚</m:t>
                              </m:r>
                            </m:e>
                            <m:sup>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𝟐</m:t>
                              </m:r>
                            </m:sup>
                          </m:sSup>
                        </m:e>
                      </m:d>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𝒅𝒚</m:t>
                      </m:r>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𝒙𝒅𝒙</m:t>
                      </m:r>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0" lang="en-US" altLang="zh-CN" sz="40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𝟎</m:t>
                      </m:r>
                    </m:oMath>
                  </m:oMathPara>
                </a14:m>
                <a:endParaRPr kumimoji="0" lang="zh-CN" altLang="zh-CN" sz="40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2711624" y="2858752"/>
                <a:ext cx="6528048" cy="2981201"/>
              </a:xfrm>
              <a:prstGeom prst="rect">
                <a:avLst/>
              </a:prstGeom>
              <a:blipFill rotWithShape="1">
                <a:blip r:embed="rId2"/>
                <a:stretch>
                  <a:fillRect l="-3" t="-21" r="6" b="17"/>
                </a:stretch>
              </a:blipFill>
            </p:spPr>
            <p:txBody>
              <a:bodyPr/>
              <a:lstStyle/>
              <a:p>
                <a:r>
                  <a:rPr lang="zh-CN"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参数方程</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4" name="矩形 3"/>
          <p:cNvSpPr/>
          <p:nvPr/>
        </p:nvSpPr>
        <p:spPr>
          <a:xfrm>
            <a:off x="2958252" y="920770"/>
            <a:ext cx="2210862" cy="369332"/>
          </a:xfrm>
          <a:prstGeom prst="rect">
            <a:avLst/>
          </a:prstGeom>
        </p:spPr>
        <p:txBody>
          <a:bodyPr wrap="none">
            <a:spAutoFit/>
          </a:bodyPr>
          <a:lstStyle/>
          <a:p>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Parametric Functions</a:t>
            </a:r>
            <a:endParaRPr lang="zh-CN" altLang="en-US" dirty="0"/>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solidFill>
                  <a:srgbClr val="FF0000"/>
                </a:solidFill>
                <a:latin typeface="叶根友行书繁" panose="02010601030101010101" pitchFamily="2" charset="-122"/>
                <a:ea typeface="叶根友行书繁" panose="02010601030101010101" pitchFamily="2" charset="-122"/>
              </a:rPr>
              <a:t>5</a:t>
            </a:r>
            <a:endParaRPr lang="zh-CN" altLang="en-US" dirty="0">
              <a:solidFill>
                <a:srgbClr val="FF0000"/>
              </a:solidFill>
            </a:endParaRPr>
          </a:p>
        </p:txBody>
      </p:sp>
      <p:pic>
        <p:nvPicPr>
          <p:cNvPr id="16" name="图片 1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820" y="1556792"/>
            <a:ext cx="7693444" cy="5074030"/>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微分方程</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7</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752637" y="751099"/>
            <a:ext cx="360060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Differential Equations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778820" y="1628800"/>
            <a:ext cx="6295121" cy="461665"/>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Separation Variables</a:t>
            </a:r>
            <a:r>
              <a:rPr kumimoji="0" lang="zh-CN" altLang="zh-CN" sz="2400" b="1" i="0" u="none" strike="noStrike" kern="100" cap="none" spc="0" normalizeH="0" baseline="0" noProof="0" dirty="0">
                <a:ln>
                  <a:noFill/>
                </a:ln>
                <a:solidFill>
                  <a:prstClr val="black"/>
                </a:solidFill>
                <a:effectLst/>
                <a:uLnTx/>
                <a:uFillTx/>
                <a:latin typeface="等线" panose="02010600030101010101" charset="-122"/>
                <a:ea typeface="黑体" panose="02010609060101010101" pitchFamily="49" charset="-122"/>
                <a:cs typeface="Times New Roman" panose="02020603050405020304" pitchFamily="18" charset="0"/>
              </a:rPr>
              <a:t>可分离变量的微分方程</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8" name="对象 7"/>
          <p:cNvGraphicFramePr>
            <a:graphicFrameLocks noChangeAspect="1"/>
          </p:cNvGraphicFramePr>
          <p:nvPr/>
        </p:nvGraphicFramePr>
        <p:xfrm>
          <a:off x="1054183" y="2276872"/>
          <a:ext cx="2879271" cy="1087338"/>
        </p:xfrm>
        <a:graphic>
          <a:graphicData uri="http://schemas.openxmlformats.org/presentationml/2006/ole">
            <mc:AlternateContent xmlns:mc="http://schemas.openxmlformats.org/markup-compatibility/2006">
              <mc:Choice xmlns:v="urn:schemas-microsoft-com:vml" Requires="v">
                <p:oleObj name="Equation" r:id="rId2" imgW="1054100" imgH="393700" progId="Equation.DSMT4">
                  <p:embed/>
                </p:oleObj>
              </mc:Choice>
              <mc:Fallback>
                <p:oleObj name="Equation" r:id="rId2" imgW="1054100" imgH="393700" progId="Equation.DSMT4">
                  <p:embed/>
                  <p:pic>
                    <p:nvPicPr>
                      <p:cNvPr id="0" name="对象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83" y="2276872"/>
                        <a:ext cx="2879271" cy="1087338"/>
                      </a:xfrm>
                      <a:prstGeom prst="rect">
                        <a:avLst/>
                      </a:prstGeom>
                      <a:noFill/>
                    </p:spPr>
                  </p:pic>
                </p:oleObj>
              </mc:Fallback>
            </mc:AlternateContent>
          </a:graphicData>
        </a:graphic>
      </p:graphicFrame>
      <p:sp>
        <p:nvSpPr>
          <p:cNvPr id="9" name="矩形 8"/>
          <p:cNvSpPr/>
          <p:nvPr/>
        </p:nvSpPr>
        <p:spPr>
          <a:xfrm>
            <a:off x="3926380" y="2476663"/>
            <a:ext cx="4582537" cy="579967"/>
          </a:xfrm>
          <a:prstGeom prst="rect">
            <a:avLst/>
          </a:prstGeom>
        </p:spPr>
        <p:txBody>
          <a:bodyPr wrap="none">
            <a:spAutoFit/>
          </a:bodyPr>
          <a:lstStyle/>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Rewrite in the differential form</a:t>
            </a:r>
            <a:endPar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aphicFrame>
        <p:nvGraphicFramePr>
          <p:cNvPr id="11" name="对象 10"/>
          <p:cNvGraphicFramePr>
            <a:graphicFrameLocks noChangeAspect="1"/>
          </p:cNvGraphicFramePr>
          <p:nvPr/>
        </p:nvGraphicFramePr>
        <p:xfrm>
          <a:off x="8904312" y="2261446"/>
          <a:ext cx="2935630" cy="1177821"/>
        </p:xfrm>
        <a:graphic>
          <a:graphicData uri="http://schemas.openxmlformats.org/presentationml/2006/ole">
            <mc:AlternateContent xmlns:mc="http://schemas.openxmlformats.org/markup-compatibility/2006">
              <mc:Choice xmlns:v="urn:schemas-microsoft-com:vml" Requires="v">
                <p:oleObj name="Equation" r:id="rId4" imgW="1040765" imgH="419100" progId="Equation.DSMT4">
                  <p:embed/>
                </p:oleObj>
              </mc:Choice>
              <mc:Fallback>
                <p:oleObj name="Equation" r:id="rId4" imgW="1040765" imgH="419100" progId="Equation.DSMT4">
                  <p:embed/>
                  <p:pic>
                    <p:nvPicPr>
                      <p:cNvPr id="0" name="对象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4312" y="2261446"/>
                        <a:ext cx="2935630" cy="1177821"/>
                      </a:xfrm>
                      <a:prstGeom prst="rect">
                        <a:avLst/>
                      </a:prstGeom>
                      <a:noFill/>
                    </p:spPr>
                  </p:pic>
                </p:oleObj>
              </mc:Fallback>
            </mc:AlternateContent>
          </a:graphicData>
        </a:graphic>
      </p:graphicFrame>
      <p:sp>
        <p:nvSpPr>
          <p:cNvPr id="12" name="矩形 11"/>
          <p:cNvSpPr/>
          <p:nvPr/>
        </p:nvSpPr>
        <p:spPr>
          <a:xfrm>
            <a:off x="608744" y="3534079"/>
            <a:ext cx="5097870" cy="579967"/>
          </a:xfrm>
          <a:prstGeom prst="rect">
            <a:avLst/>
          </a:prstGeom>
        </p:spPr>
        <p:txBody>
          <a:bodyPr wrap="none">
            <a:spAutoFit/>
          </a:bodyPr>
          <a:lstStyle/>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Integrate both sides of the equation</a:t>
            </a:r>
            <a:endParaRPr kumimoji="0" lang="zh-CN"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aphicFrame>
        <p:nvGraphicFramePr>
          <p:cNvPr id="14" name="对象 13"/>
          <p:cNvGraphicFramePr>
            <a:graphicFrameLocks noChangeAspect="1"/>
          </p:cNvGraphicFramePr>
          <p:nvPr/>
        </p:nvGraphicFramePr>
        <p:xfrm>
          <a:off x="5901987" y="3439267"/>
          <a:ext cx="2902502" cy="997735"/>
        </p:xfrm>
        <a:graphic>
          <a:graphicData uri="http://schemas.openxmlformats.org/presentationml/2006/ole">
            <mc:AlternateContent xmlns:mc="http://schemas.openxmlformats.org/markup-compatibility/2006">
              <mc:Choice xmlns:v="urn:schemas-microsoft-com:vml" Requires="v">
                <p:oleObj name="Equation" r:id="rId6" imgW="1219200" imgH="419100" progId="Equation.DSMT4">
                  <p:embed/>
                </p:oleObj>
              </mc:Choice>
              <mc:Fallback>
                <p:oleObj name="Equation" r:id="rId6" imgW="1219200" imgH="419100" progId="Equation.DSMT4">
                  <p:embed/>
                  <p:pic>
                    <p:nvPicPr>
                      <p:cNvPr id="0" name="对象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01987" y="3439267"/>
                        <a:ext cx="2902502" cy="997735"/>
                      </a:xfrm>
                      <a:prstGeom prst="rect">
                        <a:avLst/>
                      </a:prstGeom>
                      <a:noFill/>
                    </p:spPr>
                  </p:pic>
                </p:oleObj>
              </mc:Fallback>
            </mc:AlternateContent>
          </a:graphicData>
        </a:graphic>
      </p:graphicFrame>
      <p:sp>
        <p:nvSpPr>
          <p:cNvPr id="15" name="矩形 14"/>
          <p:cNvSpPr/>
          <p:nvPr/>
        </p:nvSpPr>
        <p:spPr>
          <a:xfrm>
            <a:off x="704637" y="4481337"/>
            <a:ext cx="6096000" cy="2308324"/>
          </a:xfrm>
          <a:prstGeom prst="rect">
            <a:avLst/>
          </a:prstGeom>
        </p:spPr>
        <p:txBody>
          <a:bodyPr>
            <a:spAutoFit/>
          </a:bodyPr>
          <a:lstStyle/>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Steps for solving differential equation</a:t>
            </a:r>
            <a:r>
              <a:rPr kumimoji="0" lang="zh-CN"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p>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1</a:t>
            </a:r>
            <a:r>
              <a:rPr kumimoji="0" lang="zh-CN"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r>
              <a:rPr kumimoji="0" lang="en-US"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Separate the variables</a:t>
            </a:r>
            <a:r>
              <a:rPr kumimoji="0" lang="zh-CN"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p>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2</a:t>
            </a:r>
            <a:r>
              <a:rPr kumimoji="0" lang="zh-CN"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r>
              <a:rPr kumimoji="0" lang="en-US"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Integrate both sides</a:t>
            </a:r>
            <a:r>
              <a:rPr kumimoji="0" lang="zh-CN"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p>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3</a:t>
            </a:r>
            <a:r>
              <a:rPr kumimoji="0" lang="zh-CN"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r>
              <a:rPr kumimoji="0" lang="en-US"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Solve for the constant.</a:t>
            </a:r>
            <a:endParaRPr kumimoji="0" lang="zh-CN" altLang="zh-CN" sz="24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微分方程</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7</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752637" y="751099"/>
            <a:ext cx="360060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Differential Equations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778820" y="1628800"/>
            <a:ext cx="6295121" cy="461665"/>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Separation Variables</a:t>
            </a:r>
            <a:r>
              <a:rPr kumimoji="0" lang="zh-CN" altLang="zh-CN" sz="2400" b="1" i="0" u="none" strike="noStrike" kern="100" cap="none" spc="0" normalizeH="0" baseline="0" noProof="0" dirty="0">
                <a:ln>
                  <a:noFill/>
                </a:ln>
                <a:solidFill>
                  <a:prstClr val="black"/>
                </a:solidFill>
                <a:effectLst/>
                <a:uLnTx/>
                <a:uFillTx/>
                <a:latin typeface="等线" panose="02010600030101010101" charset="-122"/>
                <a:ea typeface="黑体" panose="02010609060101010101" pitchFamily="49" charset="-122"/>
                <a:cs typeface="Times New Roman" panose="02020603050405020304" pitchFamily="18" charset="0"/>
              </a:rPr>
              <a:t>可分离变量的微分方程</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1055440" y="2444928"/>
            <a:ext cx="413529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Solve the differential equation</a:t>
            </a:r>
            <a:endParaRPr kumimoji="0" lang="zh-CN" altLang="en-US"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aphicFrame>
        <p:nvGraphicFramePr>
          <p:cNvPr id="13" name="对象 12"/>
          <p:cNvGraphicFramePr>
            <a:graphicFrameLocks noChangeAspect="1"/>
          </p:cNvGraphicFramePr>
          <p:nvPr/>
        </p:nvGraphicFramePr>
        <p:xfrm>
          <a:off x="5303912" y="2204864"/>
          <a:ext cx="2397594" cy="1110885"/>
        </p:xfrm>
        <a:graphic>
          <a:graphicData uri="http://schemas.openxmlformats.org/presentationml/2006/ole">
            <mc:AlternateContent xmlns:mc="http://schemas.openxmlformats.org/markup-compatibility/2006">
              <mc:Choice xmlns:v="urn:schemas-microsoft-com:vml" Requires="v">
                <p:oleObj name="Equation" r:id="rId2" imgW="951865" imgH="444500" progId="Equation.DSMT4">
                  <p:embed/>
                </p:oleObj>
              </mc:Choice>
              <mc:Fallback>
                <p:oleObj name="Equation" r:id="rId2" imgW="951865" imgH="444500" progId="Equation.DSMT4">
                  <p:embed/>
                  <p:pic>
                    <p:nvPicPr>
                      <p:cNvPr id="0" name="对象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912" y="2204864"/>
                        <a:ext cx="2397594" cy="1110885"/>
                      </a:xfrm>
                      <a:prstGeom prst="rect">
                        <a:avLst/>
                      </a:prstGeom>
                      <a:noFill/>
                    </p:spPr>
                  </p:pic>
                </p:oleObj>
              </mc:Fallback>
            </mc:AlternateContent>
          </a:graphicData>
        </a:graphic>
      </p:graphicFrame>
      <p:pic>
        <p:nvPicPr>
          <p:cNvPr id="16" name="图片 1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424" y="3315749"/>
            <a:ext cx="7780630" cy="35495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微分方程</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7</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752637" y="751099"/>
            <a:ext cx="360060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Differential Equations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778820" y="1628800"/>
            <a:ext cx="6295121" cy="461665"/>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Separation Variables</a:t>
            </a:r>
            <a:r>
              <a:rPr kumimoji="0" lang="zh-CN" altLang="zh-CN" sz="2400" b="1" i="0" u="none" strike="noStrike" kern="100" cap="none" spc="0" normalizeH="0" baseline="0" noProof="0" dirty="0">
                <a:ln>
                  <a:noFill/>
                </a:ln>
                <a:solidFill>
                  <a:prstClr val="black"/>
                </a:solidFill>
                <a:effectLst/>
                <a:uLnTx/>
                <a:uFillTx/>
                <a:latin typeface="等线" panose="02010600030101010101" charset="-122"/>
                <a:ea typeface="黑体" panose="02010609060101010101" pitchFamily="49" charset="-122"/>
                <a:cs typeface="Times New Roman" panose="02020603050405020304" pitchFamily="18" charset="0"/>
              </a:rPr>
              <a:t>可分离变量的微分方程</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8" name="对象 7"/>
          <p:cNvGraphicFramePr>
            <a:graphicFrameLocks noChangeAspect="1"/>
          </p:cNvGraphicFramePr>
          <p:nvPr/>
        </p:nvGraphicFramePr>
        <p:xfrm>
          <a:off x="1000125" y="2565400"/>
          <a:ext cx="1517650" cy="1136650"/>
        </p:xfrm>
        <a:graphic>
          <a:graphicData uri="http://schemas.openxmlformats.org/presentationml/2006/ole">
            <mc:AlternateContent xmlns:mc="http://schemas.openxmlformats.org/markup-compatibility/2006">
              <mc:Choice xmlns:v="urn:schemas-microsoft-com:vml" Requires="v">
                <p:oleObj name="Equation" r:id="rId2" imgW="13411200" imgH="10058400" progId="Equation.DSMT4">
                  <p:embed/>
                </p:oleObj>
              </mc:Choice>
              <mc:Fallback>
                <p:oleObj name="Equation" r:id="rId2" imgW="13411200" imgH="10058400" progId="Equation.DSMT4">
                  <p:embed/>
                  <p:pic>
                    <p:nvPicPr>
                      <p:cNvPr id="0" name="对象 7"/>
                      <p:cNvPicPr>
                        <a:picLocks noChangeAspect="1" noChangeArrowheads="1"/>
                      </p:cNvPicPr>
                      <p:nvPr/>
                    </p:nvPicPr>
                    <p:blipFill>
                      <a:blip r:embed="rId3"/>
                      <a:srcRect/>
                      <a:stretch>
                        <a:fillRect/>
                      </a:stretch>
                    </p:blipFill>
                    <p:spPr bwMode="auto">
                      <a:xfrm>
                        <a:off x="1000125" y="2565400"/>
                        <a:ext cx="1517650" cy="1136650"/>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3752637" y="2815774"/>
          <a:ext cx="1594527" cy="635855"/>
        </p:xfrm>
        <a:graphic>
          <a:graphicData uri="http://schemas.openxmlformats.org/presentationml/2006/ole">
            <mc:AlternateContent xmlns:mc="http://schemas.openxmlformats.org/markup-compatibility/2006">
              <mc:Choice xmlns:v="urn:schemas-microsoft-com:vml" Requires="v">
                <p:oleObj name="Equation" r:id="rId4" imgW="520700" imgH="203200" progId="Equation.DSMT4">
                  <p:embed/>
                </p:oleObj>
              </mc:Choice>
              <mc:Fallback>
                <p:oleObj name="Equation" r:id="rId4" imgW="520700" imgH="203200" progId="Equation.DSMT4">
                  <p:embed/>
                  <p:pic>
                    <p:nvPicPr>
                      <p:cNvPr id="0" name="对象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52637" y="2815774"/>
                        <a:ext cx="1594527" cy="635855"/>
                      </a:xfrm>
                      <a:prstGeom prst="rect">
                        <a:avLst/>
                      </a:prstGeom>
                      <a:noFill/>
                    </p:spPr>
                  </p:pic>
                </p:oleObj>
              </mc:Fallback>
            </mc:AlternateContent>
          </a:graphicData>
        </a:graphic>
      </p:graphicFrame>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对象 7"/>
          <p:cNvGraphicFramePr>
            <a:graphicFrameLocks noChangeAspect="1"/>
          </p:cNvGraphicFramePr>
          <p:nvPr/>
        </p:nvGraphicFramePr>
        <p:xfrm>
          <a:off x="191344" y="188640"/>
          <a:ext cx="1551269" cy="1137597"/>
        </p:xfrm>
        <a:graphic>
          <a:graphicData uri="http://schemas.openxmlformats.org/presentationml/2006/ole">
            <mc:AlternateContent xmlns:mc="http://schemas.openxmlformats.org/markup-compatibility/2006">
              <mc:Choice xmlns:v="urn:schemas-microsoft-com:vml" Requires="v">
                <p:oleObj name="Equation" r:id="rId2" imgW="571500" imgH="419100" progId="Equation.DSMT4">
                  <p:embed/>
                </p:oleObj>
              </mc:Choice>
              <mc:Fallback>
                <p:oleObj name="Equation" r:id="rId2" imgW="571500" imgH="419100" progId="Equation.DSMT4">
                  <p:embed/>
                  <p:pic>
                    <p:nvPicPr>
                      <p:cNvPr id="0" name="对象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44" y="188640"/>
                        <a:ext cx="1551269" cy="1137597"/>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335360" y="1844824"/>
          <a:ext cx="1594527" cy="635855"/>
        </p:xfrm>
        <a:graphic>
          <a:graphicData uri="http://schemas.openxmlformats.org/presentationml/2006/ole">
            <mc:AlternateContent xmlns:mc="http://schemas.openxmlformats.org/markup-compatibility/2006">
              <mc:Choice xmlns:v="urn:schemas-microsoft-com:vml" Requires="v">
                <p:oleObj name="Equation" r:id="rId4" imgW="520700" imgH="203200" progId="Equation.DSMT4">
                  <p:embed/>
                </p:oleObj>
              </mc:Choice>
              <mc:Fallback>
                <p:oleObj name="Equation" r:id="rId4" imgW="520700" imgH="203200" progId="Equation.DSMT4">
                  <p:embed/>
                  <p:pic>
                    <p:nvPicPr>
                      <p:cNvPr id="0" name="对象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360" y="1844824"/>
                        <a:ext cx="1594527" cy="635855"/>
                      </a:xfrm>
                      <a:prstGeom prst="rect">
                        <a:avLst/>
                      </a:prstGeom>
                      <a:noFill/>
                    </p:spPr>
                  </p:pic>
                </p:oleObj>
              </mc:Fallback>
            </mc:AlternateContent>
          </a:graphicData>
        </a:graphic>
      </p:graphicFrame>
      <p:pic>
        <p:nvPicPr>
          <p:cNvPr id="11" name="图片 10"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5560" y="-99392"/>
            <a:ext cx="7704856" cy="7092488"/>
          </a:xfrm>
          <a:prstGeom prst="rect">
            <a:avLst/>
          </a:prstGeom>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微分方程</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7</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752637" y="751099"/>
            <a:ext cx="360060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Differential Equations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778820" y="1628800"/>
            <a:ext cx="6295121" cy="461665"/>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Separation Variables</a:t>
            </a:r>
            <a:r>
              <a:rPr kumimoji="0" lang="zh-CN" altLang="zh-CN" sz="2400" b="1" i="0" u="none" strike="noStrike" kern="100" cap="none" spc="0" normalizeH="0" baseline="0" noProof="0" dirty="0">
                <a:ln>
                  <a:noFill/>
                </a:ln>
                <a:solidFill>
                  <a:prstClr val="black"/>
                </a:solidFill>
                <a:effectLst/>
                <a:uLnTx/>
                <a:uFillTx/>
                <a:latin typeface="等线" panose="02010600030101010101" charset="-122"/>
                <a:ea typeface="黑体" panose="02010609060101010101" pitchFamily="49" charset="-122"/>
                <a:cs typeface="Times New Roman" panose="02020603050405020304" pitchFamily="18" charset="0"/>
              </a:rPr>
              <a:t>可分离变量的微分方程</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1055440" y="2444928"/>
            <a:ext cx="413529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Solve the differential equation</a:t>
            </a:r>
            <a:endParaRPr kumimoji="0" lang="zh-CN" altLang="en-US" sz="24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graphicFrame>
        <p:nvGraphicFramePr>
          <p:cNvPr id="13" name="对象 12"/>
          <p:cNvGraphicFramePr>
            <a:graphicFrameLocks noChangeAspect="1"/>
          </p:cNvGraphicFramePr>
          <p:nvPr/>
        </p:nvGraphicFramePr>
        <p:xfrm>
          <a:off x="5303912" y="2204864"/>
          <a:ext cx="2397594" cy="1110885"/>
        </p:xfrm>
        <a:graphic>
          <a:graphicData uri="http://schemas.openxmlformats.org/presentationml/2006/ole">
            <mc:AlternateContent xmlns:mc="http://schemas.openxmlformats.org/markup-compatibility/2006">
              <mc:Choice xmlns:v="urn:schemas-microsoft-com:vml" Requires="v">
                <p:oleObj name="Equation" r:id="rId2" imgW="951865" imgH="444500" progId="Equation.DSMT4">
                  <p:embed/>
                </p:oleObj>
              </mc:Choice>
              <mc:Fallback>
                <p:oleObj name="Equation" r:id="rId2" imgW="951865" imgH="444500" progId="Equation.DSMT4">
                  <p:embed/>
                  <p:pic>
                    <p:nvPicPr>
                      <p:cNvPr id="0" name="对象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912" y="2204864"/>
                        <a:ext cx="2397594" cy="1110885"/>
                      </a:xfrm>
                      <a:prstGeom prst="rect">
                        <a:avLst/>
                      </a:prstGeom>
                      <a:noFill/>
                    </p:spPr>
                  </p:pic>
                </p:oleObj>
              </mc:Fallback>
            </mc:AlternateContent>
          </a:graphicData>
        </a:graphic>
      </p:graphicFrame>
      <p:pic>
        <p:nvPicPr>
          <p:cNvPr id="16" name="图片 1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1424" y="3342125"/>
            <a:ext cx="7780630" cy="35495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微分方程</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7</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752637" y="751099"/>
            <a:ext cx="360060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Differential Equations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778820" y="1628800"/>
            <a:ext cx="7065589" cy="461665"/>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Logistic Differential Equations</a:t>
            </a: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逻辑斯蒂微分方程</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183657" y="2378901"/>
            <a:ext cx="12102407"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1.One model for the growth of a population is based on the assumption that the population grows at a rate proportional to the size of the population</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9" name="对象 8"/>
          <p:cNvGraphicFramePr>
            <a:graphicFrameLocks noChangeAspect="1"/>
          </p:cNvGraphicFramePr>
          <p:nvPr/>
        </p:nvGraphicFramePr>
        <p:xfrm>
          <a:off x="1044405" y="3561106"/>
          <a:ext cx="1421397" cy="987081"/>
        </p:xfrm>
        <a:graphic>
          <a:graphicData uri="http://schemas.openxmlformats.org/presentationml/2006/ole">
            <mc:AlternateContent xmlns:mc="http://schemas.openxmlformats.org/markup-compatibility/2006">
              <mc:Choice xmlns:v="urn:schemas-microsoft-com:vml" Requires="v">
                <p:oleObj name="Equation" r:id="rId2" imgW="571500" imgH="393700" progId="Equation.DSMT4">
                  <p:embed/>
                </p:oleObj>
              </mc:Choice>
              <mc:Fallback>
                <p:oleObj name="Equation" r:id="rId2" imgW="571500" imgH="393700" progId="Equation.DSMT4">
                  <p:embed/>
                  <p:pic>
                    <p:nvPicPr>
                      <p:cNvPr id="0" name="对象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405" y="3561106"/>
                        <a:ext cx="1421397" cy="987081"/>
                      </a:xfrm>
                      <a:prstGeom prst="rect">
                        <a:avLst/>
                      </a:prstGeom>
                      <a:noFill/>
                    </p:spPr>
                  </p:pic>
                </p:oleObj>
              </mc:Fallback>
            </mc:AlternateContent>
          </a:graphicData>
        </a:graphic>
      </p:graphicFrame>
      <p:sp>
        <p:nvSpPr>
          <p:cNvPr id="10" name="矩形 9"/>
          <p:cNvSpPr/>
          <p:nvPr/>
        </p:nvSpPr>
        <p:spPr>
          <a:xfrm>
            <a:off x="2988621" y="3823813"/>
            <a:ext cx="4493538"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理想情况下的人口自然增长函数</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1" name="矩形 10"/>
          <p:cNvSpPr/>
          <p:nvPr/>
        </p:nvSpPr>
        <p:spPr>
          <a:xfrm>
            <a:off x="695777" y="4697042"/>
            <a:ext cx="10717780" cy="1754326"/>
          </a:xfrm>
          <a:prstGeom prst="rect">
            <a:avLst/>
          </a:prstGeom>
        </p:spPr>
        <p:txBody>
          <a:bodyPr wrap="square">
            <a:spAutoFit/>
          </a:bodyPr>
          <a:lstStyle/>
          <a:p>
            <a:pPr marL="0" marR="0" lvl="0" indent="266700" algn="l"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a:t>
            </a:r>
            <a:r>
              <a:rPr kumimoji="0" lang="zh-CN"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time(the independent variable)</a:t>
            </a:r>
            <a:r>
              <a:rPr kumimoji="0" lang="zh-CN"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p>
          <a:p>
            <a:pPr marL="0" marR="0" lvl="0" indent="266700" algn="l"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k</a:t>
            </a:r>
            <a:r>
              <a:rPr kumimoji="0" lang="zh-CN"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 constant(k</a:t>
            </a:r>
            <a:r>
              <a:rPr kumimoji="0" lang="zh-CN"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0)</a:t>
            </a:r>
            <a:r>
              <a:rPr kumimoji="0" lang="zh-CN"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p>
          <a:p>
            <a:pPr marL="0" marR="0" lvl="0" indent="266700" algn="l"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P</a:t>
            </a:r>
            <a:r>
              <a:rPr kumimoji="0" lang="zh-CN"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the number of individuals in the population(the dependent variable).</a:t>
            </a:r>
            <a:endParaRPr kumimoji="0" lang="zh-CN"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微分方程</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7</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752637" y="751099"/>
            <a:ext cx="360060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Differential Equations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778820" y="1628800"/>
            <a:ext cx="7065589" cy="461665"/>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Logistic Differential Equations</a:t>
            </a: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逻辑斯蒂微分方程</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440" y="2038333"/>
            <a:ext cx="6697143" cy="4819667"/>
          </a:xfrm>
          <a:prstGeom prst="rect">
            <a:avLst/>
          </a:prstGeom>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微分方程</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7</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752637" y="751099"/>
            <a:ext cx="360060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Differential Equations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778820" y="1628800"/>
            <a:ext cx="7065589" cy="461665"/>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Logistic Differential Equations</a:t>
            </a: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逻辑斯蒂微分方程</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183657" y="2378901"/>
            <a:ext cx="12102407"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2. We have to recognize that a more realistic model must reflect the fact that a given environ- </a:t>
            </a:r>
            <a:r>
              <a:rPr kumimoji="0" lang="en-US" altLang="zh-CN" sz="2400" b="1"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ment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has limited resources.</a:t>
            </a:r>
            <a:endParaRPr kumimoji="0" lang="zh-CN" altLang="en-US"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0" name="矩形 9"/>
          <p:cNvSpPr/>
          <p:nvPr/>
        </p:nvSpPr>
        <p:spPr>
          <a:xfrm>
            <a:off x="3359696" y="3852797"/>
            <a:ext cx="757130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有限制条件</a:t>
            </a:r>
            <a:r>
              <a:rPr kumimoji="0" lang="zh-CN"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下的人口增长函数</a:t>
            </a: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：称为逻辑斯蒂微分方程</a:t>
            </a:r>
          </a:p>
        </p:txBody>
      </p:sp>
      <p:sp>
        <p:nvSpPr>
          <p:cNvPr id="11" name="矩形 10"/>
          <p:cNvSpPr/>
          <p:nvPr/>
        </p:nvSpPr>
        <p:spPr>
          <a:xfrm>
            <a:off x="695777" y="4697042"/>
            <a:ext cx="10717780" cy="1754326"/>
          </a:xfrm>
          <a:prstGeom prst="rect">
            <a:avLst/>
          </a:prstGeom>
        </p:spPr>
        <p:txBody>
          <a:bodyPr wrap="square">
            <a:spAutoFit/>
          </a:bodyPr>
          <a:lstStyle/>
          <a:p>
            <a:pPr marL="0" marR="0" lvl="0" indent="266700" algn="l"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a:t>
            </a:r>
            <a:r>
              <a:rPr kumimoji="0" lang="zh-CN"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time(the independent variable)</a:t>
            </a:r>
            <a:r>
              <a:rPr kumimoji="0" lang="zh-CN"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p>
          <a:p>
            <a:pPr marL="0" marR="0" lvl="0" indent="266700" algn="l"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k</a:t>
            </a:r>
            <a:r>
              <a:rPr kumimoji="0" lang="zh-CN"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 constant(k</a:t>
            </a:r>
            <a:r>
              <a:rPr kumimoji="0" lang="zh-CN"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0)</a:t>
            </a:r>
            <a:r>
              <a:rPr kumimoji="0" lang="zh-CN"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p>
          <a:p>
            <a:pPr marL="0" marR="0" lvl="0" indent="266700" algn="l"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P</a:t>
            </a:r>
            <a:r>
              <a:rPr kumimoji="0" lang="zh-CN"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the number of individuals in the population(the dependent variable).</a:t>
            </a:r>
            <a:endParaRPr kumimoji="0" lang="zh-CN"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12" name="对象 11"/>
          <p:cNvGraphicFramePr>
            <a:graphicFrameLocks noChangeAspect="1"/>
          </p:cNvGraphicFramePr>
          <p:nvPr/>
        </p:nvGraphicFramePr>
        <p:xfrm>
          <a:off x="911424" y="3577609"/>
          <a:ext cx="2245532" cy="885462"/>
        </p:xfrm>
        <a:graphic>
          <a:graphicData uri="http://schemas.openxmlformats.org/presentationml/2006/ole">
            <mc:AlternateContent xmlns:mc="http://schemas.openxmlformats.org/markup-compatibility/2006">
              <mc:Choice xmlns:v="urn:schemas-microsoft-com:vml" Requires="v">
                <p:oleObj name="Equation" r:id="rId2" imgW="1002665" imgH="393700" progId="Equation.DSMT4">
                  <p:embed/>
                </p:oleObj>
              </mc:Choice>
              <mc:Fallback>
                <p:oleObj name="Equation" r:id="rId2" imgW="1002665" imgH="393700" progId="Equation.DSMT4">
                  <p:embed/>
                  <p:pic>
                    <p:nvPicPr>
                      <p:cNvPr id="0" name="对象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424" y="3577609"/>
                        <a:ext cx="2245532" cy="885462"/>
                      </a:xfrm>
                      <a:prstGeom prst="rect">
                        <a:avLst/>
                      </a:prstGeom>
                      <a:noFill/>
                    </p:spPr>
                  </p:pic>
                </p:oleObj>
              </mc:Fallback>
            </mc:AlternateContent>
          </a:graphicData>
        </a:graphic>
      </p:graphicFrame>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微分方程</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7</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752637" y="751099"/>
            <a:ext cx="360060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Differential Equations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7" name="对象 6"/>
          <p:cNvGraphicFramePr>
            <a:graphicFrameLocks noChangeAspect="1"/>
          </p:cNvGraphicFramePr>
          <p:nvPr/>
        </p:nvGraphicFramePr>
        <p:xfrm>
          <a:off x="941544" y="1700808"/>
          <a:ext cx="2666705" cy="1044947"/>
        </p:xfrm>
        <a:graphic>
          <a:graphicData uri="http://schemas.openxmlformats.org/presentationml/2006/ole">
            <mc:AlternateContent xmlns:mc="http://schemas.openxmlformats.org/markup-compatibility/2006">
              <mc:Choice xmlns:v="urn:schemas-microsoft-com:vml" Requires="v">
                <p:oleObj name="Equation" r:id="rId2" imgW="1016000" imgH="393700" progId="Equation.DSMT4">
                  <p:embed/>
                </p:oleObj>
              </mc:Choice>
              <mc:Fallback>
                <p:oleObj name="Equation" r:id="rId2" imgW="1016000" imgH="393700" progId="Equation.DSMT4">
                  <p:embed/>
                  <p:pic>
                    <p:nvPicPr>
                      <p:cNvPr id="0" name="对象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544" y="1700808"/>
                        <a:ext cx="2666705" cy="1044947"/>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1190061" y="3227079"/>
          <a:ext cx="2169669" cy="1307455"/>
        </p:xfrm>
        <a:graphic>
          <a:graphicData uri="http://schemas.openxmlformats.org/presentationml/2006/ole">
            <mc:AlternateContent xmlns:mc="http://schemas.openxmlformats.org/markup-compatibility/2006">
              <mc:Choice xmlns:v="urn:schemas-microsoft-com:vml" Requires="v">
                <p:oleObj name="Equation" r:id="rId4" imgW="977265" imgH="584200" progId="Equation.DSMT4">
                  <p:embed/>
                </p:oleObj>
              </mc:Choice>
              <mc:Fallback>
                <p:oleObj name="Equation" r:id="rId4" imgW="977265" imgH="584200" progId="Equation.DSMT4">
                  <p:embed/>
                  <p:pic>
                    <p:nvPicPr>
                      <p:cNvPr id="0"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0061" y="3227079"/>
                        <a:ext cx="2169669" cy="1307455"/>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813015" y="5010071"/>
          <a:ext cx="2752497" cy="1395101"/>
        </p:xfrm>
        <a:graphic>
          <a:graphicData uri="http://schemas.openxmlformats.org/presentationml/2006/ole">
            <mc:AlternateContent xmlns:mc="http://schemas.openxmlformats.org/markup-compatibility/2006">
              <mc:Choice xmlns:v="urn:schemas-microsoft-com:vml" Requires="v">
                <p:oleObj name="Equation" r:id="rId6" imgW="1155065" imgH="584200" progId="Equation.DSMT4">
                  <p:embed/>
                </p:oleObj>
              </mc:Choice>
              <mc:Fallback>
                <p:oleObj name="Equation" r:id="rId6" imgW="1155065" imgH="584200" progId="Equation.DSMT4">
                  <p:embed/>
                  <p:pic>
                    <p:nvPicPr>
                      <p:cNvPr id="0"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3015" y="5010071"/>
                        <a:ext cx="2752497" cy="1395101"/>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5552937" y="1684557"/>
          <a:ext cx="4868824" cy="1284925"/>
        </p:xfrm>
        <a:graphic>
          <a:graphicData uri="http://schemas.openxmlformats.org/presentationml/2006/ole">
            <mc:AlternateContent xmlns:mc="http://schemas.openxmlformats.org/markup-compatibility/2006">
              <mc:Choice xmlns:v="urn:schemas-microsoft-com:vml" Requires="v">
                <p:oleObj name="Equation" r:id="rId8" imgW="2222500" imgH="584200" progId="Equation.DSMT4">
                  <p:embed/>
                </p:oleObj>
              </mc:Choice>
              <mc:Fallback>
                <p:oleObj name="Equation" r:id="rId8" imgW="2222500" imgH="584200" progId="Equation.DSMT4">
                  <p:embed/>
                  <p:pic>
                    <p:nvPicPr>
                      <p:cNvPr id="0" name="对象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52937" y="1684557"/>
                        <a:ext cx="4868824" cy="1284925"/>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6240016" y="3356780"/>
          <a:ext cx="4066442" cy="1048052"/>
        </p:xfrm>
        <a:graphic>
          <a:graphicData uri="http://schemas.openxmlformats.org/presentationml/2006/ole">
            <mc:AlternateContent xmlns:mc="http://schemas.openxmlformats.org/markup-compatibility/2006">
              <mc:Choice xmlns:v="urn:schemas-microsoft-com:vml" Requires="v">
                <p:oleObj name="Equation" r:id="rId10" imgW="1536065" imgH="393700" progId="Equation.DSMT4">
                  <p:embed/>
                </p:oleObj>
              </mc:Choice>
              <mc:Fallback>
                <p:oleObj name="Equation" r:id="rId10" imgW="1536065" imgH="393700" progId="Equation.DSMT4">
                  <p:embed/>
                  <p:pic>
                    <p:nvPicPr>
                      <p:cNvPr id="0" name="对象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0016" y="3356780"/>
                        <a:ext cx="4066442" cy="1048052"/>
                      </a:xfrm>
                      <a:prstGeom prst="rect">
                        <a:avLst/>
                      </a:prstGeom>
                      <a:noFill/>
                    </p:spPr>
                  </p:pic>
                </p:oleObj>
              </mc:Fallback>
            </mc:AlternateContent>
          </a:graphicData>
        </a:graphic>
      </p:graphicFrame>
      <p:graphicFrame>
        <p:nvGraphicFramePr>
          <p:cNvPr id="17" name="对象 16"/>
          <p:cNvGraphicFramePr>
            <a:graphicFrameLocks noChangeAspect="1"/>
          </p:cNvGraphicFramePr>
          <p:nvPr/>
        </p:nvGraphicFramePr>
        <p:xfrm>
          <a:off x="5807968" y="5085184"/>
          <a:ext cx="5478462" cy="685800"/>
        </p:xfrm>
        <a:graphic>
          <a:graphicData uri="http://schemas.openxmlformats.org/presentationml/2006/ole">
            <mc:AlternateContent xmlns:mc="http://schemas.openxmlformats.org/markup-compatibility/2006">
              <mc:Choice xmlns:v="urn:schemas-microsoft-com:vml" Requires="v">
                <p:oleObj name="Equation" r:id="rId12" imgW="39624000" imgH="4876800" progId="Equation.DSMT4">
                  <p:embed/>
                </p:oleObj>
              </mc:Choice>
              <mc:Fallback>
                <p:oleObj name="Equation" r:id="rId12" imgW="39624000" imgH="4876800" progId="Equation.DSMT4">
                  <p:embed/>
                  <p:pic>
                    <p:nvPicPr>
                      <p:cNvPr id="0" name="对象 16"/>
                      <p:cNvPicPr>
                        <a:picLocks noChangeAspect="1" noChangeArrowheads="1"/>
                      </p:cNvPicPr>
                      <p:nvPr/>
                    </p:nvPicPr>
                    <p:blipFill>
                      <a:blip r:embed="rId13"/>
                      <a:srcRect/>
                      <a:stretch>
                        <a:fillRect/>
                      </a:stretch>
                    </p:blipFill>
                    <p:spPr bwMode="auto">
                      <a:xfrm>
                        <a:off x="5807968" y="5085184"/>
                        <a:ext cx="5478462" cy="685800"/>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微分方程</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7</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752637" y="751099"/>
            <a:ext cx="360060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Differential Equations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6" name="对象 5"/>
          <p:cNvGraphicFramePr>
            <a:graphicFrameLocks noChangeAspect="1"/>
          </p:cNvGraphicFramePr>
          <p:nvPr/>
        </p:nvGraphicFramePr>
        <p:xfrm>
          <a:off x="702552" y="1556792"/>
          <a:ext cx="2863850" cy="1009650"/>
        </p:xfrm>
        <a:graphic>
          <a:graphicData uri="http://schemas.openxmlformats.org/presentationml/2006/ole">
            <mc:AlternateContent xmlns:mc="http://schemas.openxmlformats.org/markup-compatibility/2006">
              <mc:Choice xmlns:v="urn:schemas-microsoft-com:vml" Requires="v">
                <p:oleObj name="Equation" r:id="rId2" imgW="29565600" imgH="10363200" progId="Equation.DSMT4">
                  <p:embed/>
                </p:oleObj>
              </mc:Choice>
              <mc:Fallback>
                <p:oleObj name="Equation" r:id="rId2" imgW="29565600" imgH="10363200" progId="Equation.DSMT4">
                  <p:embed/>
                  <p:pic>
                    <p:nvPicPr>
                      <p:cNvPr id="0" name="对象 5"/>
                      <p:cNvPicPr>
                        <a:picLocks noChangeAspect="1" noChangeArrowheads="1"/>
                      </p:cNvPicPr>
                      <p:nvPr/>
                    </p:nvPicPr>
                    <p:blipFill>
                      <a:blip r:embed="rId3"/>
                      <a:srcRect/>
                      <a:stretch>
                        <a:fillRect/>
                      </a:stretch>
                    </p:blipFill>
                    <p:spPr bwMode="auto">
                      <a:xfrm>
                        <a:off x="702552" y="1556792"/>
                        <a:ext cx="2863850" cy="1009650"/>
                      </a:xfrm>
                      <a:prstGeom prst="rect">
                        <a:avLst/>
                      </a:prstGeom>
                      <a:noFill/>
                    </p:spPr>
                  </p:pic>
                </p:oleObj>
              </mc:Fallback>
            </mc:AlternateContent>
          </a:graphicData>
        </a:graphic>
      </p:graphicFrame>
      <p:graphicFrame>
        <p:nvGraphicFramePr>
          <p:cNvPr id="8" name="对象 7"/>
          <p:cNvGraphicFramePr>
            <a:graphicFrameLocks noChangeAspect="1"/>
          </p:cNvGraphicFramePr>
          <p:nvPr/>
        </p:nvGraphicFramePr>
        <p:xfrm>
          <a:off x="983432" y="2806284"/>
          <a:ext cx="2305861" cy="1035747"/>
        </p:xfrm>
        <a:graphic>
          <a:graphicData uri="http://schemas.openxmlformats.org/presentationml/2006/ole">
            <mc:AlternateContent xmlns:mc="http://schemas.openxmlformats.org/markup-compatibility/2006">
              <mc:Choice xmlns:v="urn:schemas-microsoft-com:vml" Requires="v">
                <p:oleObj name="Equation" r:id="rId4" imgW="965200" imgH="431800" progId="Equation.DSMT4">
                  <p:embed/>
                </p:oleObj>
              </mc:Choice>
              <mc:Fallback>
                <p:oleObj name="Equation" r:id="rId4" imgW="965200" imgH="431800" progId="Equation.DSMT4">
                  <p:embed/>
                  <p:pic>
                    <p:nvPicPr>
                      <p:cNvPr id="0"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432" y="2806284"/>
                        <a:ext cx="2305861" cy="1035747"/>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1144584" y="4161217"/>
          <a:ext cx="2160240" cy="937604"/>
        </p:xfrm>
        <a:graphic>
          <a:graphicData uri="http://schemas.openxmlformats.org/presentationml/2006/ole">
            <mc:AlternateContent xmlns:mc="http://schemas.openxmlformats.org/markup-compatibility/2006">
              <mc:Choice xmlns:v="urn:schemas-microsoft-com:vml" Requires="v">
                <p:oleObj name="Equation" r:id="rId6" imgW="914400" imgH="393700" progId="Equation.DSMT4">
                  <p:embed/>
                </p:oleObj>
              </mc:Choice>
              <mc:Fallback>
                <p:oleObj name="Equation" r:id="rId6" imgW="914400" imgH="393700" progId="Equation.DSMT4">
                  <p:embed/>
                  <p:pic>
                    <p:nvPicPr>
                      <p:cNvPr id="0" name="对象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4584" y="4161217"/>
                        <a:ext cx="2160240" cy="937604"/>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1152293" y="5301208"/>
          <a:ext cx="2152531" cy="992865"/>
        </p:xfrm>
        <a:graphic>
          <a:graphicData uri="http://schemas.openxmlformats.org/presentationml/2006/ole">
            <mc:AlternateContent xmlns:mc="http://schemas.openxmlformats.org/markup-compatibility/2006">
              <mc:Choice xmlns:v="urn:schemas-microsoft-com:vml" Requires="v">
                <p:oleObj name="Equation" r:id="rId8" imgW="862965" imgH="393700" progId="Equation.DSMT4">
                  <p:embed/>
                </p:oleObj>
              </mc:Choice>
              <mc:Fallback>
                <p:oleObj name="Equation" r:id="rId8" imgW="862965" imgH="393700" progId="Equation.DSMT4">
                  <p:embed/>
                  <p:pic>
                    <p:nvPicPr>
                      <p:cNvPr id="0" name="对象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2293" y="5301208"/>
                        <a:ext cx="2152531" cy="992865"/>
                      </a:xfrm>
                      <a:prstGeom prst="rect">
                        <a:avLst/>
                      </a:prstGeom>
                      <a:noFill/>
                    </p:spPr>
                  </p:pic>
                </p:oleObj>
              </mc:Fallback>
            </mc:AlternateContent>
          </a:graphicData>
        </a:graphic>
      </p:graphicFrame>
      <p:pic>
        <p:nvPicPr>
          <p:cNvPr id="17" name="图片 16" descr="屏幕剪辑"/>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07768" y="1844824"/>
            <a:ext cx="8718321" cy="2494924"/>
          </a:xfrm>
          <a:prstGeom prst="rect">
            <a:avLst/>
          </a:prstGeom>
        </p:spPr>
      </p:pic>
      <p:graphicFrame>
        <p:nvGraphicFramePr>
          <p:cNvPr id="19" name="对象 18"/>
          <p:cNvGraphicFramePr>
            <a:graphicFrameLocks noChangeAspect="1"/>
          </p:cNvGraphicFramePr>
          <p:nvPr/>
        </p:nvGraphicFramePr>
        <p:xfrm>
          <a:off x="6456040" y="4910253"/>
          <a:ext cx="3311174" cy="1146671"/>
        </p:xfrm>
        <a:graphic>
          <a:graphicData uri="http://schemas.openxmlformats.org/presentationml/2006/ole">
            <mc:AlternateContent xmlns:mc="http://schemas.openxmlformats.org/markup-compatibility/2006">
              <mc:Choice xmlns:v="urn:schemas-microsoft-com:vml" Requires="v">
                <p:oleObj name="Equation" r:id="rId11" imgW="812165" imgH="279400" progId="Equation.DSMT4">
                  <p:embed/>
                </p:oleObj>
              </mc:Choice>
              <mc:Fallback>
                <p:oleObj name="Equation" r:id="rId11" imgW="812165" imgH="279400" progId="Equation.DSMT4">
                  <p:embed/>
                  <p:pic>
                    <p:nvPicPr>
                      <p:cNvPr id="0" name="对象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56040" y="4910253"/>
                        <a:ext cx="3311174" cy="1146671"/>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极坐标</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4" name="矩形 3"/>
          <p:cNvSpPr/>
          <p:nvPr/>
        </p:nvSpPr>
        <p:spPr>
          <a:xfrm>
            <a:off x="2958252" y="920770"/>
            <a:ext cx="3365024" cy="369332"/>
          </a:xfrm>
          <a:prstGeom prst="rect">
            <a:avLst/>
          </a:prstGeom>
        </p:spPr>
        <p:txBody>
          <a:bodyPr wrap="none">
            <a:spAutoFit/>
          </a:bodyPr>
          <a:lstStyle/>
          <a:p>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polar coordinate ——</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极坐标定义</a:t>
            </a:r>
            <a:endParaRPr lang="zh-CN" altLang="en-US" dirty="0"/>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6</a:t>
            </a:r>
            <a:endParaRPr lang="zh-CN" altLang="en-US" dirty="0"/>
          </a:p>
        </p:txBody>
      </p:sp>
      <p:sp>
        <p:nvSpPr>
          <p:cNvPr id="7" name="矩形 6"/>
          <p:cNvSpPr/>
          <p:nvPr/>
        </p:nvSpPr>
        <p:spPr>
          <a:xfrm>
            <a:off x="699143" y="1484784"/>
            <a:ext cx="5493812" cy="369332"/>
          </a:xfrm>
          <a:prstGeom prst="rect">
            <a:avLst/>
          </a:prstGeom>
        </p:spPr>
        <p:txBody>
          <a:bodyPr wrap="none">
            <a:spAutoFit/>
          </a:bodyPr>
          <a:lstStyle/>
          <a:p>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平面直角坐标系：天安门在</a:t>
            </a:r>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北纬</a:t>
            </a:r>
            <a:r>
              <a:rPr lang="en-US" altLang="zh-CN"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39.9</a:t>
            </a:r>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度，东经</a:t>
            </a:r>
            <a:r>
              <a:rPr lang="en-US" altLang="zh-CN"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116.4</a:t>
            </a:r>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度</a:t>
            </a:r>
            <a:endParaRPr lang="zh-CN" altLang="en-US" dirty="0">
              <a:solidFill>
                <a:srgbClr val="FF0000"/>
              </a:solidFill>
            </a:endParaRPr>
          </a:p>
        </p:txBody>
      </p:sp>
      <p:sp>
        <p:nvSpPr>
          <p:cNvPr id="8" name="矩形 7"/>
          <p:cNvSpPr/>
          <p:nvPr/>
        </p:nvSpPr>
        <p:spPr>
          <a:xfrm>
            <a:off x="699143" y="1986907"/>
            <a:ext cx="6301725" cy="369332"/>
          </a:xfrm>
          <a:prstGeom prst="rect">
            <a:avLst/>
          </a:prstGeom>
        </p:spPr>
        <p:txBody>
          <a:bodyPr wrap="none">
            <a:spAutoFit/>
          </a:bodyPr>
          <a:lstStyle/>
          <a:p>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极坐标系：台风到达某省</a:t>
            </a:r>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东南偏南方向</a:t>
            </a:r>
            <a:r>
              <a:rPr lang="en-US" altLang="zh-CN"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800</a:t>
            </a:r>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公里</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附近的洋面上</a:t>
            </a:r>
            <a:endParaRPr lang="zh-CN" altLang="en-US" dirty="0"/>
          </a:p>
        </p:txBody>
      </p:sp>
      <mc:AlternateContent xmlns:mc="http://schemas.openxmlformats.org/markup-compatibility/2006" xmlns:a14="http://schemas.microsoft.com/office/drawing/2010/main">
        <mc:Choice Requires="a14">
          <p:sp>
            <p:nvSpPr>
              <p:cNvPr id="6" name="Rectangle 4"/>
              <p:cNvSpPr>
                <a:spLocks noChangeArrowheads="1"/>
              </p:cNvSpPr>
              <p:nvPr/>
            </p:nvSpPr>
            <p:spPr bwMode="auto">
              <a:xfrm>
                <a:off x="409811" y="2407374"/>
                <a:ext cx="10488751" cy="61555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kumimoji="0" lang="en-US" altLang="zh-CN"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a:t>
                </a:r>
                <a:r>
                  <a:rPr kumimoji="0" lang="en-US" altLang="zh-CN"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is the distance from the point O to P</a:t>
                </a:r>
                <a:r>
                  <a:rPr kumimoji="0" lang="zh-CN" altLang="en-US"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zh-CN" altLang="en-US" sz="1600" i="1">
                        <a:latin typeface="Cambria Math" panose="02040503050406030204" pitchFamily="18" charset="0"/>
                        <a:cs typeface="Times New Roman" panose="02020603050405020304" pitchFamily="18" charset="0"/>
                      </a:rPr>
                      <m:t>𝜃</m:t>
                    </m:r>
                    <m:r>
                      <a:rPr lang="en-US" altLang="zh-CN" sz="1600" i="1">
                        <a:latin typeface="Cambria Math" panose="02040503050406030204" pitchFamily="18" charset="0"/>
                        <a:cs typeface="Times New Roman" panose="02020603050405020304" pitchFamily="18" charset="0"/>
                      </a:rPr>
                      <m:t> </m:t>
                    </m:r>
                  </m:oMath>
                </a14:m>
                <a:r>
                  <a:rPr lang="en-US" altLang="zh-CN" sz="1600" dirty="0">
                    <a:latin typeface="Times New Roman" panose="02020603050405020304" pitchFamily="18" charset="0"/>
                    <a:cs typeface="Times New Roman" panose="02020603050405020304" pitchFamily="18" charset="0"/>
                  </a:rPr>
                  <a:t>is the angle between the polar axis and the line OP. The angle is positive if measured in the counter-clockwise from the polar axis and negative in the clockwise direction.</a:t>
                </a:r>
                <a:endParaRPr lang="en-US" altLang="zh-CN" sz="3600" dirty="0"/>
              </a:p>
            </p:txBody>
          </p:sp>
        </mc:Choice>
        <mc:Fallback xmlns="">
          <p:sp>
            <p:nvSpPr>
              <p:cNvPr id="6" name="Rectangle 4"/>
              <p:cNvSpPr>
                <a:spLocks noRot="1" noChangeAspect="1" noMove="1" noResize="1" noEditPoints="1" noAdjustHandles="1" noChangeArrowheads="1" noChangeShapeType="1" noTextEdit="1"/>
              </p:cNvSpPr>
              <p:nvPr/>
            </p:nvSpPr>
            <p:spPr bwMode="auto">
              <a:xfrm>
                <a:off x="409811" y="2407374"/>
                <a:ext cx="10488751" cy="615553"/>
              </a:xfrm>
              <a:prstGeom prst="rect">
                <a:avLst/>
              </a:prstGeom>
              <a:blipFill rotWithShape="1">
                <a:blip r:embed="rId2"/>
                <a:stretch>
                  <a:fillRect l="-2" t="-14" r="1" b="5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3" name="矩形 12"/>
          <p:cNvSpPr/>
          <p:nvPr/>
        </p:nvSpPr>
        <p:spPr>
          <a:xfrm>
            <a:off x="6446870" y="1484784"/>
            <a:ext cx="1107996" cy="369332"/>
          </a:xfrm>
          <a:prstGeom prst="rect">
            <a:avLst/>
          </a:prstGeom>
          <a:ln>
            <a:solidFill>
              <a:schemeClr val="tx1"/>
            </a:solidFill>
          </a:ln>
        </p:spPr>
        <p:txBody>
          <a:bodyPr wrap="none">
            <a:spAutoFit/>
          </a:bodyPr>
          <a:lstStyle/>
          <a:p>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横纵坐标</a:t>
            </a:r>
            <a:endParaRPr lang="zh-CN" altLang="en-US" dirty="0">
              <a:solidFill>
                <a:srgbClr val="FF0000"/>
              </a:solidFill>
            </a:endParaRPr>
          </a:p>
        </p:txBody>
      </p:sp>
      <p:sp>
        <p:nvSpPr>
          <p:cNvPr id="15" name="矩形 14"/>
          <p:cNvSpPr/>
          <p:nvPr/>
        </p:nvSpPr>
        <p:spPr>
          <a:xfrm>
            <a:off x="6976212" y="1958848"/>
            <a:ext cx="1338828" cy="369332"/>
          </a:xfrm>
          <a:prstGeom prst="rect">
            <a:avLst/>
          </a:prstGeom>
          <a:ln>
            <a:solidFill>
              <a:schemeClr val="tx1"/>
            </a:solidFill>
          </a:ln>
        </p:spPr>
        <p:txBody>
          <a:bodyPr wrap="none">
            <a:spAutoFit/>
          </a:bodyPr>
          <a:lstStyle/>
          <a:p>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方向、距离</a:t>
            </a:r>
            <a:endParaRPr lang="zh-CN" altLang="en-US" dirty="0">
              <a:solidFill>
                <a:srgbClr val="FF0000"/>
              </a:solidFill>
            </a:endParaRPr>
          </a:p>
        </p:txBody>
      </p:sp>
      <p:pic>
        <p:nvPicPr>
          <p:cNvPr id="9" name="图片 8"/>
          <p:cNvPicPr>
            <a:picLocks noChangeAspect="1"/>
          </p:cNvPicPr>
          <p:nvPr/>
        </p:nvPicPr>
        <p:blipFill rotWithShape="1">
          <a:blip r:embed="rId3"/>
          <a:srcRect r="57579" b="37018"/>
          <a:stretch>
            <a:fillRect/>
          </a:stretch>
        </p:blipFill>
        <p:spPr>
          <a:xfrm>
            <a:off x="375481" y="3372311"/>
            <a:ext cx="3664235" cy="2907359"/>
          </a:xfrm>
          <a:prstGeom prst="rect">
            <a:avLst/>
          </a:prstGeom>
        </p:spPr>
      </p:pic>
      <p:pic>
        <p:nvPicPr>
          <p:cNvPr id="10" name="图片 9"/>
          <p:cNvPicPr>
            <a:picLocks noChangeAspect="1"/>
          </p:cNvPicPr>
          <p:nvPr/>
        </p:nvPicPr>
        <p:blipFill rotWithShape="1">
          <a:blip r:embed="rId3"/>
          <a:srcRect l="43033"/>
          <a:stretch>
            <a:fillRect/>
          </a:stretch>
        </p:blipFill>
        <p:spPr>
          <a:xfrm>
            <a:off x="4714640" y="3137187"/>
            <a:ext cx="3600400" cy="3377605"/>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微分方程</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7</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752637" y="751099"/>
            <a:ext cx="360060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Differential Equations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081" y="1306929"/>
            <a:ext cx="7628282" cy="5608806"/>
          </a:xfrm>
          <a:prstGeom prst="rect">
            <a:avLst/>
          </a:prstGeom>
        </p:spPr>
      </p:pic>
      <p:graphicFrame>
        <p:nvGraphicFramePr>
          <p:cNvPr id="8" name="对象 7"/>
          <p:cNvGraphicFramePr>
            <a:graphicFrameLocks noChangeAspect="1"/>
          </p:cNvGraphicFramePr>
          <p:nvPr/>
        </p:nvGraphicFramePr>
        <p:xfrm>
          <a:off x="8408363" y="1916832"/>
          <a:ext cx="2666705" cy="1044947"/>
        </p:xfrm>
        <a:graphic>
          <a:graphicData uri="http://schemas.openxmlformats.org/presentationml/2006/ole">
            <mc:AlternateContent xmlns:mc="http://schemas.openxmlformats.org/markup-compatibility/2006">
              <mc:Choice xmlns:v="urn:schemas-microsoft-com:vml" Requires="v">
                <p:oleObj name="Equation" r:id="rId3" imgW="1016000" imgH="393700" progId="Equation.DSMT4">
                  <p:embed/>
                </p:oleObj>
              </mc:Choice>
              <mc:Fallback>
                <p:oleObj name="Equation" r:id="rId3" imgW="1016000" imgH="393700" progId="Equation.DSMT4">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8363" y="1916832"/>
                        <a:ext cx="2666705" cy="1044947"/>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8544272" y="3356992"/>
          <a:ext cx="2152531" cy="992865"/>
        </p:xfrm>
        <a:graphic>
          <a:graphicData uri="http://schemas.openxmlformats.org/presentationml/2006/ole">
            <mc:AlternateContent xmlns:mc="http://schemas.openxmlformats.org/markup-compatibility/2006">
              <mc:Choice xmlns:v="urn:schemas-microsoft-com:vml" Requires="v">
                <p:oleObj name="Equation" r:id="rId5" imgW="862965" imgH="393700" progId="Equation.DSMT4">
                  <p:embed/>
                </p:oleObj>
              </mc:Choice>
              <mc:Fallback>
                <p:oleObj name="Equation" r:id="rId5" imgW="862965" imgH="393700" progId="Equation.DSMT4">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44272" y="3356992"/>
                        <a:ext cx="2152531" cy="992865"/>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8439458" y="4941168"/>
          <a:ext cx="2746820" cy="951233"/>
        </p:xfrm>
        <a:graphic>
          <a:graphicData uri="http://schemas.openxmlformats.org/presentationml/2006/ole">
            <mc:AlternateContent xmlns:mc="http://schemas.openxmlformats.org/markup-compatibility/2006">
              <mc:Choice xmlns:v="urn:schemas-microsoft-com:vml" Requires="v">
                <p:oleObj name="Equation" r:id="rId7" imgW="812165" imgH="279400" progId="Equation.DSMT4">
                  <p:embed/>
                </p:oleObj>
              </mc:Choice>
              <mc:Fallback>
                <p:oleObj name="Equation" r:id="rId7" imgW="812165" imgH="279400" progId="Equation.DSMT4">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39458" y="4941168"/>
                        <a:ext cx="2746820" cy="951233"/>
                      </a:xfrm>
                      <a:prstGeom prst="rect">
                        <a:avLst/>
                      </a:prstGeom>
                      <a:no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8" y="2420888"/>
            <a:ext cx="4246029" cy="389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微分方程</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7</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3752637" y="751099"/>
            <a:ext cx="360060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Differential Equations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 name="矩形 1"/>
          <p:cNvSpPr/>
          <p:nvPr/>
        </p:nvSpPr>
        <p:spPr>
          <a:xfrm>
            <a:off x="189110" y="1448936"/>
            <a:ext cx="12442072" cy="507831"/>
          </a:xfrm>
          <a:prstGeom prst="rect">
            <a:avLst/>
          </a:prstGeom>
        </p:spPr>
        <p:txBody>
          <a:bodyPr wrap="square">
            <a:spAutoFit/>
          </a:bodyPr>
          <a:lstStyle/>
          <a:p>
            <a:pPr marL="0" marR="0" lvl="0" indent="266700" algn="l"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which of the following differential equations for a population </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P</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could model the logistic growth shown in the figure below?</a:t>
            </a:r>
            <a:endPar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endParaRPr>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1904" y="2276872"/>
            <a:ext cx="4854392" cy="2485682"/>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848" y="4941168"/>
            <a:ext cx="6210838" cy="15698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微分方程</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7</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752637" y="751099"/>
            <a:ext cx="360060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Differential Equations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778820" y="1628800"/>
            <a:ext cx="2977097" cy="461665"/>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0" lang="en-US" altLang="zh-CN" sz="24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Slope Fields</a:t>
            </a: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斜率场</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01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32" y="2090465"/>
            <a:ext cx="8064896" cy="392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3203" y="5995036"/>
            <a:ext cx="1736969" cy="730030"/>
          </a:xfrm>
          <a:prstGeom prst="rect">
            <a:avLst/>
          </a:prstGeom>
        </p:spPr>
      </p:pic>
      <p:pic>
        <p:nvPicPr>
          <p:cNvPr id="9" name="图片 8"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3952" y="5993718"/>
            <a:ext cx="2736304" cy="838147"/>
          </a:xfrm>
          <a:prstGeom prst="rect">
            <a:avLst/>
          </a:prstGeom>
        </p:spPr>
      </p:pic>
      <p:sp>
        <p:nvSpPr>
          <p:cNvPr id="10" name="矩形 9"/>
          <p:cNvSpPr/>
          <p:nvPr/>
        </p:nvSpPr>
        <p:spPr>
          <a:xfrm>
            <a:off x="8904312" y="3270161"/>
            <a:ext cx="3168352"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斜率场中的短切线</a:t>
            </a:r>
            <a:r>
              <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endPar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求解之后的函数图像</a:t>
            </a:r>
            <a:r>
              <a:rPr kumimoji="0" lang="zh-CN" altLang="zh-CN" sz="24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如果</a:t>
            </a:r>
            <a:r>
              <a:rPr kumimoji="0" lang="zh-CN" altLang="zh-CN"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通过这个点时的切线</a:t>
            </a:r>
            <a:endParaRPr kumimoji="0" lang="zh-CN" altLang="en-US" sz="24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796900"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微分方程</a:t>
            </a:r>
            <a:endParaRPr kumimoji="0" lang="en-US" altLang="zh-CN" sz="2800" b="1"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7</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3752637" y="751099"/>
            <a:ext cx="360060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Differential Equations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986" y="188640"/>
            <a:ext cx="9781676" cy="6425053"/>
          </a:xfrm>
          <a:prstGeom prst="rect">
            <a:avLst/>
          </a:prstGeom>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944" y="1832105"/>
            <a:ext cx="6120680" cy="465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rotWithShape="1">
          <a:blip r:embed="rId2" cstate="screen">
            <a:extLst>
              <a:ext uri="{28A0092B-C50C-407E-A947-70E740481C1C}">
                <a14:useLocalDpi xmlns:a14="http://schemas.microsoft.com/office/drawing/2010/main" val="0"/>
              </a:ext>
            </a:extLst>
          </a:blip>
          <a:srcRect/>
          <a:stretch>
            <a:fillRect/>
          </a:stretch>
        </p:blipFill>
        <p:spPr>
          <a:xfrm>
            <a:off x="0" y="0"/>
            <a:ext cx="12192000" cy="6885384"/>
          </a:xfrm>
          <a:prstGeom prst="rect">
            <a:avLst/>
          </a:prstGeom>
          <a:noFill/>
          <a:ln>
            <a:noFill/>
          </a:ln>
        </p:spPr>
      </p:pic>
      <p:sp>
        <p:nvSpPr>
          <p:cNvPr id="2" name="文本框 6"/>
          <p:cNvSpPr>
            <a:spLocks noChangeArrowheads="1"/>
          </p:cNvSpPr>
          <p:nvPr/>
        </p:nvSpPr>
        <p:spPr bwMode="auto">
          <a:xfrm>
            <a:off x="836210" y="2977930"/>
            <a:ext cx="4432624"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rPr>
              <a:t>微积分</a:t>
            </a:r>
            <a:r>
              <a:rPr kumimoji="0" lang="en-US" altLang="zh-CN"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rPr>
              <a:t>·</a:t>
            </a:r>
            <a:r>
              <a:rPr kumimoji="0" lang="zh-CN" altLang="en-US"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rPr>
              <a:t>八</a:t>
            </a:r>
            <a:endParaRPr kumimoji="0" lang="en-US" altLang="zh-CN"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endParaRPr>
          </a:p>
        </p:txBody>
      </p:sp>
      <p:sp>
        <p:nvSpPr>
          <p:cNvPr id="7" name="文本框 6"/>
          <p:cNvSpPr txBox="1"/>
          <p:nvPr/>
        </p:nvSpPr>
        <p:spPr>
          <a:xfrm>
            <a:off x="621214" y="3984914"/>
            <a:ext cx="5827236"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white">
                    <a:lumMod val="75000"/>
                  </a:prstClr>
                </a:solidFill>
                <a:effectLst/>
                <a:uLnTx/>
                <a:uFillTx/>
                <a:latin typeface="等线" panose="02010600030101010101" charset="-122"/>
                <a:ea typeface="等线" panose="02010600030101010101" charset="-122"/>
                <a:cs typeface="+mn-cs"/>
              </a:rPr>
              <a:t>----------------------------------------</a:t>
            </a:r>
            <a:endParaRPr kumimoji="0" lang="zh-CN" altLang="en-US" sz="3600" b="0" i="0" u="none" strike="noStrike" kern="1200" cap="none" spc="0" normalizeH="0" baseline="0" noProof="0" dirty="0">
              <a:ln>
                <a:noFill/>
              </a:ln>
              <a:solidFill>
                <a:prstClr val="white">
                  <a:lumMod val="75000"/>
                </a:prstClr>
              </a:solidFill>
              <a:effectLst/>
              <a:uLnTx/>
              <a:uFillTx/>
              <a:latin typeface="等线" panose="02010600030101010101" charset="-122"/>
              <a:ea typeface="等线" panose="02010600030101010101" charset="-122"/>
              <a:cs typeface="+mn-cs"/>
            </a:endParaRPr>
          </a:p>
        </p:txBody>
      </p:sp>
      <p:sp>
        <p:nvSpPr>
          <p:cNvPr id="4" name="矩形 3"/>
          <p:cNvSpPr/>
          <p:nvPr/>
        </p:nvSpPr>
        <p:spPr>
          <a:xfrm>
            <a:off x="2729356" y="4509120"/>
            <a:ext cx="253947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sym typeface="微软雅黑" panose="020B0503020204020204" pitchFamily="34" charset="-122"/>
              </a:rPr>
              <a:t>无穷级数 </a:t>
            </a:r>
            <a:r>
              <a:rPr kumimoji="0" lang="en-US" altLang="zh-CN" sz="2800" b="1" i="0" u="none" strike="noStrike" kern="1200" cap="none" spc="0" normalizeH="0" baseline="0" noProof="0" dirty="0">
                <a:ln>
                  <a:noFill/>
                </a:ln>
                <a:solidFill>
                  <a:prstClr val="black"/>
                </a:solidFill>
                <a:effectLst/>
                <a:uLnTx/>
                <a:uFillTx/>
                <a:latin typeface="方正北魏楷书简体" panose="03000509000000000000" pitchFamily="65" charset="-122"/>
                <a:ea typeface="方正北魏楷书简体" panose="03000509000000000000" pitchFamily="65" charset="-122"/>
                <a:cs typeface="+mn-cs"/>
                <a:sym typeface="微软雅黑" panose="020B0503020204020204" pitchFamily="34" charset="-122"/>
              </a:rPr>
              <a:t>Series</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rotWithShape="1">
          <a:blip r:embed="rId2" cstate="screen">
            <a:extLst>
              <a:ext uri="{28A0092B-C50C-407E-A947-70E740481C1C}">
                <a14:useLocalDpi xmlns:a14="http://schemas.microsoft.com/office/drawing/2010/main" val="0"/>
              </a:ext>
            </a:extLst>
          </a:blip>
          <a:srcRect/>
          <a:stretch>
            <a:fillRect/>
          </a:stretch>
        </p:blipFill>
        <p:spPr>
          <a:xfrm>
            <a:off x="0" y="0"/>
            <a:ext cx="12192000" cy="6885384"/>
          </a:xfrm>
          <a:prstGeom prst="rect">
            <a:avLst/>
          </a:prstGeom>
          <a:noFill/>
          <a:ln>
            <a:noFill/>
          </a:ln>
        </p:spPr>
      </p:pic>
      <p:sp>
        <p:nvSpPr>
          <p:cNvPr id="2" name="文本框 6"/>
          <p:cNvSpPr>
            <a:spLocks noChangeArrowheads="1"/>
          </p:cNvSpPr>
          <p:nvPr/>
        </p:nvSpPr>
        <p:spPr bwMode="auto">
          <a:xfrm>
            <a:off x="479376" y="260648"/>
            <a:ext cx="1883850" cy="1229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a:spAutoFit/>
          </a:bodyPr>
          <a:lstStyle/>
          <a:p>
            <a:pPr marL="0" marR="0" lvl="0" indent="0" algn="r" defTabSz="914400" rtl="0" eaLnBrk="1" fontAlgn="auto" latinLnBrk="0" hangingPunct="1">
              <a:lnSpc>
                <a:spcPct val="120000"/>
              </a:lnSpc>
              <a:spcBef>
                <a:spcPts val="0"/>
              </a:spcBef>
              <a:spcAft>
                <a:spcPts val="0"/>
              </a:spcAft>
              <a:buClrTx/>
              <a:buSzTx/>
              <a:buFontTx/>
              <a:buNone/>
              <a:defRPr/>
            </a:pPr>
            <a:r>
              <a:rPr kumimoji="0" lang="zh-CN" altLang="en-US"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rPr>
              <a:t>目录</a:t>
            </a:r>
            <a:endParaRPr kumimoji="0" lang="en-US" altLang="zh-CN" sz="66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sym typeface="微软雅黑" panose="020B0503020204020204" pitchFamily="34" charset="-122"/>
            </a:endParaRPr>
          </a:p>
        </p:txBody>
      </p:sp>
      <p:sp>
        <p:nvSpPr>
          <p:cNvPr id="7" name="文本框 6"/>
          <p:cNvSpPr txBox="1"/>
          <p:nvPr/>
        </p:nvSpPr>
        <p:spPr>
          <a:xfrm>
            <a:off x="563773" y="1275692"/>
            <a:ext cx="4557658"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white">
                    <a:lumMod val="95000"/>
                  </a:prstClr>
                </a:solidFill>
                <a:effectLst/>
                <a:uLnTx/>
                <a:uFillTx/>
                <a:latin typeface="等线" panose="02010600030101010101" charset="-122"/>
                <a:ea typeface="等线" panose="02010600030101010101" charset="-122"/>
                <a:cs typeface="+mn-cs"/>
              </a:rPr>
              <a:t>-------------------------------</a:t>
            </a:r>
            <a:endParaRPr kumimoji="0" lang="zh-CN" altLang="en-US" sz="3600" b="0" i="0" u="none" strike="noStrike" kern="1200" cap="none" spc="0" normalizeH="0" baseline="0" noProof="0" dirty="0">
              <a:ln>
                <a:noFill/>
              </a:ln>
              <a:solidFill>
                <a:prstClr val="white">
                  <a:lumMod val="95000"/>
                </a:prstClr>
              </a:solidFill>
              <a:effectLst/>
              <a:uLnTx/>
              <a:uFillTx/>
              <a:latin typeface="等线" panose="02010600030101010101" charset="-122"/>
              <a:ea typeface="等线" panose="02010600030101010101" charset="-122"/>
              <a:cs typeface="+mn-cs"/>
            </a:endParaRPr>
          </a:p>
        </p:txBody>
      </p:sp>
      <p:sp>
        <p:nvSpPr>
          <p:cNvPr id="4" name="矩形 3"/>
          <p:cNvSpPr/>
          <p:nvPr/>
        </p:nvSpPr>
        <p:spPr>
          <a:xfrm>
            <a:off x="563773" y="1922023"/>
            <a:ext cx="3892412" cy="3970318"/>
          </a:xfrm>
          <a:prstGeom prst="rect">
            <a:avLst/>
          </a:prstGeom>
        </p:spPr>
        <p:txBody>
          <a:bodyPr wrap="none">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rPr>
              <a:t>级数的概念和性质</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rPr>
              <a:t>正项级数及其敛散性</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rPr>
              <a:t>交错级数及其敛散性</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rPr>
              <a:t>绝对收敛和条件收敛</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rPr>
              <a:t>幂级数及其敛散性</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n"/>
              <a:defRPr/>
            </a:pPr>
            <a:r>
              <a:rPr kumimoji="0"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rPr>
              <a:t>泰勒级数</a:t>
            </a:r>
            <a:endPar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298513"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级数的概念和性质</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 name="矩形 3"/>
          <p:cNvSpPr/>
          <p:nvPr/>
        </p:nvSpPr>
        <p:spPr>
          <a:xfrm>
            <a:off x="4381089" y="633124"/>
            <a:ext cx="2245548"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等线" panose="02010600030101010101" charset="-122"/>
                <a:ea typeface="等线" panose="02010600030101010101" charset="-122"/>
                <a:cs typeface="+mn-cs"/>
              </a:rPr>
              <a:t>数列回顾</a:t>
            </a:r>
            <a:endParaRPr kumimoji="0" lang="zh-CN" altLang="en-US" sz="2800" b="1"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1" name="对象 10"/>
          <p:cNvGraphicFramePr>
            <a:graphicFrameLocks noChangeAspect="1"/>
          </p:cNvGraphicFramePr>
          <p:nvPr/>
        </p:nvGraphicFramePr>
        <p:xfrm>
          <a:off x="4007768" y="2942208"/>
          <a:ext cx="4575175" cy="1117600"/>
        </p:xfrm>
        <a:graphic>
          <a:graphicData uri="http://schemas.openxmlformats.org/presentationml/2006/ole">
            <mc:AlternateContent xmlns:mc="http://schemas.openxmlformats.org/markup-compatibility/2006">
              <mc:Choice xmlns:v="urn:schemas-microsoft-com:vml" Requires="v">
                <p:oleObj name="Equation" r:id="rId2" imgW="39014400" imgH="9448800" progId="Equation.DSMT4">
                  <p:embed/>
                </p:oleObj>
              </mc:Choice>
              <mc:Fallback>
                <p:oleObj name="Equation" r:id="rId2" imgW="39014400" imgH="9448800" progId="Equation.DSMT4">
                  <p:embed/>
                  <p:pic>
                    <p:nvPicPr>
                      <p:cNvPr id="0" name="对象 10"/>
                      <p:cNvPicPr>
                        <a:picLocks noChangeAspect="1" noChangeArrowheads="1"/>
                      </p:cNvPicPr>
                      <p:nvPr/>
                    </p:nvPicPr>
                    <p:blipFill>
                      <a:blip r:embed="rId3"/>
                      <a:srcRect/>
                      <a:stretch>
                        <a:fillRect/>
                      </a:stretch>
                    </p:blipFill>
                    <p:spPr bwMode="auto">
                      <a:xfrm>
                        <a:off x="4007768" y="2942208"/>
                        <a:ext cx="4575175" cy="1117600"/>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4007768" y="1772816"/>
          <a:ext cx="1430337" cy="1117600"/>
        </p:xfrm>
        <a:graphic>
          <a:graphicData uri="http://schemas.openxmlformats.org/presentationml/2006/ole">
            <mc:AlternateContent xmlns:mc="http://schemas.openxmlformats.org/markup-compatibility/2006">
              <mc:Choice xmlns:v="urn:schemas-microsoft-com:vml" Requires="v">
                <p:oleObj name="Equation" r:id="rId4" imgW="12192000" imgH="9448800" progId="Equation.DSMT4">
                  <p:embed/>
                </p:oleObj>
              </mc:Choice>
              <mc:Fallback>
                <p:oleObj name="Equation" r:id="rId4" imgW="12192000" imgH="9448800" progId="Equation.DSMT4">
                  <p:embed/>
                  <p:pic>
                    <p:nvPicPr>
                      <p:cNvPr id="0" name="对象 11"/>
                      <p:cNvPicPr>
                        <a:picLocks noChangeAspect="1" noChangeArrowheads="1"/>
                      </p:cNvPicPr>
                      <p:nvPr/>
                    </p:nvPicPr>
                    <p:blipFill>
                      <a:blip r:embed="rId5"/>
                      <a:srcRect/>
                      <a:stretch>
                        <a:fillRect/>
                      </a:stretch>
                    </p:blipFill>
                    <p:spPr bwMode="auto">
                      <a:xfrm>
                        <a:off x="4007768" y="1772816"/>
                        <a:ext cx="1430337" cy="1117600"/>
                      </a:xfrm>
                      <a:prstGeom prst="rect">
                        <a:avLst/>
                      </a:prstGeom>
                      <a:noFill/>
                    </p:spPr>
                  </p:pic>
                </p:oleObj>
              </mc:Fallback>
            </mc:AlternateContent>
          </a:graphicData>
        </a:graphic>
      </p:graphicFrame>
      <p:sp>
        <p:nvSpPr>
          <p:cNvPr id="13" name="矩形 12"/>
          <p:cNvSpPr/>
          <p:nvPr/>
        </p:nvSpPr>
        <p:spPr>
          <a:xfrm>
            <a:off x="778818" y="1962284"/>
            <a:ext cx="2407585"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等线" panose="02010600030101010101" charset="-122"/>
                <a:ea typeface="等线" panose="02010600030101010101" charset="-122"/>
                <a:cs typeface="+mn-cs"/>
              </a:rPr>
              <a:t>数列通项公式</a:t>
            </a:r>
            <a:endParaRPr kumimoji="0" lang="zh-CN" altLang="en-US" sz="2800" b="1"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4" name="矩形 13"/>
          <p:cNvSpPr/>
          <p:nvPr/>
        </p:nvSpPr>
        <p:spPr>
          <a:xfrm>
            <a:off x="784187" y="3131676"/>
            <a:ext cx="2407585"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数列前</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n</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项和</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16" name="对象 15"/>
          <p:cNvGraphicFramePr>
            <a:graphicFrameLocks noChangeAspect="1"/>
          </p:cNvGraphicFramePr>
          <p:nvPr/>
        </p:nvGraphicFramePr>
        <p:xfrm>
          <a:off x="4511824" y="4226374"/>
          <a:ext cx="7462362" cy="2024236"/>
        </p:xfrm>
        <a:graphic>
          <a:graphicData uri="http://schemas.openxmlformats.org/presentationml/2006/ole">
            <mc:AlternateContent xmlns:mc="http://schemas.openxmlformats.org/markup-compatibility/2006">
              <mc:Choice xmlns:v="urn:schemas-microsoft-com:vml" Requires="v">
                <p:oleObj name="Equation" r:id="rId6" imgW="2946400" imgH="800100" progId="Equation.DSMT4">
                  <p:embed/>
                </p:oleObj>
              </mc:Choice>
              <mc:Fallback>
                <p:oleObj name="Equation" r:id="rId6" imgW="2946400" imgH="800100" progId="Equation.DSMT4">
                  <p:embed/>
                  <p:pic>
                    <p:nvPicPr>
                      <p:cNvPr id="0" name="对象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1824" y="4226374"/>
                        <a:ext cx="7462362" cy="2024236"/>
                      </a:xfrm>
                      <a:prstGeom prst="rect">
                        <a:avLst/>
                      </a:prstGeom>
                      <a:noFill/>
                    </p:spPr>
                  </p:pic>
                </p:oleObj>
              </mc:Fallback>
            </mc:AlternateContent>
          </a:graphicData>
        </a:graphic>
      </p:graphicFrame>
      <p:sp>
        <p:nvSpPr>
          <p:cNvPr id="17" name="矩形 16"/>
          <p:cNvSpPr/>
          <p:nvPr/>
        </p:nvSpPr>
        <p:spPr>
          <a:xfrm>
            <a:off x="786966" y="4869160"/>
            <a:ext cx="4012890"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等比数列前</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n</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项和公式</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298513"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级数的概念和性质</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 name="矩形 3"/>
          <p:cNvSpPr/>
          <p:nvPr/>
        </p:nvSpPr>
        <p:spPr>
          <a:xfrm>
            <a:off x="4381089" y="633124"/>
            <a:ext cx="2245548"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等线" panose="02010600030101010101" charset="-122"/>
                <a:ea typeface="等线" panose="02010600030101010101" charset="-122"/>
                <a:cs typeface="+mn-cs"/>
              </a:rPr>
              <a:t>数列回顾</a:t>
            </a:r>
            <a:endParaRPr kumimoji="0" lang="zh-CN" altLang="en-US" sz="2800" b="1"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1" name="对象 10"/>
          <p:cNvGraphicFramePr>
            <a:graphicFrameLocks noChangeAspect="1"/>
          </p:cNvGraphicFramePr>
          <p:nvPr/>
        </p:nvGraphicFramePr>
        <p:xfrm>
          <a:off x="3935760" y="1681481"/>
          <a:ext cx="4575175" cy="1117600"/>
        </p:xfrm>
        <a:graphic>
          <a:graphicData uri="http://schemas.openxmlformats.org/presentationml/2006/ole">
            <mc:AlternateContent xmlns:mc="http://schemas.openxmlformats.org/markup-compatibility/2006">
              <mc:Choice xmlns:v="urn:schemas-microsoft-com:vml" Requires="v">
                <p:oleObj name="Equation" r:id="rId2" imgW="39014400" imgH="9448800" progId="Equation.DSMT4">
                  <p:embed/>
                </p:oleObj>
              </mc:Choice>
              <mc:Fallback>
                <p:oleObj name="Equation" r:id="rId2" imgW="39014400" imgH="9448800" progId="Equation.DSMT4">
                  <p:embed/>
                  <p:pic>
                    <p:nvPicPr>
                      <p:cNvPr id="0" name="对象 10"/>
                      <p:cNvPicPr>
                        <a:picLocks noChangeAspect="1" noChangeArrowheads="1"/>
                      </p:cNvPicPr>
                      <p:nvPr/>
                    </p:nvPicPr>
                    <p:blipFill>
                      <a:blip r:embed="rId3"/>
                      <a:srcRect/>
                      <a:stretch>
                        <a:fillRect/>
                      </a:stretch>
                    </p:blipFill>
                    <p:spPr bwMode="auto">
                      <a:xfrm>
                        <a:off x="3935760" y="1681481"/>
                        <a:ext cx="4575175" cy="1117600"/>
                      </a:xfrm>
                      <a:prstGeom prst="rect">
                        <a:avLst/>
                      </a:prstGeom>
                      <a:noFill/>
                    </p:spPr>
                  </p:pic>
                </p:oleObj>
              </mc:Fallback>
            </mc:AlternateContent>
          </a:graphicData>
        </a:graphic>
      </p:graphicFrame>
      <p:sp>
        <p:nvSpPr>
          <p:cNvPr id="14" name="矩形 13"/>
          <p:cNvSpPr/>
          <p:nvPr/>
        </p:nvSpPr>
        <p:spPr>
          <a:xfrm>
            <a:off x="712179" y="1870949"/>
            <a:ext cx="2407585"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数列前</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n</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项和</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7" name="对象 6"/>
          <p:cNvGraphicFramePr>
            <a:graphicFrameLocks noChangeAspect="1"/>
          </p:cNvGraphicFramePr>
          <p:nvPr/>
        </p:nvGraphicFramePr>
        <p:xfrm>
          <a:off x="1518113" y="3789040"/>
          <a:ext cx="8507412" cy="1620838"/>
        </p:xfrm>
        <a:graphic>
          <a:graphicData uri="http://schemas.openxmlformats.org/presentationml/2006/ole">
            <mc:AlternateContent xmlns:mc="http://schemas.openxmlformats.org/markup-compatibility/2006">
              <mc:Choice xmlns:v="urn:schemas-microsoft-com:vml" Requires="v">
                <p:oleObj name="Equation" r:id="rId4" imgW="49987200" imgH="9448800" progId="Equation.DSMT4">
                  <p:embed/>
                </p:oleObj>
              </mc:Choice>
              <mc:Fallback>
                <p:oleObj name="Equation" r:id="rId4" imgW="49987200" imgH="9448800" progId="Equation.DSMT4">
                  <p:embed/>
                  <p:pic>
                    <p:nvPicPr>
                      <p:cNvPr id="0" name="对象 6"/>
                      <p:cNvPicPr>
                        <a:picLocks noChangeAspect="1" noChangeArrowheads="1"/>
                      </p:cNvPicPr>
                      <p:nvPr/>
                    </p:nvPicPr>
                    <p:blipFill>
                      <a:blip r:embed="rId5"/>
                      <a:srcRect/>
                      <a:stretch>
                        <a:fillRect/>
                      </a:stretch>
                    </p:blipFill>
                    <p:spPr bwMode="auto">
                      <a:xfrm>
                        <a:off x="1518113" y="3789040"/>
                        <a:ext cx="8507412" cy="1620838"/>
                      </a:xfrm>
                      <a:prstGeom prst="rect">
                        <a:avLst/>
                      </a:prstGeom>
                      <a:noFill/>
                    </p:spPr>
                  </p:pic>
                </p:oleObj>
              </mc:Fallback>
            </mc:AlternateContent>
          </a:graphicData>
        </a:graphic>
      </p:graphicFrame>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298513"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级数的概念和性质</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7" name="对象 6"/>
          <p:cNvGraphicFramePr>
            <a:graphicFrameLocks noChangeAspect="1"/>
          </p:cNvGraphicFramePr>
          <p:nvPr/>
        </p:nvGraphicFramePr>
        <p:xfrm>
          <a:off x="778819" y="1726014"/>
          <a:ext cx="5605213" cy="839222"/>
        </p:xfrm>
        <a:graphic>
          <a:graphicData uri="http://schemas.openxmlformats.org/presentationml/2006/ole">
            <mc:AlternateContent xmlns:mc="http://schemas.openxmlformats.org/markup-compatibility/2006">
              <mc:Choice xmlns:v="urn:schemas-microsoft-com:vml" Requires="v">
                <p:oleObj name="Equation" r:id="rId2" imgW="36880800" imgH="5486400" progId="Equation.DSMT4">
                  <p:embed/>
                </p:oleObj>
              </mc:Choice>
              <mc:Fallback>
                <p:oleObj name="Equation" r:id="rId2" imgW="36880800" imgH="5486400" progId="Equation.DSMT4">
                  <p:embed/>
                  <p:pic>
                    <p:nvPicPr>
                      <p:cNvPr id="0" name="对象 6"/>
                      <p:cNvPicPr>
                        <a:picLocks noChangeAspect="1" noChangeArrowheads="1"/>
                      </p:cNvPicPr>
                      <p:nvPr/>
                    </p:nvPicPr>
                    <p:blipFill>
                      <a:blip r:embed="rId3"/>
                      <a:srcRect/>
                      <a:stretch>
                        <a:fillRect/>
                      </a:stretch>
                    </p:blipFill>
                    <p:spPr bwMode="auto">
                      <a:xfrm>
                        <a:off x="778819" y="1726014"/>
                        <a:ext cx="5605213" cy="839222"/>
                      </a:xfrm>
                      <a:prstGeom prst="rect">
                        <a:avLst/>
                      </a:prstGeom>
                      <a:noFill/>
                    </p:spPr>
                  </p:pic>
                </p:oleObj>
              </mc:Fallback>
            </mc:AlternateContent>
          </a:graphicData>
        </a:graphic>
      </p:graphicFrame>
      <p:sp>
        <p:nvSpPr>
          <p:cNvPr id="9" name="矩形 8"/>
          <p:cNvSpPr/>
          <p:nvPr/>
        </p:nvSpPr>
        <p:spPr>
          <a:xfrm>
            <a:off x="4247406" y="620688"/>
            <a:ext cx="5232970"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无穷级数的概念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Infinite series</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0" name="矩形 9"/>
          <p:cNvSpPr/>
          <p:nvPr/>
        </p:nvSpPr>
        <p:spPr>
          <a:xfrm>
            <a:off x="6528048" y="1726014"/>
            <a:ext cx="4392488"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cs typeface="+mn-cs"/>
              </a:rPr>
              <a:t>称为</a:t>
            </a:r>
            <a:r>
              <a:rPr kumimoji="0" lang="zh-CN" altLang="en-US" sz="2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等线" panose="02010600030101010101" charset="-122"/>
                <a:ea typeface="等线" panose="02010600030101010101" charset="-122"/>
                <a:cs typeface="+mn-cs"/>
              </a:rPr>
              <a:t>无穷级数</a:t>
            </a:r>
            <a:r>
              <a:rPr kumimoji="0" lang="zh-CN" altLang="en-US" sz="2800" b="1"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cs typeface="+mn-cs"/>
              </a:rPr>
              <a:t>，简称级数</a:t>
            </a:r>
          </a:p>
        </p:txBody>
      </p:sp>
      <p:grpSp>
        <p:nvGrpSpPr>
          <p:cNvPr id="23" name="组合 22"/>
          <p:cNvGrpSpPr/>
          <p:nvPr/>
        </p:nvGrpSpPr>
        <p:grpSpPr>
          <a:xfrm>
            <a:off x="778819" y="2641933"/>
            <a:ext cx="7781031" cy="1304925"/>
            <a:chOff x="778819" y="2641933"/>
            <a:chExt cx="7781031" cy="1304925"/>
          </a:xfrm>
        </p:grpSpPr>
        <p:graphicFrame>
          <p:nvGraphicFramePr>
            <p:cNvPr id="12" name="Object 6"/>
            <p:cNvGraphicFramePr>
              <a:graphicFrameLocks noChangeAspect="1"/>
            </p:cNvGraphicFramePr>
            <p:nvPr/>
          </p:nvGraphicFramePr>
          <p:xfrm>
            <a:off x="2495600" y="2641933"/>
            <a:ext cx="6064250" cy="1304925"/>
          </p:xfrm>
          <a:graphic>
            <a:graphicData uri="http://schemas.openxmlformats.org/presentationml/2006/ole">
              <mc:AlternateContent xmlns:mc="http://schemas.openxmlformats.org/markup-compatibility/2006">
                <mc:Choice xmlns:v="urn:schemas-microsoft-com:vml" Requires="v">
                  <p:oleObj name="Equation" r:id="rId4" imgW="48158400" imgH="10363200" progId="Equation.DSMT4">
                    <p:embed/>
                  </p:oleObj>
                </mc:Choice>
                <mc:Fallback>
                  <p:oleObj name="Equation" r:id="rId4" imgW="48158400" imgH="10363200" progId="Equation.DSMT4">
                    <p:embed/>
                    <p:pic>
                      <p:nvPicPr>
                        <p:cNvPr id="0" name="Object 6"/>
                        <p:cNvPicPr>
                          <a:picLocks noChangeAspect="1" noChangeArrowheads="1"/>
                        </p:cNvPicPr>
                        <p:nvPr/>
                      </p:nvPicPr>
                      <p:blipFill>
                        <a:blip r:embed="rId5"/>
                        <a:srcRect/>
                        <a:stretch>
                          <a:fillRect/>
                        </a:stretch>
                      </p:blipFill>
                      <p:spPr bwMode="auto">
                        <a:xfrm>
                          <a:off x="2495600" y="2641933"/>
                          <a:ext cx="6064250" cy="1304925"/>
                        </a:xfrm>
                        <a:prstGeom prst="rect">
                          <a:avLst/>
                        </a:prstGeom>
                        <a:noFill/>
                        <a:ln>
                          <a:noFill/>
                        </a:ln>
                        <a:effectLst/>
                      </p:spPr>
                    </p:pic>
                  </p:oleObj>
                </mc:Fallback>
              </mc:AlternateContent>
            </a:graphicData>
          </a:graphic>
        </p:graphicFrame>
        <p:sp>
          <p:nvSpPr>
            <p:cNvPr id="13" name="矩形 12"/>
            <p:cNvSpPr/>
            <p:nvPr/>
          </p:nvSpPr>
          <p:spPr>
            <a:xfrm>
              <a:off x="778819" y="2911919"/>
              <a:ext cx="1716781"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cs typeface="+mn-cs"/>
                </a:rPr>
                <a:t>也可写成</a:t>
              </a:r>
            </a:p>
          </p:txBody>
        </p:sp>
      </p:grpSp>
      <p:grpSp>
        <p:nvGrpSpPr>
          <p:cNvPr id="6" name="组合 5"/>
          <p:cNvGrpSpPr/>
          <p:nvPr/>
        </p:nvGrpSpPr>
        <p:grpSpPr>
          <a:xfrm>
            <a:off x="826711" y="4124113"/>
            <a:ext cx="10237841" cy="847032"/>
            <a:chOff x="826711" y="4124113"/>
            <a:chExt cx="10237841" cy="847032"/>
          </a:xfrm>
        </p:grpSpPr>
        <p:graphicFrame>
          <p:nvGraphicFramePr>
            <p:cNvPr id="17" name="对象 16"/>
            <p:cNvGraphicFramePr>
              <a:graphicFrameLocks noChangeAspect="1"/>
            </p:cNvGraphicFramePr>
            <p:nvPr/>
          </p:nvGraphicFramePr>
          <p:xfrm>
            <a:off x="826711" y="4131358"/>
            <a:ext cx="3427413" cy="839787"/>
          </p:xfrm>
          <a:graphic>
            <a:graphicData uri="http://schemas.openxmlformats.org/presentationml/2006/ole">
              <mc:AlternateContent xmlns:mc="http://schemas.openxmlformats.org/markup-compatibility/2006">
                <mc:Choice xmlns:v="urn:schemas-microsoft-com:vml" Requires="v">
                  <p:oleObj name="Equation" r:id="rId6" imgW="22555200" imgH="5486400" progId="Equation.DSMT4">
                    <p:embed/>
                  </p:oleObj>
                </mc:Choice>
                <mc:Fallback>
                  <p:oleObj name="Equation" r:id="rId6" imgW="22555200" imgH="5486400" progId="Equation.DSMT4">
                    <p:embed/>
                    <p:pic>
                      <p:nvPicPr>
                        <p:cNvPr id="0" name="对象 16"/>
                        <p:cNvPicPr>
                          <a:picLocks noChangeAspect="1" noChangeArrowheads="1"/>
                        </p:cNvPicPr>
                        <p:nvPr/>
                      </p:nvPicPr>
                      <p:blipFill>
                        <a:blip r:embed="rId7"/>
                        <a:srcRect/>
                        <a:stretch>
                          <a:fillRect/>
                        </a:stretch>
                      </p:blipFill>
                      <p:spPr bwMode="auto">
                        <a:xfrm>
                          <a:off x="826711" y="4131358"/>
                          <a:ext cx="3427413" cy="839787"/>
                        </a:xfrm>
                        <a:prstGeom prst="rect">
                          <a:avLst/>
                        </a:prstGeom>
                        <a:noFill/>
                      </p:spPr>
                    </p:pic>
                  </p:oleObj>
                </mc:Fallback>
              </mc:AlternateContent>
            </a:graphicData>
          </a:graphic>
        </p:graphicFrame>
        <p:sp>
          <p:nvSpPr>
            <p:cNvPr id="18" name="矩形 17"/>
            <p:cNvSpPr/>
            <p:nvPr/>
          </p:nvSpPr>
          <p:spPr>
            <a:xfrm>
              <a:off x="4331804" y="4124113"/>
              <a:ext cx="4228046"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称为级数的</a:t>
              </a:r>
              <a:r>
                <a:rPr kumimoji="0" lang="zh-CN" altLang="en-US" sz="2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等线" panose="02010600030101010101" charset="-122"/>
                  <a:cs typeface="Times New Roman" panose="02020603050405020304" pitchFamily="18" charset="0"/>
                </a:rPr>
                <a:t>项</a:t>
              </a: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term</a:t>
              </a: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，其中</a:t>
              </a:r>
            </a:p>
          </p:txBody>
        </p:sp>
        <p:graphicFrame>
          <p:nvGraphicFramePr>
            <p:cNvPr id="19" name="对象 18"/>
            <p:cNvGraphicFramePr>
              <a:graphicFrameLocks noChangeAspect="1"/>
            </p:cNvGraphicFramePr>
            <p:nvPr/>
          </p:nvGraphicFramePr>
          <p:xfrm>
            <a:off x="8483996" y="4170526"/>
            <a:ext cx="497269" cy="692251"/>
          </p:xfrm>
          <a:graphic>
            <a:graphicData uri="http://schemas.openxmlformats.org/presentationml/2006/ole">
              <mc:AlternateContent xmlns:mc="http://schemas.openxmlformats.org/markup-compatibility/2006">
                <mc:Choice xmlns:v="urn:schemas-microsoft-com:vml" Requires="v">
                  <p:oleObj name="Equation" r:id="rId8" imgW="3962400" imgH="5486400" progId="Equation.DSMT4">
                    <p:embed/>
                  </p:oleObj>
                </mc:Choice>
                <mc:Fallback>
                  <p:oleObj name="Equation" r:id="rId8" imgW="3962400" imgH="5486400" progId="Equation.DSMT4">
                    <p:embed/>
                    <p:pic>
                      <p:nvPicPr>
                        <p:cNvPr id="0" name="对象 18"/>
                        <p:cNvPicPr>
                          <a:picLocks noChangeAspect="1" noChangeArrowheads="1"/>
                        </p:cNvPicPr>
                        <p:nvPr/>
                      </p:nvPicPr>
                      <p:blipFill>
                        <a:blip r:embed="rId9"/>
                        <a:srcRect/>
                        <a:stretch>
                          <a:fillRect/>
                        </a:stretch>
                      </p:blipFill>
                      <p:spPr bwMode="auto">
                        <a:xfrm>
                          <a:off x="8483996" y="4170526"/>
                          <a:ext cx="497269" cy="692251"/>
                        </a:xfrm>
                        <a:prstGeom prst="rect">
                          <a:avLst/>
                        </a:prstGeom>
                        <a:noFill/>
                      </p:spPr>
                    </p:pic>
                  </p:oleObj>
                </mc:Fallback>
              </mc:AlternateContent>
            </a:graphicData>
          </a:graphic>
        </p:graphicFrame>
        <p:sp>
          <p:nvSpPr>
            <p:cNvPr id="20" name="矩形 19"/>
            <p:cNvSpPr/>
            <p:nvPr/>
          </p:nvSpPr>
          <p:spPr>
            <a:xfrm>
              <a:off x="9025917" y="4124113"/>
              <a:ext cx="2038635"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称为第</a:t>
              </a: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n</a:t>
              </a: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项</a:t>
              </a:r>
            </a:p>
          </p:txBody>
        </p:sp>
      </p:grpSp>
      <p:grpSp>
        <p:nvGrpSpPr>
          <p:cNvPr id="24" name="组合 23"/>
          <p:cNvGrpSpPr/>
          <p:nvPr/>
        </p:nvGrpSpPr>
        <p:grpSpPr>
          <a:xfrm>
            <a:off x="826711" y="5149710"/>
            <a:ext cx="11173945" cy="1304925"/>
            <a:chOff x="826711" y="5149710"/>
            <a:chExt cx="11173945" cy="1304925"/>
          </a:xfrm>
        </p:grpSpPr>
        <p:sp>
          <p:nvSpPr>
            <p:cNvPr id="21" name="矩形 20"/>
            <p:cNvSpPr/>
            <p:nvPr/>
          </p:nvSpPr>
          <p:spPr>
            <a:xfrm>
              <a:off x="6960096" y="5432840"/>
              <a:ext cx="5040560"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称为级数的</a:t>
              </a:r>
              <a:r>
                <a:rPr kumimoji="0" lang="zh-CN" altLang="en-US" sz="2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等线" panose="02010600030101010101" charset="-122"/>
                  <a:cs typeface="Times New Roman" panose="02020603050405020304" pitchFamily="18" charset="0"/>
                </a:rPr>
                <a:t>部分和</a:t>
              </a: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a:t>
              </a: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partial sum</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22" name="Object 6"/>
            <p:cNvGraphicFramePr>
              <a:graphicFrameLocks noChangeAspect="1"/>
            </p:cNvGraphicFramePr>
            <p:nvPr/>
          </p:nvGraphicFramePr>
          <p:xfrm>
            <a:off x="826711" y="5149710"/>
            <a:ext cx="6100762" cy="1304925"/>
          </p:xfrm>
          <a:graphic>
            <a:graphicData uri="http://schemas.openxmlformats.org/presentationml/2006/ole">
              <mc:AlternateContent xmlns:mc="http://schemas.openxmlformats.org/markup-compatibility/2006">
                <mc:Choice xmlns:v="urn:schemas-microsoft-com:vml" Requires="v">
                  <p:oleObj name="Equation" r:id="rId10" imgW="48463200" imgH="10363200" progId="Equation.DSMT4">
                    <p:embed/>
                  </p:oleObj>
                </mc:Choice>
                <mc:Fallback>
                  <p:oleObj name="Equation" r:id="rId10" imgW="48463200" imgH="10363200" progId="Equation.DSMT4">
                    <p:embed/>
                    <p:pic>
                      <p:nvPicPr>
                        <p:cNvPr id="0" name="Object 6"/>
                        <p:cNvPicPr>
                          <a:picLocks noChangeAspect="1" noChangeArrowheads="1"/>
                        </p:cNvPicPr>
                        <p:nvPr/>
                      </p:nvPicPr>
                      <p:blipFill>
                        <a:blip r:embed="rId11"/>
                        <a:srcRect/>
                        <a:stretch>
                          <a:fillRect/>
                        </a:stretch>
                      </p:blipFill>
                      <p:spPr bwMode="auto">
                        <a:xfrm>
                          <a:off x="826711" y="5149710"/>
                          <a:ext cx="6100762" cy="1304925"/>
                        </a:xfrm>
                        <a:prstGeom prst="rect">
                          <a:avLst/>
                        </a:prstGeom>
                        <a:noFill/>
                        <a:ln>
                          <a:noFill/>
                        </a:ln>
                        <a:effec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298513"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级数的概念和性质</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247406" y="620688"/>
            <a:ext cx="7321202"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无穷级数的收敛和发散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Converge and diverge</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6" name="Object 17"/>
          <p:cNvGraphicFramePr>
            <a:graphicFrameLocks noChangeAspect="1"/>
          </p:cNvGraphicFramePr>
          <p:nvPr/>
        </p:nvGraphicFramePr>
        <p:xfrm>
          <a:off x="910425" y="1825680"/>
          <a:ext cx="3035300" cy="685800"/>
        </p:xfrm>
        <a:graphic>
          <a:graphicData uri="http://schemas.openxmlformats.org/presentationml/2006/ole">
            <mc:AlternateContent xmlns:mc="http://schemas.openxmlformats.org/markup-compatibility/2006">
              <mc:Choice xmlns:v="urn:schemas-microsoft-com:vml" Requires="v">
                <p:oleObj name="Equation" r:id="rId2" imgW="2562860" imgH="579755" progId="Equation.DSMT4">
                  <p:embed/>
                </p:oleObj>
              </mc:Choice>
              <mc:Fallback>
                <p:oleObj name="Equation" r:id="rId2" imgW="2562860" imgH="579755" progId="Equation.DSMT4">
                  <p:embed/>
                  <p:pic>
                    <p:nvPicPr>
                      <p:cNvPr id="0" name="Object 17"/>
                      <p:cNvPicPr>
                        <a:picLocks noChangeAspect="1" noChangeArrowheads="1"/>
                      </p:cNvPicPr>
                      <p:nvPr/>
                    </p:nvPicPr>
                    <p:blipFill>
                      <a:blip r:embed="rId3">
                        <a:biLevel thresh="50000"/>
                        <a:grayscl/>
                        <a:extLst>
                          <a:ext uri="{28A0092B-C50C-407E-A947-70E740481C1C}">
                            <a14:useLocalDpi xmlns:a14="http://schemas.microsoft.com/office/drawing/2010/main" val="0"/>
                          </a:ext>
                        </a:extLst>
                      </a:blip>
                      <a:srcRect/>
                      <a:stretch>
                        <a:fillRect/>
                      </a:stretch>
                    </p:blipFill>
                    <p:spPr bwMode="auto">
                      <a:xfrm>
                        <a:off x="910425" y="1825680"/>
                        <a:ext cx="30353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矩形 6"/>
          <p:cNvSpPr/>
          <p:nvPr/>
        </p:nvSpPr>
        <p:spPr>
          <a:xfrm>
            <a:off x="3972086" y="1611156"/>
            <a:ext cx="7740538"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cs typeface="+mn-cs"/>
              </a:rPr>
              <a:t>称</a:t>
            </a:r>
            <a:r>
              <a:rPr kumimoji="0" lang="zh-CN" altLang="en-US" sz="2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等线" panose="02010600030101010101" charset="-122"/>
                <a:ea typeface="等线" panose="02010600030101010101" charset="-122"/>
                <a:cs typeface="+mn-cs"/>
              </a:rPr>
              <a:t>级数收敛</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Converge </a:t>
            </a:r>
            <a:r>
              <a:rPr kumimoji="0" lang="zh-CN" altLang="en-US" sz="2800" b="1"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cs typeface="+mn-cs"/>
              </a:rPr>
              <a:t>，并称</a:t>
            </a:r>
            <a:r>
              <a:rPr kumimoji="0" lang="en-US" altLang="zh-CN" sz="2800" b="1"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cs typeface="+mn-cs"/>
              </a:rPr>
              <a:t>S</a:t>
            </a:r>
            <a:r>
              <a:rPr kumimoji="0" lang="zh-CN" altLang="en-US" sz="2800" b="1"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cs typeface="+mn-cs"/>
              </a:rPr>
              <a:t>是级数的和，记作</a:t>
            </a:r>
          </a:p>
        </p:txBody>
      </p:sp>
      <p:graphicFrame>
        <p:nvGraphicFramePr>
          <p:cNvPr id="8" name="Object 2"/>
          <p:cNvGraphicFramePr>
            <a:graphicFrameLocks noChangeAspect="1"/>
          </p:cNvGraphicFramePr>
          <p:nvPr/>
        </p:nvGraphicFramePr>
        <p:xfrm>
          <a:off x="10286726" y="2538825"/>
          <a:ext cx="1460500" cy="1104900"/>
        </p:xfrm>
        <a:graphic>
          <a:graphicData uri="http://schemas.openxmlformats.org/presentationml/2006/ole">
            <mc:AlternateContent xmlns:mc="http://schemas.openxmlformats.org/markup-compatibility/2006">
              <mc:Choice xmlns:v="urn:schemas-microsoft-com:vml" Requires="v">
                <p:oleObj name="Equation" r:id="rId4" imgW="1236345" imgH="933450" progId="Equation.DSMT4">
                  <p:embed/>
                </p:oleObj>
              </mc:Choice>
              <mc:Fallback>
                <p:oleObj name="Equation" r:id="rId4" imgW="1236345" imgH="933450" progId="Equation.DSMT4">
                  <p:embed/>
                  <p:pic>
                    <p:nvPicPr>
                      <p:cNvPr id="0" name="Object 2"/>
                      <p:cNvPicPr>
                        <a:picLocks noChangeAspect="1" noChangeArrowheads="1"/>
                      </p:cNvPicPr>
                      <p:nvPr/>
                    </p:nvPicPr>
                    <p:blipFill>
                      <a:blip r:embed="rId5">
                        <a:biLevel thresh="50000"/>
                        <a:grayscl/>
                        <a:extLst>
                          <a:ext uri="{28A0092B-C50C-407E-A947-70E740481C1C}">
                            <a14:useLocalDpi xmlns:a14="http://schemas.microsoft.com/office/drawing/2010/main" val="0"/>
                          </a:ext>
                        </a:extLst>
                      </a:blip>
                      <a:srcRect/>
                      <a:stretch>
                        <a:fillRect/>
                      </a:stretch>
                    </p:blipFill>
                    <p:spPr bwMode="auto">
                      <a:xfrm>
                        <a:off x="10286726" y="2538825"/>
                        <a:ext cx="1460500"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6"/>
          <p:cNvGraphicFramePr>
            <a:graphicFrameLocks noChangeAspect="1"/>
          </p:cNvGraphicFramePr>
          <p:nvPr/>
        </p:nvGraphicFramePr>
        <p:xfrm>
          <a:off x="902986" y="3140968"/>
          <a:ext cx="2717800" cy="647700"/>
        </p:xfrm>
        <a:graphic>
          <a:graphicData uri="http://schemas.openxmlformats.org/presentationml/2006/ole">
            <mc:AlternateContent xmlns:mc="http://schemas.openxmlformats.org/markup-compatibility/2006">
              <mc:Choice xmlns:v="urn:schemas-microsoft-com:vml" Requires="v">
                <p:oleObj name="Equation" r:id="rId6" imgW="2298700" imgH="547370" progId="Equation.3">
                  <p:embed/>
                </p:oleObj>
              </mc:Choice>
              <mc:Fallback>
                <p:oleObj name="Equation" r:id="rId6" imgW="2298700" imgH="547370" progId="Equation.3">
                  <p:embed/>
                  <p:pic>
                    <p:nvPicPr>
                      <p:cNvPr id="0" name="Object 6"/>
                      <p:cNvPicPr>
                        <a:picLocks noChangeAspect="1" noChangeArrowheads="1"/>
                      </p:cNvPicPr>
                      <p:nvPr/>
                    </p:nvPicPr>
                    <p:blipFill>
                      <a:blip r:embed="rId7">
                        <a:biLevel thresh="50000"/>
                        <a:grayscl/>
                        <a:extLst>
                          <a:ext uri="{28A0092B-C50C-407E-A947-70E740481C1C}">
                            <a14:useLocalDpi xmlns:a14="http://schemas.microsoft.com/office/drawing/2010/main" val="0"/>
                          </a:ext>
                        </a:extLst>
                      </a:blip>
                      <a:srcRect/>
                      <a:stretch>
                        <a:fillRect/>
                      </a:stretch>
                    </p:blipFill>
                    <p:spPr bwMode="auto">
                      <a:xfrm>
                        <a:off x="902986" y="3140968"/>
                        <a:ext cx="27178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矩形 9"/>
          <p:cNvSpPr/>
          <p:nvPr/>
        </p:nvSpPr>
        <p:spPr>
          <a:xfrm>
            <a:off x="3647503" y="2905061"/>
            <a:ext cx="3219618" cy="67044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cs typeface="+mn-cs"/>
              </a:rPr>
              <a:t>称</a:t>
            </a:r>
            <a:r>
              <a:rPr kumimoji="0" lang="zh-CN" altLang="en-US" sz="2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等线" panose="02010600030101010101" charset="-122"/>
                <a:ea typeface="等线" panose="02010600030101010101" charset="-122"/>
                <a:cs typeface="+mn-cs"/>
              </a:rPr>
              <a:t>级数发散</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diverge</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nvGrpSpPr>
          <p:cNvPr id="18" name="组合 17"/>
          <p:cNvGrpSpPr/>
          <p:nvPr/>
        </p:nvGrpSpPr>
        <p:grpSpPr>
          <a:xfrm>
            <a:off x="865180" y="4181924"/>
            <a:ext cx="8957858" cy="1656521"/>
            <a:chOff x="865180" y="4181924"/>
            <a:chExt cx="8957858" cy="1656521"/>
          </a:xfrm>
        </p:grpSpPr>
        <p:sp>
          <p:nvSpPr>
            <p:cNvPr id="11" name="Text Box 3"/>
            <p:cNvSpPr txBox="1">
              <a:spLocks noChangeArrowheads="1"/>
            </p:cNvSpPr>
            <p:nvPr/>
          </p:nvSpPr>
          <p:spPr bwMode="auto">
            <a:xfrm>
              <a:off x="865180" y="4265503"/>
              <a:ext cx="4114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cs typeface="+mn-cs"/>
                </a:rPr>
                <a:t>当级数收敛时</a:t>
              </a:r>
              <a:r>
                <a:rPr kumimoji="0" lang="en-US" altLang="zh-CN" sz="2800" b="1"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0" lang="zh-CN" altLang="en-US" sz="2800" b="1"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cs typeface="+mn-cs"/>
                </a:rPr>
                <a:t>称差值</a:t>
              </a:r>
            </a:p>
          </p:txBody>
        </p:sp>
        <p:graphicFrame>
          <p:nvGraphicFramePr>
            <p:cNvPr id="12" name="Object 4"/>
            <p:cNvGraphicFramePr>
              <a:graphicFrameLocks noChangeAspect="1"/>
            </p:cNvGraphicFramePr>
            <p:nvPr/>
          </p:nvGraphicFramePr>
          <p:xfrm>
            <a:off x="4487268" y="4181924"/>
            <a:ext cx="5335770" cy="695970"/>
          </p:xfrm>
          <a:graphic>
            <a:graphicData uri="http://schemas.openxmlformats.org/presentationml/2006/ole">
              <mc:AlternateContent xmlns:mc="http://schemas.openxmlformats.org/markup-compatibility/2006">
                <mc:Choice xmlns:v="urn:schemas-microsoft-com:vml" Requires="v">
                  <p:oleObj name="Equation" r:id="rId8" imgW="42062400" imgH="5486400" progId="Equation.DSMT4">
                    <p:embed/>
                  </p:oleObj>
                </mc:Choice>
                <mc:Fallback>
                  <p:oleObj name="Equation" r:id="rId8" imgW="42062400" imgH="5486400" progId="Equation.DSMT4">
                    <p:embed/>
                    <p:pic>
                      <p:nvPicPr>
                        <p:cNvPr id="0" name="Object 4"/>
                        <p:cNvPicPr>
                          <a:picLocks noChangeAspect="1" noChangeArrowheads="1"/>
                        </p:cNvPicPr>
                        <p:nvPr/>
                      </p:nvPicPr>
                      <p:blipFill>
                        <a:blip r:embed="rId9">
                          <a:biLevel thresh="50000"/>
                          <a:grayscl/>
                        </a:blip>
                        <a:srcRect/>
                        <a:stretch>
                          <a:fillRect/>
                        </a:stretch>
                      </p:blipFill>
                      <p:spPr bwMode="auto">
                        <a:xfrm>
                          <a:off x="4487268" y="4181924"/>
                          <a:ext cx="5335770" cy="695970"/>
                        </a:xfrm>
                        <a:prstGeom prst="rect">
                          <a:avLst/>
                        </a:prstGeom>
                        <a:noFill/>
                        <a:ln>
                          <a:noFill/>
                        </a:ln>
                        <a:effectLst/>
                      </p:spPr>
                    </p:pic>
                  </p:oleObj>
                </mc:Fallback>
              </mc:AlternateContent>
            </a:graphicData>
          </a:graphic>
        </p:graphicFrame>
        <p:sp>
          <p:nvSpPr>
            <p:cNvPr id="13" name="Text Box 5"/>
            <p:cNvSpPr txBox="1">
              <a:spLocks noChangeArrowheads="1"/>
            </p:cNvSpPr>
            <p:nvPr/>
          </p:nvSpPr>
          <p:spPr bwMode="auto">
            <a:xfrm>
              <a:off x="865180" y="5196397"/>
              <a:ext cx="4760966"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cs typeface="+mn-cs"/>
                </a:rPr>
                <a:t>为级数的</a:t>
              </a:r>
              <a:r>
                <a:rPr kumimoji="0" lang="zh-CN" altLang="en-US" sz="2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等线" panose="02010600030101010101" charset="-122"/>
                  <a:ea typeface="等线" panose="02010600030101010101" charset="-122"/>
                  <a:cs typeface="+mn-cs"/>
                </a:rPr>
                <a:t>余项</a:t>
              </a:r>
              <a:r>
                <a:rPr kumimoji="0" lang="en-US" altLang="zh-CN" sz="2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等线" panose="02010600030101010101" charset="-122"/>
                  <a:ea typeface="等线" panose="02010600030101010101" charset="-122"/>
                  <a:cs typeface="+mn-cs"/>
                </a:rPr>
                <a:t>(remainder)</a:t>
              </a:r>
              <a:endParaRPr kumimoji="0" lang="en-US" altLang="zh-CN" sz="2800" b="1"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5" name="Object 9"/>
            <p:cNvGraphicFramePr>
              <a:graphicFrameLocks noChangeAspect="1"/>
            </p:cNvGraphicFramePr>
            <p:nvPr/>
          </p:nvGraphicFramePr>
          <p:xfrm>
            <a:off x="5231904" y="5178069"/>
            <a:ext cx="1635217" cy="660376"/>
          </p:xfrm>
          <a:graphic>
            <a:graphicData uri="http://schemas.openxmlformats.org/presentationml/2006/ole">
              <mc:AlternateContent xmlns:mc="http://schemas.openxmlformats.org/markup-compatibility/2006">
                <mc:Choice xmlns:v="urn:schemas-microsoft-com:vml" Requires="v">
                  <p:oleObj name="Equation" r:id="rId10" imgW="15849600" imgH="6400800" progId="Equation.DSMT4">
                    <p:embed/>
                  </p:oleObj>
                </mc:Choice>
                <mc:Fallback>
                  <p:oleObj name="Equation" r:id="rId10" imgW="15849600" imgH="6400800" progId="Equation.DSMT4">
                    <p:embed/>
                    <p:pic>
                      <p:nvPicPr>
                        <p:cNvPr id="0" name="Object 9"/>
                        <p:cNvPicPr>
                          <a:picLocks noChangeAspect="1" noChangeArrowheads="1"/>
                        </p:cNvPicPr>
                        <p:nvPr/>
                      </p:nvPicPr>
                      <p:blipFill>
                        <a:blip r:embed="rId11">
                          <a:biLevel thresh="50000"/>
                          <a:grayscl/>
                        </a:blip>
                        <a:srcRect/>
                        <a:stretch>
                          <a:fillRect/>
                        </a:stretch>
                      </p:blipFill>
                      <p:spPr bwMode="auto">
                        <a:xfrm>
                          <a:off x="5231904" y="5178069"/>
                          <a:ext cx="1635217" cy="660376"/>
                        </a:xfrm>
                        <a:prstGeom prst="rect">
                          <a:avLst/>
                        </a:prstGeom>
                        <a:noFill/>
                        <a:ln>
                          <a:noFill/>
                        </a:ln>
                        <a:effectLst/>
                      </p:spPr>
                    </p:pic>
                  </p:oleObj>
                </mc:Fallback>
              </mc:AlternateContent>
            </a:graphicData>
          </a:graphic>
        </p:graphicFrame>
      </p:grpSp>
      <p:grpSp>
        <p:nvGrpSpPr>
          <p:cNvPr id="19" name="组合 18"/>
          <p:cNvGrpSpPr/>
          <p:nvPr/>
        </p:nvGrpSpPr>
        <p:grpSpPr>
          <a:xfrm>
            <a:off x="863018" y="6093691"/>
            <a:ext cx="6916122" cy="630238"/>
            <a:chOff x="863018" y="6093691"/>
            <a:chExt cx="6916122" cy="630238"/>
          </a:xfrm>
        </p:grpSpPr>
        <p:sp>
          <p:nvSpPr>
            <p:cNvPr id="16" name="Text Box 5"/>
            <p:cNvSpPr txBox="1">
              <a:spLocks noChangeArrowheads="1"/>
            </p:cNvSpPr>
            <p:nvPr/>
          </p:nvSpPr>
          <p:spPr bwMode="auto">
            <a:xfrm>
              <a:off x="863018" y="6125677"/>
              <a:ext cx="4760966"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cs typeface="+mn-cs"/>
                </a:rPr>
                <a:t>余项的绝对值表示</a:t>
              </a:r>
              <a:r>
                <a:rPr kumimoji="0" lang="zh-CN" altLang="en-US" sz="2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等线" panose="02010600030101010101" charset="-122"/>
                  <a:ea typeface="等线" panose="02010600030101010101" charset="-122"/>
                  <a:cs typeface="+mn-cs"/>
                </a:rPr>
                <a:t>误差</a:t>
              </a:r>
              <a:r>
                <a:rPr kumimoji="0" lang="en-US" altLang="zh-CN" sz="2800" b="1" i="0" u="none" strike="noStrike" kern="0" cap="none" spc="0" normalizeH="0" baseline="0" noProof="0" dirty="0">
                  <a:ln>
                    <a:noFill/>
                  </a:ln>
                  <a:solidFill>
                    <a:srgbClr val="FF0000"/>
                  </a:solidFill>
                  <a:effectLst>
                    <a:outerShdw blurRad="38100" dist="38100" dir="2700000" algn="tl">
                      <a:srgbClr val="000000">
                        <a:alpha val="43137"/>
                      </a:srgbClr>
                    </a:outerShdw>
                  </a:effectLst>
                  <a:uLnTx/>
                  <a:uFillTx/>
                  <a:latin typeface="等线" panose="02010600030101010101" charset="-122"/>
                  <a:ea typeface="等线" panose="02010600030101010101" charset="-122"/>
                  <a:cs typeface="+mn-cs"/>
                </a:rPr>
                <a:t>(error)</a:t>
              </a:r>
              <a:endParaRPr kumimoji="0" lang="en-US" altLang="zh-CN" sz="2800" b="1" i="0" u="none" strike="noStrike" kern="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7" name="Object 9"/>
            <p:cNvGraphicFramePr>
              <a:graphicFrameLocks noChangeAspect="1"/>
            </p:cNvGraphicFramePr>
            <p:nvPr/>
          </p:nvGraphicFramePr>
          <p:xfrm>
            <a:off x="5955102" y="6093691"/>
            <a:ext cx="1824038" cy="630238"/>
          </p:xfrm>
          <a:graphic>
            <a:graphicData uri="http://schemas.openxmlformats.org/presentationml/2006/ole">
              <mc:AlternateContent xmlns:mc="http://schemas.openxmlformats.org/markup-compatibility/2006">
                <mc:Choice xmlns:v="urn:schemas-microsoft-com:vml" Requires="v">
                  <p:oleObj name="Equation" r:id="rId12" imgW="17678400" imgH="6096000" progId="Equation.DSMT4">
                    <p:embed/>
                  </p:oleObj>
                </mc:Choice>
                <mc:Fallback>
                  <p:oleObj name="Equation" r:id="rId12" imgW="17678400" imgH="6096000" progId="Equation.DSMT4">
                    <p:embed/>
                    <p:pic>
                      <p:nvPicPr>
                        <p:cNvPr id="0" name="Object 9"/>
                        <p:cNvPicPr>
                          <a:picLocks noChangeAspect="1" noChangeArrowheads="1"/>
                        </p:cNvPicPr>
                        <p:nvPr/>
                      </p:nvPicPr>
                      <p:blipFill>
                        <a:blip r:embed="rId13">
                          <a:biLevel thresh="50000"/>
                          <a:grayscl/>
                        </a:blip>
                        <a:srcRect/>
                        <a:stretch>
                          <a:fillRect/>
                        </a:stretch>
                      </p:blipFill>
                      <p:spPr bwMode="auto">
                        <a:xfrm>
                          <a:off x="5955102" y="6093691"/>
                          <a:ext cx="1824038" cy="630238"/>
                        </a:xfrm>
                        <a:prstGeom prst="rect">
                          <a:avLst/>
                        </a:prstGeom>
                        <a:noFill/>
                        <a:ln>
                          <a:noFill/>
                        </a:ln>
                        <a:effec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极坐标</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4" name="矩形 3"/>
          <p:cNvSpPr/>
          <p:nvPr/>
        </p:nvSpPr>
        <p:spPr>
          <a:xfrm>
            <a:off x="2958252" y="920770"/>
            <a:ext cx="4519186" cy="369332"/>
          </a:xfrm>
          <a:prstGeom prst="rect">
            <a:avLst/>
          </a:prstGeom>
        </p:spPr>
        <p:txBody>
          <a:bodyPr wrap="none">
            <a:spAutoFit/>
          </a:bodyPr>
          <a:lstStyle/>
          <a:p>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polar coordinate ——</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极坐标与直角坐标转化</a:t>
            </a:r>
            <a:endParaRPr lang="zh-CN" altLang="en-US" dirty="0"/>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6</a:t>
            </a:r>
            <a:endParaRPr lang="zh-CN" altLang="en-US" dirty="0"/>
          </a:p>
        </p:txBody>
      </p:sp>
      <p:pic>
        <p:nvPicPr>
          <p:cNvPr id="11" name="图片 10"/>
          <p:cNvPicPr>
            <a:picLocks noChangeAspect="1"/>
          </p:cNvPicPr>
          <p:nvPr/>
        </p:nvPicPr>
        <p:blipFill>
          <a:blip r:embed="rId2"/>
          <a:stretch>
            <a:fillRect/>
          </a:stretch>
        </p:blipFill>
        <p:spPr>
          <a:xfrm>
            <a:off x="796835" y="1772816"/>
            <a:ext cx="4411947" cy="3096344"/>
          </a:xfrm>
          <a:prstGeom prst="rect">
            <a:avLst/>
          </a:prstGeom>
        </p:spPr>
      </p:pic>
      <mc:AlternateContent xmlns:mc="http://schemas.openxmlformats.org/markup-compatibility/2006" xmlns:a14="http://schemas.microsoft.com/office/drawing/2010/main">
        <mc:Choice Requires="a14">
          <p:sp>
            <p:nvSpPr>
              <p:cNvPr id="16" name="矩形 15"/>
              <p:cNvSpPr/>
              <p:nvPr/>
            </p:nvSpPr>
            <p:spPr>
              <a:xfrm>
                <a:off x="5951984" y="1772816"/>
                <a:ext cx="1818318"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eqArr>
                            <m:eqArrPr>
                              <m:ctrlPr>
                                <a:rPr lang="en-US" altLang="zh-CN" sz="2400" i="1" smtClean="0">
                                  <a:latin typeface="Cambria Math" panose="02040503050406030204" pitchFamily="18" charset="0"/>
                                </a:rPr>
                              </m:ctrlPr>
                            </m:eqArr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𝑟𝑐𝑜𝑠</m:t>
                              </m:r>
                              <m:r>
                                <a:rPr lang="zh-CN" altLang="en-US" sz="2400" i="1">
                                  <a:latin typeface="Cambria Math" panose="02040503050406030204" pitchFamily="18" charset="0"/>
                                </a:rPr>
                                <m:t>𝜃</m:t>
                              </m:r>
                            </m:e>
                            <m:e/>
                            <m:e>
                              <m:r>
                                <a:rPr lang="en-US" altLang="zh-CN" sz="2400" i="1">
                                  <a:latin typeface="Cambria Math" panose="02040503050406030204" pitchFamily="18" charset="0"/>
                                </a:rPr>
                                <m:t>𝑦</m:t>
                              </m:r>
                              <m:r>
                                <a:rPr lang="en-US" altLang="zh-CN" sz="2400" i="1">
                                  <a:latin typeface="Cambria Math" panose="02040503050406030204" pitchFamily="18" charset="0"/>
                                </a:rPr>
                                <m:t>=</m:t>
                              </m:r>
                              <m:r>
                                <a:rPr lang="en-US" altLang="zh-CN" sz="2400" i="1">
                                  <a:latin typeface="Cambria Math" panose="02040503050406030204" pitchFamily="18" charset="0"/>
                                </a:rPr>
                                <m:t>𝑟𝑠𝑖𝑛</m:t>
                              </m:r>
                              <m:r>
                                <a:rPr lang="zh-CN" altLang="en-US" sz="2400" i="1">
                                  <a:latin typeface="Cambria Math" panose="02040503050406030204" pitchFamily="18" charset="0"/>
                                </a:rPr>
                                <m:t>𝜃</m:t>
                              </m:r>
                              <m:r>
                                <m:rPr>
                                  <m:nor/>
                                </m:rPr>
                                <a:rPr lang="zh-CN" altLang="en-US" sz="2400" dirty="0">
                                  <a:latin typeface="Cambria Math" panose="02040503050406030204" pitchFamily="18" charset="0"/>
                                </a:rPr>
                                <m:t> </m:t>
                              </m:r>
                            </m:e>
                          </m:eqArr>
                        </m:e>
                      </m:d>
                    </m:oMath>
                  </m:oMathPara>
                </a14:m>
                <a:endParaRPr lang="zh-CN"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5951984" y="1772816"/>
                <a:ext cx="1818318" cy="1271438"/>
              </a:xfrm>
              <a:prstGeom prst="rect">
                <a:avLst/>
              </a:prstGeom>
              <a:blipFill rotWithShape="1">
                <a:blip r:embed="rId3"/>
                <a:stretch>
                  <a:fillRect l="-7" t="-42" r="24" b="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951449" y="3341592"/>
                <a:ext cx="2263761" cy="1757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eqArr>
                            <m:eqArrPr>
                              <m:ctrlPr>
                                <a:rPr lang="en-US" altLang="zh-CN" sz="2400" i="1" smtClean="0">
                                  <a:latin typeface="Cambria Math" panose="02040503050406030204" pitchFamily="18" charset="0"/>
                                </a:rPr>
                              </m:ctrlPr>
                            </m:eqArrPr>
                            <m:e>
                              <m:r>
                                <a:rPr lang="en-US" altLang="zh-CN" sz="2400" i="1">
                                  <a:latin typeface="Cambria Math" panose="02040503050406030204" pitchFamily="18" charset="0"/>
                                </a:rPr>
                                <m:t>𝑟</m:t>
                              </m:r>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r>
                                        <a:rPr lang="en-US" altLang="zh-CN" sz="2400" i="1">
                                          <a:latin typeface="Cambria Math" panose="02040503050406030204" pitchFamily="18" charset="0"/>
                                        </a:rPr>
                                        <m:t>2</m:t>
                                      </m:r>
                                    </m:sup>
                                  </m:sSup>
                                </m:e>
                              </m:rad>
                            </m:e>
                            <m:e/>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tan</m:t>
                                  </m:r>
                                </m:fName>
                                <m:e>
                                  <m:r>
                                    <a:rPr lang="zh-CN" altLang="en-US" sz="2400" b="0" i="1" smtClean="0">
                                      <a:latin typeface="Cambria Math" panose="02040503050406030204" pitchFamily="18" charset="0"/>
                                    </a:rPr>
                                    <m:t>𝜃</m:t>
                                  </m:r>
                                </m:e>
                              </m:func>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𝑦</m:t>
                                  </m:r>
                                </m:num>
                                <m:den>
                                  <m:r>
                                    <a:rPr lang="en-US" altLang="zh-CN" sz="2400" b="0" i="1" smtClean="0">
                                      <a:latin typeface="Cambria Math" panose="02040503050406030204" pitchFamily="18" charset="0"/>
                                    </a:rPr>
                                    <m:t>𝑥</m:t>
                                  </m:r>
                                </m:den>
                              </m:f>
                            </m:e>
                          </m:eqArr>
                        </m:e>
                      </m:d>
                    </m:oMath>
                  </m:oMathPara>
                </a14:m>
                <a:endParaRPr lang="zh-CN" altLang="en-US" sz="2400" dirty="0"/>
              </a:p>
            </p:txBody>
          </p:sp>
        </mc:Choice>
        <mc:Fallback xmlns="">
          <p:sp>
            <p:nvSpPr>
              <p:cNvPr id="17" name="矩形 16"/>
              <p:cNvSpPr>
                <a:spLocks noRot="1" noChangeAspect="1" noMove="1" noResize="1" noEditPoints="1" noAdjustHandles="1" noChangeArrowheads="1" noChangeShapeType="1" noTextEdit="1"/>
              </p:cNvSpPr>
              <p:nvPr/>
            </p:nvSpPr>
            <p:spPr>
              <a:xfrm>
                <a:off x="5951449" y="3341592"/>
                <a:ext cx="2263761" cy="1757148"/>
              </a:xfrm>
              <a:prstGeom prst="rect">
                <a:avLst/>
              </a:prstGeom>
              <a:blipFill rotWithShape="1">
                <a:blip r:embed="rId4"/>
                <a:stretch>
                  <a:fillRect l="-10" t="-13" r="9" b="18"/>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298513"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级数的概念和性质</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247406" y="620688"/>
            <a:ext cx="7321202"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无穷级数的收敛和发散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Converge and diverge</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0" name="Rectangle 2"/>
          <p:cNvSpPr txBox="1">
            <a:spLocks noChangeArrowheads="1"/>
          </p:cNvSpPr>
          <p:nvPr/>
        </p:nvSpPr>
        <p:spPr>
          <a:xfrm>
            <a:off x="778819" y="1580706"/>
            <a:ext cx="8125493" cy="609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讨论等比级数</a:t>
            </a:r>
            <a:r>
              <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a:t>
            </a: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又称</a:t>
            </a:r>
            <a:r>
              <a:rPr kumimoji="0" lang="zh-CN" altLang="en-US"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等线" panose="02010600030101010101" charset="-122"/>
                <a:ea typeface="等线" panose="02010600030101010101" charset="-122"/>
                <a:cs typeface="+mj-cs"/>
              </a:rPr>
              <a:t>几何级数</a:t>
            </a:r>
            <a:r>
              <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a:t>
            </a: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 的敛散性</a:t>
            </a:r>
            <a:r>
              <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q</a:t>
            </a: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为公比 </a:t>
            </a:r>
            <a:r>
              <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  </a:t>
            </a:r>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endParaRPr>
          </a:p>
        </p:txBody>
      </p:sp>
      <p:graphicFrame>
        <p:nvGraphicFramePr>
          <p:cNvPr id="22" name="Object 4"/>
          <p:cNvGraphicFramePr>
            <a:graphicFrameLocks noChangeAspect="1"/>
          </p:cNvGraphicFramePr>
          <p:nvPr/>
        </p:nvGraphicFramePr>
        <p:xfrm>
          <a:off x="3719736" y="2258766"/>
          <a:ext cx="7070725" cy="1104900"/>
        </p:xfrm>
        <a:graphic>
          <a:graphicData uri="http://schemas.openxmlformats.org/presentationml/2006/ole">
            <mc:AlternateContent xmlns:mc="http://schemas.openxmlformats.org/markup-compatibility/2006">
              <mc:Choice xmlns:v="urn:schemas-microsoft-com:vml" Requires="v">
                <p:oleObj name="Equation" r:id="rId3" imgW="5975985" imgH="933450" progId="Equation.3">
                  <p:embed/>
                </p:oleObj>
              </mc:Choice>
              <mc:Fallback>
                <p:oleObj name="Equation" r:id="rId3" imgW="5975985" imgH="933450" progId="Equation.3">
                  <p:embed/>
                  <p:pic>
                    <p:nvPicPr>
                      <p:cNvPr id="0" name="Object 4"/>
                      <p:cNvPicPr>
                        <a:picLocks noChangeAspect="1" noChangeArrowheads="1"/>
                      </p:cNvPicPr>
                      <p:nvPr/>
                    </p:nvPicPr>
                    <p:blipFill>
                      <a:blip r:embed="rId4">
                        <a:biLevel thresh="50000"/>
                        <a:grayscl/>
                        <a:extLst>
                          <a:ext uri="{28A0092B-C50C-407E-A947-70E740481C1C}">
                            <a14:useLocalDpi xmlns:a14="http://schemas.microsoft.com/office/drawing/2010/main" val="0"/>
                          </a:ext>
                        </a:extLst>
                      </a:blip>
                      <a:srcRect/>
                      <a:stretch>
                        <a:fillRect/>
                      </a:stretch>
                    </p:blipFill>
                    <p:spPr bwMode="auto">
                      <a:xfrm>
                        <a:off x="3719736" y="2258766"/>
                        <a:ext cx="7070725"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6"/>
          <p:cNvSpPr txBox="1">
            <a:spLocks noChangeArrowheads="1"/>
          </p:cNvSpPr>
          <p:nvPr/>
        </p:nvSpPr>
        <p:spPr bwMode="auto">
          <a:xfrm>
            <a:off x="821060" y="3662163"/>
            <a:ext cx="959768"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 </a:t>
            </a: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若</a:t>
            </a:r>
          </a:p>
        </p:txBody>
      </p:sp>
      <p:graphicFrame>
        <p:nvGraphicFramePr>
          <p:cNvPr id="25" name="Object 7"/>
          <p:cNvGraphicFramePr>
            <a:graphicFrameLocks noChangeAspect="1"/>
          </p:cNvGraphicFramePr>
          <p:nvPr/>
        </p:nvGraphicFramePr>
        <p:xfrm>
          <a:off x="1780828" y="3734593"/>
          <a:ext cx="889000" cy="393700"/>
        </p:xfrm>
        <a:graphic>
          <a:graphicData uri="http://schemas.openxmlformats.org/presentationml/2006/ole">
            <mc:AlternateContent xmlns:mc="http://schemas.openxmlformats.org/markup-compatibility/2006">
              <mc:Choice xmlns:v="urn:schemas-microsoft-com:vml" Requires="v">
                <p:oleObj name="Equation" r:id="rId5" imgW="753110" imgH="334645" progId="Equation.3">
                  <p:embed/>
                </p:oleObj>
              </mc:Choice>
              <mc:Fallback>
                <p:oleObj name="Equation" r:id="rId5" imgW="753110" imgH="334645" progId="Equation.3">
                  <p:embed/>
                  <p:pic>
                    <p:nvPicPr>
                      <p:cNvPr id="0" name="Object 7"/>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a:stretch>
                        <a:fillRect/>
                      </a:stretch>
                    </p:blipFill>
                    <p:spPr bwMode="auto">
                      <a:xfrm>
                        <a:off x="1780828" y="3734593"/>
                        <a:ext cx="8890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8"/>
          <p:cNvGraphicFramePr>
            <a:graphicFrameLocks noChangeAspect="1"/>
          </p:cNvGraphicFramePr>
          <p:nvPr/>
        </p:nvGraphicFramePr>
        <p:xfrm>
          <a:off x="4247406" y="3601640"/>
          <a:ext cx="4568825" cy="533400"/>
        </p:xfrm>
        <a:graphic>
          <a:graphicData uri="http://schemas.openxmlformats.org/presentationml/2006/ole">
            <mc:AlternateContent xmlns:mc="http://schemas.openxmlformats.org/markup-compatibility/2006">
              <mc:Choice xmlns:v="urn:schemas-microsoft-com:vml" Requires="v">
                <p:oleObj name="Equation" r:id="rId7" imgW="3863975" imgH="450850" progId="Equation.3">
                  <p:embed/>
                </p:oleObj>
              </mc:Choice>
              <mc:Fallback>
                <p:oleObj name="Equation" r:id="rId7" imgW="3863975" imgH="450850" progId="Equation.3">
                  <p:embed/>
                  <p:pic>
                    <p:nvPicPr>
                      <p:cNvPr id="0" name="Object 8"/>
                      <p:cNvPicPr>
                        <a:picLocks noChangeAspect="1" noChangeArrowheads="1"/>
                      </p:cNvPicPr>
                      <p:nvPr/>
                    </p:nvPicPr>
                    <p:blipFill>
                      <a:blip r:embed="rId8">
                        <a:biLevel thresh="50000"/>
                        <a:grayscl/>
                        <a:extLst>
                          <a:ext uri="{28A0092B-C50C-407E-A947-70E740481C1C}">
                            <a14:useLocalDpi xmlns:a14="http://schemas.microsoft.com/office/drawing/2010/main" val="0"/>
                          </a:ext>
                        </a:extLst>
                      </a:blip>
                      <a:srcRect/>
                      <a:stretch>
                        <a:fillRect/>
                      </a:stretch>
                    </p:blipFill>
                    <p:spPr bwMode="auto">
                      <a:xfrm>
                        <a:off x="4247406" y="3601640"/>
                        <a:ext cx="45688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9"/>
          <p:cNvGraphicFramePr>
            <a:graphicFrameLocks noChangeAspect="1"/>
          </p:cNvGraphicFramePr>
          <p:nvPr/>
        </p:nvGraphicFramePr>
        <p:xfrm>
          <a:off x="8904312" y="3418283"/>
          <a:ext cx="1371600" cy="900113"/>
        </p:xfrm>
        <a:graphic>
          <a:graphicData uri="http://schemas.openxmlformats.org/presentationml/2006/ole">
            <mc:AlternateContent xmlns:mc="http://schemas.openxmlformats.org/markup-compatibility/2006">
              <mc:Choice xmlns:v="urn:schemas-microsoft-com:vml" Requires="v">
                <p:oleObj name="Equation" r:id="rId9" imgW="1030605" imgH="676275" progId="Equation.3">
                  <p:embed/>
                </p:oleObj>
              </mc:Choice>
              <mc:Fallback>
                <p:oleObj name="Equation" r:id="rId9" imgW="1030605" imgH="676275"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04312" y="3418283"/>
                        <a:ext cx="1371600"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10"/>
          <p:cNvGraphicFramePr>
            <a:graphicFrameLocks noChangeAspect="1"/>
          </p:cNvGraphicFramePr>
          <p:nvPr/>
        </p:nvGraphicFramePr>
        <p:xfrm>
          <a:off x="1349715" y="4652962"/>
          <a:ext cx="1816100" cy="469900"/>
        </p:xfrm>
        <a:graphic>
          <a:graphicData uri="http://schemas.openxmlformats.org/presentationml/2006/ole">
            <mc:AlternateContent xmlns:mc="http://schemas.openxmlformats.org/markup-compatibility/2006">
              <mc:Choice xmlns:v="urn:schemas-microsoft-com:vml" Requires="v">
                <p:oleObj name="Equation" r:id="rId11" imgW="1532890" imgH="399415" progId="Equation.DSMT4">
                  <p:embed/>
                </p:oleObj>
              </mc:Choice>
              <mc:Fallback>
                <p:oleObj name="Equation" r:id="rId11" imgW="1532890" imgH="399415" progId="Equation.DSMT4">
                  <p:embed/>
                  <p:pic>
                    <p:nvPicPr>
                      <p:cNvPr id="0" name="Object 10"/>
                      <p:cNvPicPr>
                        <a:picLocks noChangeAspect="1" noChangeArrowheads="1"/>
                      </p:cNvPicPr>
                      <p:nvPr/>
                    </p:nvPicPr>
                    <p:blipFill>
                      <a:blip r:embed="rId12">
                        <a:biLevel thresh="50000"/>
                        <a:grayscl/>
                        <a:extLst>
                          <a:ext uri="{28A0092B-C50C-407E-A947-70E740481C1C}">
                            <a14:useLocalDpi xmlns:a14="http://schemas.microsoft.com/office/drawing/2010/main" val="0"/>
                          </a:ext>
                        </a:extLst>
                      </a:blip>
                      <a:srcRect/>
                      <a:stretch>
                        <a:fillRect/>
                      </a:stretch>
                    </p:blipFill>
                    <p:spPr bwMode="auto">
                      <a:xfrm>
                        <a:off x="1349715" y="4652962"/>
                        <a:ext cx="18161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11"/>
          <p:cNvGraphicFramePr>
            <a:graphicFrameLocks noChangeAspect="1"/>
          </p:cNvGraphicFramePr>
          <p:nvPr/>
        </p:nvGraphicFramePr>
        <p:xfrm>
          <a:off x="3291812" y="4491434"/>
          <a:ext cx="1747767" cy="725488"/>
        </p:xfrm>
        <a:graphic>
          <a:graphicData uri="http://schemas.openxmlformats.org/presentationml/2006/ole">
            <mc:AlternateContent xmlns:mc="http://schemas.openxmlformats.org/markup-compatibility/2006">
              <mc:Choice xmlns:v="urn:schemas-microsoft-com:vml" Requires="v">
                <p:oleObj name="Equation" r:id="rId13" imgW="16154400" imgH="6705600" progId="Equation.DSMT4">
                  <p:embed/>
                </p:oleObj>
              </mc:Choice>
              <mc:Fallback>
                <p:oleObj name="Equation" r:id="rId13" imgW="16154400" imgH="6705600" progId="Equation.DSMT4">
                  <p:embed/>
                  <p:pic>
                    <p:nvPicPr>
                      <p:cNvPr id="0" name="Object 11"/>
                      <p:cNvPicPr>
                        <a:picLocks noChangeAspect="1" noChangeArrowheads="1"/>
                      </p:cNvPicPr>
                      <p:nvPr/>
                    </p:nvPicPr>
                    <p:blipFill>
                      <a:blip r:embed="rId14">
                        <a:biLevel thresh="50000"/>
                        <a:grayscl/>
                      </a:blip>
                      <a:srcRect/>
                      <a:stretch>
                        <a:fillRect/>
                      </a:stretch>
                    </p:blipFill>
                    <p:spPr bwMode="auto">
                      <a:xfrm>
                        <a:off x="3291812" y="4491434"/>
                        <a:ext cx="1747767" cy="725488"/>
                      </a:xfrm>
                      <a:prstGeom prst="rect">
                        <a:avLst/>
                      </a:prstGeom>
                      <a:noFill/>
                      <a:ln>
                        <a:noFill/>
                      </a:ln>
                      <a:effectLst/>
                    </p:spPr>
                  </p:pic>
                </p:oleObj>
              </mc:Fallback>
            </mc:AlternateContent>
          </a:graphicData>
        </a:graphic>
      </p:graphicFrame>
      <p:sp>
        <p:nvSpPr>
          <p:cNvPr id="30" name="Text Box 12"/>
          <p:cNvSpPr txBox="1">
            <a:spLocks noChangeArrowheads="1"/>
          </p:cNvSpPr>
          <p:nvPr/>
        </p:nvSpPr>
        <p:spPr bwMode="auto">
          <a:xfrm>
            <a:off x="5165576" y="4524064"/>
            <a:ext cx="1295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从而</a:t>
            </a:r>
          </a:p>
        </p:txBody>
      </p:sp>
      <p:graphicFrame>
        <p:nvGraphicFramePr>
          <p:cNvPr id="31" name="Object 13"/>
          <p:cNvGraphicFramePr>
            <a:graphicFrameLocks noChangeAspect="1"/>
          </p:cNvGraphicFramePr>
          <p:nvPr/>
        </p:nvGraphicFramePr>
        <p:xfrm>
          <a:off x="6081442" y="4415320"/>
          <a:ext cx="2032000" cy="736600"/>
        </p:xfrm>
        <a:graphic>
          <a:graphicData uri="http://schemas.openxmlformats.org/presentationml/2006/ole">
            <mc:AlternateContent xmlns:mc="http://schemas.openxmlformats.org/markup-compatibility/2006">
              <mc:Choice xmlns:v="urn:schemas-microsoft-com:vml" Requires="v">
                <p:oleObj name="Equation" r:id="rId15" imgW="1719580" imgH="624840" progId="Equation.3">
                  <p:embed/>
                </p:oleObj>
              </mc:Choice>
              <mc:Fallback>
                <p:oleObj name="Equation" r:id="rId15" imgW="1719580" imgH="624840" progId="Equation.3">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81442" y="4415320"/>
                        <a:ext cx="2032000" cy="736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 name="Text Box 14"/>
          <p:cNvSpPr txBox="1">
            <a:spLocks noChangeArrowheads="1"/>
          </p:cNvSpPr>
          <p:nvPr/>
        </p:nvSpPr>
        <p:spPr bwMode="auto">
          <a:xfrm>
            <a:off x="1231546" y="5345509"/>
            <a:ext cx="3934030"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因此级数收敛，其和为</a:t>
            </a:r>
          </a:p>
        </p:txBody>
      </p:sp>
      <p:graphicFrame>
        <p:nvGraphicFramePr>
          <p:cNvPr id="33" name="Object 15"/>
          <p:cNvGraphicFramePr>
            <a:graphicFrameLocks noChangeAspect="1"/>
          </p:cNvGraphicFramePr>
          <p:nvPr/>
        </p:nvGraphicFramePr>
        <p:xfrm>
          <a:off x="5165576" y="5216922"/>
          <a:ext cx="762000" cy="747713"/>
        </p:xfrm>
        <a:graphic>
          <a:graphicData uri="http://schemas.openxmlformats.org/presentationml/2006/ole">
            <mc:AlternateContent xmlns:mc="http://schemas.openxmlformats.org/markup-compatibility/2006">
              <mc:Choice xmlns:v="urn:schemas-microsoft-com:vml" Requires="v">
                <p:oleObj name="Equation" r:id="rId17" imgW="566420" imgH="560070" progId="Equation.3">
                  <p:embed/>
                </p:oleObj>
              </mc:Choice>
              <mc:Fallback>
                <p:oleObj name="Equation" r:id="rId17" imgW="566420" imgH="560070" progId="Equation.3">
                  <p:embed/>
                  <p:pic>
                    <p:nvPicPr>
                      <p:cNvPr id="0" name="Object 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165576" y="5216922"/>
                        <a:ext cx="762000" cy="747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Text Box 20"/>
          <p:cNvSpPr txBox="1">
            <a:spLocks noChangeArrowheads="1"/>
          </p:cNvSpPr>
          <p:nvPr/>
        </p:nvSpPr>
        <p:spPr bwMode="auto">
          <a:xfrm>
            <a:off x="2629340" y="3630414"/>
            <a:ext cx="17526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则部分和</a:t>
            </a:r>
          </a:p>
        </p:txBody>
      </p:sp>
      <p:sp>
        <p:nvSpPr>
          <p:cNvPr id="51" name="Text Box 5"/>
          <p:cNvSpPr txBox="1">
            <a:spLocks noChangeArrowheads="1"/>
          </p:cNvSpPr>
          <p:nvPr/>
        </p:nvSpPr>
        <p:spPr bwMode="auto">
          <a:xfrm>
            <a:off x="821060" y="2440425"/>
            <a:ext cx="2667000" cy="954107"/>
          </a:xfrm>
          <a:prstGeom prst="rect">
            <a:avLst/>
          </a:prstGeom>
          <a:noFill/>
          <a:ln w="9525">
            <a:solidFill>
              <a:schemeClr val="tx1"/>
            </a:solidFill>
            <a:miter lim="800000"/>
          </a:ln>
          <a:extLst>
            <a:ext uri="{909E8E84-426E-40DD-AFC4-6F175D3DCCD1}">
              <a14:hiddenFill xmlns:a14="http://schemas.microsoft.com/office/drawing/2010/main">
                <a:solidFill>
                  <a:schemeClr val="accent1"/>
                </a:solidFill>
              </a14:hiddenFill>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几何级数</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geometric series</a:t>
            </a:r>
            <a:endPar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298513"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级数的概念和性质</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247406" y="620688"/>
            <a:ext cx="7321202"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无穷级数的收敛和发散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Converge and diverge</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0" name="Rectangle 2"/>
          <p:cNvSpPr txBox="1">
            <a:spLocks noChangeArrowheads="1"/>
          </p:cNvSpPr>
          <p:nvPr/>
        </p:nvSpPr>
        <p:spPr>
          <a:xfrm>
            <a:off x="778819" y="1580706"/>
            <a:ext cx="8125493" cy="609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讨论等比级数</a:t>
            </a:r>
            <a:r>
              <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a:t>
            </a: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又称</a:t>
            </a:r>
            <a:r>
              <a:rPr kumimoji="0" lang="zh-CN" altLang="en-US"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等线" panose="02010600030101010101" charset="-122"/>
                <a:ea typeface="等线" panose="02010600030101010101" charset="-122"/>
                <a:cs typeface="+mj-cs"/>
              </a:rPr>
              <a:t>几何级数</a:t>
            </a:r>
            <a:r>
              <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a:t>
            </a: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 的敛散性</a:t>
            </a:r>
            <a:r>
              <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q</a:t>
            </a: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为公比 </a:t>
            </a:r>
            <a:r>
              <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  </a:t>
            </a:r>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endParaRPr>
          </a:p>
        </p:txBody>
      </p:sp>
      <p:graphicFrame>
        <p:nvGraphicFramePr>
          <p:cNvPr id="22" name="Object 4"/>
          <p:cNvGraphicFramePr>
            <a:graphicFrameLocks noChangeAspect="1"/>
          </p:cNvGraphicFramePr>
          <p:nvPr/>
        </p:nvGraphicFramePr>
        <p:xfrm>
          <a:off x="846578" y="2169120"/>
          <a:ext cx="7070725" cy="1104900"/>
        </p:xfrm>
        <a:graphic>
          <a:graphicData uri="http://schemas.openxmlformats.org/presentationml/2006/ole">
            <mc:AlternateContent xmlns:mc="http://schemas.openxmlformats.org/markup-compatibility/2006">
              <mc:Choice xmlns:v="urn:schemas-microsoft-com:vml" Requires="v">
                <p:oleObj name="Equation" r:id="rId3" imgW="5975985" imgH="933450" progId="Equation.3">
                  <p:embed/>
                </p:oleObj>
              </mc:Choice>
              <mc:Fallback>
                <p:oleObj name="Equation" r:id="rId3" imgW="5975985" imgH="933450" progId="Equation.3">
                  <p:embed/>
                  <p:pic>
                    <p:nvPicPr>
                      <p:cNvPr id="0" name="Object 4"/>
                      <p:cNvPicPr>
                        <a:picLocks noChangeAspect="1" noChangeArrowheads="1"/>
                      </p:cNvPicPr>
                      <p:nvPr/>
                    </p:nvPicPr>
                    <p:blipFill>
                      <a:blip r:embed="rId4">
                        <a:biLevel thresh="50000"/>
                        <a:grayscl/>
                        <a:extLst>
                          <a:ext uri="{28A0092B-C50C-407E-A947-70E740481C1C}">
                            <a14:useLocalDpi xmlns:a14="http://schemas.microsoft.com/office/drawing/2010/main" val="0"/>
                          </a:ext>
                        </a:extLst>
                      </a:blip>
                      <a:srcRect/>
                      <a:stretch>
                        <a:fillRect/>
                      </a:stretch>
                    </p:blipFill>
                    <p:spPr bwMode="auto">
                      <a:xfrm>
                        <a:off x="846578" y="2169120"/>
                        <a:ext cx="7070725"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6"/>
          <p:cNvSpPr txBox="1">
            <a:spLocks noChangeArrowheads="1"/>
          </p:cNvSpPr>
          <p:nvPr/>
        </p:nvSpPr>
        <p:spPr bwMode="auto">
          <a:xfrm>
            <a:off x="821060" y="3662163"/>
            <a:ext cx="959768"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 </a:t>
            </a: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若</a:t>
            </a:r>
          </a:p>
        </p:txBody>
      </p:sp>
      <p:graphicFrame>
        <p:nvGraphicFramePr>
          <p:cNvPr id="25" name="Object 7"/>
          <p:cNvGraphicFramePr>
            <a:graphicFrameLocks noChangeAspect="1"/>
          </p:cNvGraphicFramePr>
          <p:nvPr/>
        </p:nvGraphicFramePr>
        <p:xfrm>
          <a:off x="1780828" y="3734593"/>
          <a:ext cx="889000" cy="393700"/>
        </p:xfrm>
        <a:graphic>
          <a:graphicData uri="http://schemas.openxmlformats.org/presentationml/2006/ole">
            <mc:AlternateContent xmlns:mc="http://schemas.openxmlformats.org/markup-compatibility/2006">
              <mc:Choice xmlns:v="urn:schemas-microsoft-com:vml" Requires="v">
                <p:oleObj name="Equation" r:id="rId5" imgW="753110" imgH="334645" progId="Equation.3">
                  <p:embed/>
                </p:oleObj>
              </mc:Choice>
              <mc:Fallback>
                <p:oleObj name="Equation" r:id="rId5" imgW="753110" imgH="334645" progId="Equation.3">
                  <p:embed/>
                  <p:pic>
                    <p:nvPicPr>
                      <p:cNvPr id="0" name="Object 7"/>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a:stretch>
                        <a:fillRect/>
                      </a:stretch>
                    </p:blipFill>
                    <p:spPr bwMode="auto">
                      <a:xfrm>
                        <a:off x="1780828" y="3734593"/>
                        <a:ext cx="8890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8"/>
          <p:cNvGraphicFramePr>
            <a:graphicFrameLocks noChangeAspect="1"/>
          </p:cNvGraphicFramePr>
          <p:nvPr/>
        </p:nvGraphicFramePr>
        <p:xfrm>
          <a:off x="4247406" y="3601640"/>
          <a:ext cx="4568825" cy="533400"/>
        </p:xfrm>
        <a:graphic>
          <a:graphicData uri="http://schemas.openxmlformats.org/presentationml/2006/ole">
            <mc:AlternateContent xmlns:mc="http://schemas.openxmlformats.org/markup-compatibility/2006">
              <mc:Choice xmlns:v="urn:schemas-microsoft-com:vml" Requires="v">
                <p:oleObj name="Equation" r:id="rId7" imgW="3863975" imgH="450850" progId="Equation.3">
                  <p:embed/>
                </p:oleObj>
              </mc:Choice>
              <mc:Fallback>
                <p:oleObj name="Equation" r:id="rId7" imgW="3863975" imgH="450850" progId="Equation.3">
                  <p:embed/>
                  <p:pic>
                    <p:nvPicPr>
                      <p:cNvPr id="0" name="Object 8"/>
                      <p:cNvPicPr>
                        <a:picLocks noChangeAspect="1" noChangeArrowheads="1"/>
                      </p:cNvPicPr>
                      <p:nvPr/>
                    </p:nvPicPr>
                    <p:blipFill>
                      <a:blip r:embed="rId8">
                        <a:biLevel thresh="50000"/>
                        <a:grayscl/>
                        <a:extLst>
                          <a:ext uri="{28A0092B-C50C-407E-A947-70E740481C1C}">
                            <a14:useLocalDpi xmlns:a14="http://schemas.microsoft.com/office/drawing/2010/main" val="0"/>
                          </a:ext>
                        </a:extLst>
                      </a:blip>
                      <a:srcRect/>
                      <a:stretch>
                        <a:fillRect/>
                      </a:stretch>
                    </p:blipFill>
                    <p:spPr bwMode="auto">
                      <a:xfrm>
                        <a:off x="4247406" y="3601640"/>
                        <a:ext cx="456882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9"/>
          <p:cNvGraphicFramePr>
            <a:graphicFrameLocks noChangeAspect="1"/>
          </p:cNvGraphicFramePr>
          <p:nvPr/>
        </p:nvGraphicFramePr>
        <p:xfrm>
          <a:off x="8904312" y="3418283"/>
          <a:ext cx="1371600" cy="900113"/>
        </p:xfrm>
        <a:graphic>
          <a:graphicData uri="http://schemas.openxmlformats.org/presentationml/2006/ole">
            <mc:AlternateContent xmlns:mc="http://schemas.openxmlformats.org/markup-compatibility/2006">
              <mc:Choice xmlns:v="urn:schemas-microsoft-com:vml" Requires="v">
                <p:oleObj name="Equation" r:id="rId9" imgW="1030605" imgH="676275" progId="Equation.3">
                  <p:embed/>
                </p:oleObj>
              </mc:Choice>
              <mc:Fallback>
                <p:oleObj name="Equation" r:id="rId9" imgW="1030605" imgH="676275"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04312" y="3418283"/>
                        <a:ext cx="1371600" cy="900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4" name="Object 16"/>
          <p:cNvGraphicFramePr>
            <a:graphicFrameLocks noChangeAspect="1"/>
          </p:cNvGraphicFramePr>
          <p:nvPr/>
        </p:nvGraphicFramePr>
        <p:xfrm>
          <a:off x="1367830" y="4748333"/>
          <a:ext cx="1790700" cy="469900"/>
        </p:xfrm>
        <a:graphic>
          <a:graphicData uri="http://schemas.openxmlformats.org/presentationml/2006/ole">
            <mc:AlternateContent xmlns:mc="http://schemas.openxmlformats.org/markup-compatibility/2006">
              <mc:Choice xmlns:v="urn:schemas-microsoft-com:vml" Requires="v">
                <p:oleObj name="Equation" r:id="rId11" imgW="1513205" imgH="399415" progId="Equation.3">
                  <p:embed/>
                </p:oleObj>
              </mc:Choice>
              <mc:Fallback>
                <p:oleObj name="Equation" r:id="rId11" imgW="1513205" imgH="399415" progId="Equation.3">
                  <p:embed/>
                  <p:pic>
                    <p:nvPicPr>
                      <p:cNvPr id="0" name="Object 16"/>
                      <p:cNvPicPr>
                        <a:picLocks noChangeAspect="1" noChangeArrowheads="1"/>
                      </p:cNvPicPr>
                      <p:nvPr/>
                    </p:nvPicPr>
                    <p:blipFill>
                      <a:blip r:embed="rId12">
                        <a:biLevel thresh="50000"/>
                        <a:grayscl/>
                        <a:extLst>
                          <a:ext uri="{28A0092B-C50C-407E-A947-70E740481C1C}">
                            <a14:useLocalDpi xmlns:a14="http://schemas.microsoft.com/office/drawing/2010/main" val="0"/>
                          </a:ext>
                        </a:extLst>
                      </a:blip>
                      <a:srcRect/>
                      <a:stretch>
                        <a:fillRect/>
                      </a:stretch>
                    </p:blipFill>
                    <p:spPr bwMode="auto">
                      <a:xfrm>
                        <a:off x="1367830" y="4748333"/>
                        <a:ext cx="17907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 name="Object 17"/>
          <p:cNvGraphicFramePr>
            <a:graphicFrameLocks noChangeAspect="1"/>
          </p:cNvGraphicFramePr>
          <p:nvPr/>
        </p:nvGraphicFramePr>
        <p:xfrm>
          <a:off x="3195266" y="4641818"/>
          <a:ext cx="2692400" cy="774700"/>
        </p:xfrm>
        <a:graphic>
          <a:graphicData uri="http://schemas.openxmlformats.org/presentationml/2006/ole">
            <mc:AlternateContent xmlns:mc="http://schemas.openxmlformats.org/markup-compatibility/2006">
              <mc:Choice xmlns:v="urn:schemas-microsoft-com:vml" Requires="v">
                <p:oleObj name="Equation" r:id="rId13" imgW="2273300" imgH="656590" progId="Equation.3">
                  <p:embed/>
                </p:oleObj>
              </mc:Choice>
              <mc:Fallback>
                <p:oleObj name="Equation" r:id="rId13" imgW="2273300" imgH="656590" progId="Equation.3">
                  <p:embed/>
                  <p:pic>
                    <p:nvPicPr>
                      <p:cNvPr id="0" name="Object 17"/>
                      <p:cNvPicPr>
                        <a:picLocks noChangeAspect="1" noChangeArrowheads="1"/>
                      </p:cNvPicPr>
                      <p:nvPr/>
                    </p:nvPicPr>
                    <p:blipFill>
                      <a:blip r:embed="rId14">
                        <a:biLevel thresh="50000"/>
                        <a:grayscl/>
                        <a:extLst>
                          <a:ext uri="{28A0092B-C50C-407E-A947-70E740481C1C}">
                            <a14:useLocalDpi xmlns:a14="http://schemas.microsoft.com/office/drawing/2010/main" val="0"/>
                          </a:ext>
                        </a:extLst>
                      </a:blip>
                      <a:srcRect/>
                      <a:stretch>
                        <a:fillRect/>
                      </a:stretch>
                    </p:blipFill>
                    <p:spPr bwMode="auto">
                      <a:xfrm>
                        <a:off x="3195266" y="4641818"/>
                        <a:ext cx="2692400"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Text Box 18"/>
          <p:cNvSpPr txBox="1">
            <a:spLocks noChangeArrowheads="1"/>
          </p:cNvSpPr>
          <p:nvPr/>
        </p:nvSpPr>
        <p:spPr bwMode="auto">
          <a:xfrm>
            <a:off x="5882680" y="4723727"/>
            <a:ext cx="12954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从而</a:t>
            </a:r>
          </a:p>
        </p:txBody>
      </p:sp>
      <p:graphicFrame>
        <p:nvGraphicFramePr>
          <p:cNvPr id="37" name="Object 19"/>
          <p:cNvGraphicFramePr>
            <a:graphicFrameLocks noChangeAspect="1"/>
          </p:cNvGraphicFramePr>
          <p:nvPr/>
        </p:nvGraphicFramePr>
        <p:xfrm>
          <a:off x="6816080" y="4758131"/>
          <a:ext cx="1879600" cy="622300"/>
        </p:xfrm>
        <a:graphic>
          <a:graphicData uri="http://schemas.openxmlformats.org/presentationml/2006/ole">
            <mc:AlternateContent xmlns:mc="http://schemas.openxmlformats.org/markup-compatibility/2006">
              <mc:Choice xmlns:v="urn:schemas-microsoft-com:vml" Requires="v">
                <p:oleObj name="Equation" r:id="rId15" imgW="1590675" imgH="528320" progId="Equation.3">
                  <p:embed/>
                </p:oleObj>
              </mc:Choice>
              <mc:Fallback>
                <p:oleObj name="Equation" r:id="rId15" imgW="1590675" imgH="528320" progId="Equation.3">
                  <p:embed/>
                  <p:pic>
                    <p:nvPicPr>
                      <p:cNvPr id="0" name="Object 1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16080" y="4758131"/>
                        <a:ext cx="187960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 name="Text Box 20"/>
          <p:cNvSpPr txBox="1">
            <a:spLocks noChangeArrowheads="1"/>
          </p:cNvSpPr>
          <p:nvPr/>
        </p:nvSpPr>
        <p:spPr bwMode="auto">
          <a:xfrm>
            <a:off x="2629340" y="3630414"/>
            <a:ext cx="17526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则部分和</a:t>
            </a:r>
          </a:p>
        </p:txBody>
      </p:sp>
      <p:sp>
        <p:nvSpPr>
          <p:cNvPr id="39" name="Text Box 21"/>
          <p:cNvSpPr txBox="1">
            <a:spLocks noChangeArrowheads="1"/>
          </p:cNvSpPr>
          <p:nvPr/>
        </p:nvSpPr>
        <p:spPr bwMode="auto">
          <a:xfrm>
            <a:off x="1300944" y="5724018"/>
            <a:ext cx="26670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因此级数发散 </a:t>
            </a:r>
            <a:r>
              <a:rPr kumimoji="1" lang="en-US" altLang="zh-CN" sz="2800" b="1"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298513"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级数的概念和性质</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247406" y="620688"/>
            <a:ext cx="7321202"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无穷级数的收敛和发散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Converge and diverge</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0" name="Rectangle 2"/>
          <p:cNvSpPr txBox="1">
            <a:spLocks noChangeArrowheads="1"/>
          </p:cNvSpPr>
          <p:nvPr/>
        </p:nvSpPr>
        <p:spPr>
          <a:xfrm>
            <a:off x="778819" y="1580706"/>
            <a:ext cx="8125493" cy="609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讨论等比级数</a:t>
            </a:r>
            <a:r>
              <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a:t>
            </a: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又称</a:t>
            </a:r>
            <a:r>
              <a:rPr kumimoji="0" lang="zh-CN" altLang="en-US"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等线" panose="02010600030101010101" charset="-122"/>
                <a:ea typeface="等线" panose="02010600030101010101" charset="-122"/>
                <a:cs typeface="+mj-cs"/>
              </a:rPr>
              <a:t>几何级数</a:t>
            </a:r>
            <a:r>
              <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a:t>
            </a: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 的敛散性</a:t>
            </a:r>
            <a:r>
              <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q</a:t>
            </a: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为公比 </a:t>
            </a:r>
            <a:r>
              <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  </a:t>
            </a:r>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endParaRPr>
          </a:p>
        </p:txBody>
      </p:sp>
      <p:graphicFrame>
        <p:nvGraphicFramePr>
          <p:cNvPr id="22" name="Object 4"/>
          <p:cNvGraphicFramePr>
            <a:graphicFrameLocks noChangeAspect="1"/>
          </p:cNvGraphicFramePr>
          <p:nvPr/>
        </p:nvGraphicFramePr>
        <p:xfrm>
          <a:off x="846578" y="2169120"/>
          <a:ext cx="7070725" cy="1104900"/>
        </p:xfrm>
        <a:graphic>
          <a:graphicData uri="http://schemas.openxmlformats.org/presentationml/2006/ole">
            <mc:AlternateContent xmlns:mc="http://schemas.openxmlformats.org/markup-compatibility/2006">
              <mc:Choice xmlns:v="urn:schemas-microsoft-com:vml" Requires="v">
                <p:oleObj name="Equation" r:id="rId3" imgW="5975985" imgH="933450" progId="Equation.3">
                  <p:embed/>
                </p:oleObj>
              </mc:Choice>
              <mc:Fallback>
                <p:oleObj name="Equation" r:id="rId3" imgW="5975985" imgH="933450" progId="Equation.3">
                  <p:embed/>
                  <p:pic>
                    <p:nvPicPr>
                      <p:cNvPr id="0" name="Object 4"/>
                      <p:cNvPicPr>
                        <a:picLocks noChangeAspect="1" noChangeArrowheads="1"/>
                      </p:cNvPicPr>
                      <p:nvPr/>
                    </p:nvPicPr>
                    <p:blipFill>
                      <a:blip r:embed="rId4">
                        <a:biLevel thresh="50000"/>
                        <a:grayscl/>
                        <a:extLst>
                          <a:ext uri="{28A0092B-C50C-407E-A947-70E740481C1C}">
                            <a14:useLocalDpi xmlns:a14="http://schemas.microsoft.com/office/drawing/2010/main" val="0"/>
                          </a:ext>
                        </a:extLst>
                      </a:blip>
                      <a:srcRect/>
                      <a:stretch>
                        <a:fillRect/>
                      </a:stretch>
                    </p:blipFill>
                    <p:spPr bwMode="auto">
                      <a:xfrm>
                        <a:off x="846578" y="2169120"/>
                        <a:ext cx="7070725"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 name="Text Box 2"/>
          <p:cNvSpPr txBox="1">
            <a:spLocks noChangeArrowheads="1"/>
          </p:cNvSpPr>
          <p:nvPr/>
        </p:nvSpPr>
        <p:spPr bwMode="auto">
          <a:xfrm>
            <a:off x="726232" y="3726110"/>
            <a:ext cx="1295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 </a:t>
            </a: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若</a:t>
            </a:r>
          </a:p>
        </p:txBody>
      </p:sp>
      <p:graphicFrame>
        <p:nvGraphicFramePr>
          <p:cNvPr id="19" name="Object 3"/>
          <p:cNvGraphicFramePr>
            <a:graphicFrameLocks noChangeAspect="1"/>
          </p:cNvGraphicFramePr>
          <p:nvPr/>
        </p:nvGraphicFramePr>
        <p:xfrm>
          <a:off x="1754932" y="3763763"/>
          <a:ext cx="1092200" cy="469900"/>
        </p:xfrm>
        <a:graphic>
          <a:graphicData uri="http://schemas.openxmlformats.org/presentationml/2006/ole">
            <mc:AlternateContent xmlns:mc="http://schemas.openxmlformats.org/markup-compatibility/2006">
              <mc:Choice xmlns:v="urn:schemas-microsoft-com:vml" Requires="v">
                <p:oleObj name="Equation" r:id="rId5" imgW="920750" imgH="399415" progId="Equation.3">
                  <p:embed/>
                </p:oleObj>
              </mc:Choice>
              <mc:Fallback>
                <p:oleObj name="Equation" r:id="rId5" imgW="920750" imgH="399415" progId="Equation.3">
                  <p:embed/>
                  <p:pic>
                    <p:nvPicPr>
                      <p:cNvPr id="0" name="Object 3"/>
                      <p:cNvPicPr>
                        <a:picLocks noChangeAspect="1" noChangeArrowheads="1"/>
                      </p:cNvPicPr>
                      <p:nvPr/>
                    </p:nvPicPr>
                    <p:blipFill>
                      <a:blip r:embed="rId6">
                        <a:biLevel thresh="50000"/>
                        <a:grayscl/>
                        <a:extLst>
                          <a:ext uri="{28A0092B-C50C-407E-A947-70E740481C1C}">
                            <a14:useLocalDpi xmlns:a14="http://schemas.microsoft.com/office/drawing/2010/main" val="0"/>
                          </a:ext>
                        </a:extLst>
                      </a:blip>
                      <a:srcRect/>
                      <a:stretch>
                        <a:fillRect/>
                      </a:stretch>
                    </p:blipFill>
                    <p:spPr bwMode="auto">
                      <a:xfrm>
                        <a:off x="1754932" y="3763763"/>
                        <a:ext cx="10922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 name="Object 5"/>
          <p:cNvGraphicFramePr>
            <a:graphicFrameLocks noChangeAspect="1"/>
          </p:cNvGraphicFramePr>
          <p:nvPr/>
        </p:nvGraphicFramePr>
        <p:xfrm>
          <a:off x="4554135" y="3740968"/>
          <a:ext cx="1241425" cy="442913"/>
        </p:xfrm>
        <a:graphic>
          <a:graphicData uri="http://schemas.openxmlformats.org/presentationml/2006/ole">
            <mc:AlternateContent xmlns:mc="http://schemas.openxmlformats.org/markup-compatibility/2006">
              <mc:Choice xmlns:v="urn:schemas-microsoft-com:vml" Requires="v">
                <p:oleObj name="Equation" r:id="rId7" imgW="1049655" imgH="373380" progId="Equation.3">
                  <p:embed/>
                </p:oleObj>
              </mc:Choice>
              <mc:Fallback>
                <p:oleObj name="Equation" r:id="rId7" imgW="1049655" imgH="373380" progId="Equation.3">
                  <p:embed/>
                  <p:pic>
                    <p:nvPicPr>
                      <p:cNvPr id="0" name="Object 5"/>
                      <p:cNvPicPr>
                        <a:picLocks noChangeAspect="1" noChangeArrowheads="1"/>
                      </p:cNvPicPr>
                      <p:nvPr/>
                    </p:nvPicPr>
                    <p:blipFill>
                      <a:blip r:embed="rId8">
                        <a:biLevel thresh="50000"/>
                        <a:grayscl/>
                        <a:extLst>
                          <a:ext uri="{28A0092B-C50C-407E-A947-70E740481C1C}">
                            <a14:useLocalDpi xmlns:a14="http://schemas.microsoft.com/office/drawing/2010/main" val="0"/>
                          </a:ext>
                        </a:extLst>
                      </a:blip>
                      <a:srcRect/>
                      <a:stretch>
                        <a:fillRect/>
                      </a:stretch>
                    </p:blipFill>
                    <p:spPr bwMode="auto">
                      <a:xfrm>
                        <a:off x="4554135" y="3740968"/>
                        <a:ext cx="1241425" cy="442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 name="Text Box 6"/>
          <p:cNvSpPr txBox="1">
            <a:spLocks noChangeArrowheads="1"/>
          </p:cNvSpPr>
          <p:nvPr/>
        </p:nvSpPr>
        <p:spPr bwMode="auto">
          <a:xfrm>
            <a:off x="6820427" y="3664769"/>
            <a:ext cx="31242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因此级数发散 </a:t>
            </a:r>
            <a:r>
              <a:rPr kumimoji="1"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p>
        </p:txBody>
      </p:sp>
      <p:graphicFrame>
        <p:nvGraphicFramePr>
          <p:cNvPr id="30" name="Object 8"/>
          <p:cNvGraphicFramePr>
            <a:graphicFrameLocks noChangeAspect="1"/>
          </p:cNvGraphicFramePr>
          <p:nvPr/>
        </p:nvGraphicFramePr>
        <p:xfrm>
          <a:off x="6240016" y="4270703"/>
          <a:ext cx="4722812" cy="520700"/>
        </p:xfrm>
        <a:graphic>
          <a:graphicData uri="http://schemas.openxmlformats.org/presentationml/2006/ole">
            <mc:AlternateContent xmlns:mc="http://schemas.openxmlformats.org/markup-compatibility/2006">
              <mc:Choice xmlns:v="urn:schemas-microsoft-com:vml" Requires="v">
                <p:oleObj name="Equation" r:id="rId9" imgW="3992245" imgH="438150" progId="Equation.3">
                  <p:embed/>
                </p:oleObj>
              </mc:Choice>
              <mc:Fallback>
                <p:oleObj name="Equation" r:id="rId9" imgW="3992245" imgH="438150" progId="Equation.3">
                  <p:embed/>
                  <p:pic>
                    <p:nvPicPr>
                      <p:cNvPr id="0" name="Object 8"/>
                      <p:cNvPicPr>
                        <a:picLocks noChangeAspect="1" noChangeArrowheads="1"/>
                      </p:cNvPicPr>
                      <p:nvPr/>
                    </p:nvPicPr>
                    <p:blipFill>
                      <a:blip r:embed="rId10">
                        <a:biLevel thresh="50000"/>
                        <a:grayscl/>
                        <a:extLst>
                          <a:ext uri="{28A0092B-C50C-407E-A947-70E740481C1C}">
                            <a14:useLocalDpi xmlns:a14="http://schemas.microsoft.com/office/drawing/2010/main" val="0"/>
                          </a:ext>
                        </a:extLst>
                      </a:blip>
                      <a:srcRect/>
                      <a:stretch>
                        <a:fillRect/>
                      </a:stretch>
                    </p:blipFill>
                    <p:spPr bwMode="auto">
                      <a:xfrm>
                        <a:off x="6240016" y="4270703"/>
                        <a:ext cx="4722812"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2" name="Object 10"/>
          <p:cNvGraphicFramePr>
            <a:graphicFrameLocks noChangeAspect="1"/>
          </p:cNvGraphicFramePr>
          <p:nvPr/>
        </p:nvGraphicFramePr>
        <p:xfrm>
          <a:off x="4652560" y="4985074"/>
          <a:ext cx="1143000" cy="889000"/>
        </p:xfrm>
        <a:graphic>
          <a:graphicData uri="http://schemas.openxmlformats.org/presentationml/2006/ole">
            <mc:AlternateContent xmlns:mc="http://schemas.openxmlformats.org/markup-compatibility/2006">
              <mc:Choice xmlns:v="urn:schemas-microsoft-com:vml" Requires="v">
                <p:oleObj name="Equation" r:id="rId11" imgW="965835" imgH="753110" progId="Equation.3">
                  <p:embed/>
                </p:oleObj>
              </mc:Choice>
              <mc:Fallback>
                <p:oleObj name="Equation" r:id="rId11" imgW="965835" imgH="75311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2560" y="4985074"/>
                        <a:ext cx="1143000"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 name="Text Box 11"/>
          <p:cNvSpPr txBox="1">
            <a:spLocks noChangeArrowheads="1"/>
          </p:cNvSpPr>
          <p:nvPr/>
        </p:nvSpPr>
        <p:spPr bwMode="auto">
          <a:xfrm>
            <a:off x="6162074" y="4800361"/>
            <a:ext cx="17526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n </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为奇数</a:t>
            </a:r>
          </a:p>
        </p:txBody>
      </p:sp>
      <p:sp>
        <p:nvSpPr>
          <p:cNvPr id="40" name="Text Box 12"/>
          <p:cNvSpPr txBox="1">
            <a:spLocks noChangeArrowheads="1"/>
          </p:cNvSpPr>
          <p:nvPr/>
        </p:nvSpPr>
        <p:spPr bwMode="auto">
          <a:xfrm>
            <a:off x="6162074" y="5407883"/>
            <a:ext cx="17526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n </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为偶数</a:t>
            </a:r>
          </a:p>
        </p:txBody>
      </p:sp>
      <p:sp>
        <p:nvSpPr>
          <p:cNvPr id="41" name="Text Box 13"/>
          <p:cNvSpPr txBox="1">
            <a:spLocks noChangeArrowheads="1"/>
          </p:cNvSpPr>
          <p:nvPr/>
        </p:nvSpPr>
        <p:spPr bwMode="auto">
          <a:xfrm>
            <a:off x="2838239" y="6152495"/>
            <a:ext cx="1295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从而</a:t>
            </a:r>
          </a:p>
        </p:txBody>
      </p:sp>
      <p:graphicFrame>
        <p:nvGraphicFramePr>
          <p:cNvPr id="42" name="Object 14"/>
          <p:cNvGraphicFramePr>
            <a:graphicFrameLocks noChangeAspect="1"/>
          </p:cNvGraphicFramePr>
          <p:nvPr/>
        </p:nvGraphicFramePr>
        <p:xfrm>
          <a:off x="3676439" y="6228695"/>
          <a:ext cx="1041400" cy="622300"/>
        </p:xfrm>
        <a:graphic>
          <a:graphicData uri="http://schemas.openxmlformats.org/presentationml/2006/ole">
            <mc:AlternateContent xmlns:mc="http://schemas.openxmlformats.org/markup-compatibility/2006">
              <mc:Choice xmlns:v="urn:schemas-microsoft-com:vml" Requires="v">
                <p:oleObj name="Equation" r:id="rId13" imgW="882015" imgH="528320" progId="Equation.3">
                  <p:embed/>
                </p:oleObj>
              </mc:Choice>
              <mc:Fallback>
                <p:oleObj name="Equation" r:id="rId13" imgW="882015" imgH="528320" progId="Equation.3">
                  <p:embed/>
                  <p:pic>
                    <p:nvPicPr>
                      <p:cNvPr id="0" name="Object 14"/>
                      <p:cNvPicPr>
                        <a:picLocks noChangeAspect="1" noChangeArrowheads="1"/>
                      </p:cNvPicPr>
                      <p:nvPr/>
                    </p:nvPicPr>
                    <p:blipFill>
                      <a:blip r:embed="rId14">
                        <a:biLevel thresh="50000"/>
                        <a:grayscl/>
                        <a:extLst>
                          <a:ext uri="{28A0092B-C50C-407E-A947-70E740481C1C}">
                            <a14:useLocalDpi xmlns:a14="http://schemas.microsoft.com/office/drawing/2010/main" val="0"/>
                          </a:ext>
                        </a:extLst>
                      </a:blip>
                      <a:srcRect/>
                      <a:stretch>
                        <a:fillRect/>
                      </a:stretch>
                    </p:blipFill>
                    <p:spPr bwMode="auto">
                      <a:xfrm>
                        <a:off x="3676439" y="6228695"/>
                        <a:ext cx="104140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 name="Text Box 20"/>
          <p:cNvSpPr txBox="1">
            <a:spLocks noChangeArrowheads="1"/>
          </p:cNvSpPr>
          <p:nvPr/>
        </p:nvSpPr>
        <p:spPr bwMode="auto">
          <a:xfrm>
            <a:off x="2866926" y="3692649"/>
            <a:ext cx="1917973"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则</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q=1</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时，</a:t>
            </a:r>
          </a:p>
        </p:txBody>
      </p:sp>
      <p:graphicFrame>
        <p:nvGraphicFramePr>
          <p:cNvPr id="49" name="Object 21"/>
          <p:cNvGraphicFramePr>
            <a:graphicFrameLocks noChangeAspect="1"/>
          </p:cNvGraphicFramePr>
          <p:nvPr/>
        </p:nvGraphicFramePr>
        <p:xfrm>
          <a:off x="5831632" y="3810247"/>
          <a:ext cx="949325" cy="350838"/>
        </p:xfrm>
        <a:graphic>
          <a:graphicData uri="http://schemas.openxmlformats.org/presentationml/2006/ole">
            <mc:AlternateContent xmlns:mc="http://schemas.openxmlformats.org/markup-compatibility/2006">
              <mc:Choice xmlns:v="urn:schemas-microsoft-com:vml" Requires="v">
                <p:oleObj name="Equation" r:id="rId15" imgW="695325" imgH="257810" progId="Equation.DSMT4">
                  <p:embed/>
                </p:oleObj>
              </mc:Choice>
              <mc:Fallback>
                <p:oleObj name="Equation" r:id="rId15" imgW="695325" imgH="257810" progId="Equation.DSMT4">
                  <p:embed/>
                  <p:pic>
                    <p:nvPicPr>
                      <p:cNvPr id="0" name="Object 21"/>
                      <p:cNvPicPr>
                        <a:picLocks noChangeAspect="1" noChangeArrowheads="1"/>
                      </p:cNvPicPr>
                      <p:nvPr/>
                    </p:nvPicPr>
                    <p:blipFill>
                      <a:blip r:embed="rId16">
                        <a:biLevel thresh="50000"/>
                        <a:grayscl/>
                        <a:extLst>
                          <a:ext uri="{28A0092B-C50C-407E-A947-70E740481C1C}">
                            <a14:useLocalDpi xmlns:a14="http://schemas.microsoft.com/office/drawing/2010/main" val="0"/>
                          </a:ext>
                        </a:extLst>
                      </a:blip>
                      <a:srcRect/>
                      <a:stretch>
                        <a:fillRect/>
                      </a:stretch>
                    </p:blipFill>
                    <p:spPr bwMode="auto">
                      <a:xfrm>
                        <a:off x="5831632" y="3810247"/>
                        <a:ext cx="949325" cy="350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 name="Text Box 22"/>
          <p:cNvSpPr txBox="1">
            <a:spLocks noChangeArrowheads="1"/>
          </p:cNvSpPr>
          <p:nvPr/>
        </p:nvSpPr>
        <p:spPr bwMode="auto">
          <a:xfrm>
            <a:off x="4612432" y="4331829"/>
            <a:ext cx="21336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级数成为</a:t>
            </a:r>
          </a:p>
        </p:txBody>
      </p:sp>
      <p:graphicFrame>
        <p:nvGraphicFramePr>
          <p:cNvPr id="51" name="Object 23"/>
          <p:cNvGraphicFramePr>
            <a:graphicFrameLocks noChangeAspect="1"/>
          </p:cNvGraphicFramePr>
          <p:nvPr/>
        </p:nvGraphicFramePr>
        <p:xfrm>
          <a:off x="5760511" y="4981650"/>
          <a:ext cx="355600" cy="317500"/>
        </p:xfrm>
        <a:graphic>
          <a:graphicData uri="http://schemas.openxmlformats.org/presentationml/2006/ole">
            <mc:AlternateContent xmlns:mc="http://schemas.openxmlformats.org/markup-compatibility/2006">
              <mc:Choice xmlns:v="urn:schemas-microsoft-com:vml" Requires="v">
                <p:oleObj name="Equation" r:id="rId17" imgW="302895" imgH="270510" progId="Equation.3">
                  <p:embed/>
                </p:oleObj>
              </mc:Choice>
              <mc:Fallback>
                <p:oleObj name="Equation" r:id="rId17" imgW="302895" imgH="270510" progId="Equation.3">
                  <p:embed/>
                  <p:pic>
                    <p:nvPicPr>
                      <p:cNvPr id="0" name="Object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60511" y="4981650"/>
                        <a:ext cx="355600" cy="31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24"/>
          <p:cNvGraphicFramePr>
            <a:graphicFrameLocks noChangeAspect="1"/>
          </p:cNvGraphicFramePr>
          <p:nvPr/>
        </p:nvGraphicFramePr>
        <p:xfrm>
          <a:off x="5760511" y="5515050"/>
          <a:ext cx="330200" cy="393700"/>
        </p:xfrm>
        <a:graphic>
          <a:graphicData uri="http://schemas.openxmlformats.org/presentationml/2006/ole">
            <mc:AlternateContent xmlns:mc="http://schemas.openxmlformats.org/markup-compatibility/2006">
              <mc:Choice xmlns:v="urn:schemas-microsoft-com:vml" Requires="v">
                <p:oleObj name="Equation" r:id="rId19" imgW="276860" imgH="334645" progId="Equation.3">
                  <p:embed/>
                </p:oleObj>
              </mc:Choice>
              <mc:Fallback>
                <p:oleObj name="Equation" r:id="rId19" imgW="276860" imgH="334645" progId="Equation.3">
                  <p:embed/>
                  <p:pic>
                    <p:nvPicPr>
                      <p:cNvPr id="0" name="Object 2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60511" y="5515050"/>
                        <a:ext cx="330200" cy="39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 name="Text Box 25"/>
          <p:cNvSpPr txBox="1">
            <a:spLocks noChangeArrowheads="1"/>
          </p:cNvSpPr>
          <p:nvPr/>
        </p:nvSpPr>
        <p:spPr bwMode="auto">
          <a:xfrm>
            <a:off x="4667039" y="6203295"/>
            <a:ext cx="4724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不存在 </a:t>
            </a:r>
            <a:r>
              <a:rPr kumimoji="1"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因此级数发散</a:t>
            </a:r>
            <a:r>
              <a:rPr kumimoji="1"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p>
        </p:txBody>
      </p:sp>
      <p:sp>
        <p:nvSpPr>
          <p:cNvPr id="54" name="Text Box 20"/>
          <p:cNvSpPr txBox="1">
            <a:spLocks noChangeArrowheads="1"/>
          </p:cNvSpPr>
          <p:nvPr/>
        </p:nvSpPr>
        <p:spPr bwMode="auto">
          <a:xfrm>
            <a:off x="2866926" y="4329931"/>
            <a:ext cx="1917973"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而</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q=-1</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时，</a:t>
            </a: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298513"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级数的概念和性质</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247406" y="620688"/>
            <a:ext cx="7321202"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无穷级数的收敛和发散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Converge and diverge</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0" name="Rectangle 2"/>
          <p:cNvSpPr txBox="1">
            <a:spLocks noChangeArrowheads="1"/>
          </p:cNvSpPr>
          <p:nvPr/>
        </p:nvSpPr>
        <p:spPr>
          <a:xfrm>
            <a:off x="778819" y="1610860"/>
            <a:ext cx="8125493" cy="609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讨论等比级数</a:t>
            </a:r>
            <a:r>
              <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a:t>
            </a: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又称</a:t>
            </a:r>
            <a:r>
              <a:rPr kumimoji="0" lang="zh-CN" altLang="en-US"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等线" panose="02010600030101010101" charset="-122"/>
                <a:ea typeface="等线" panose="02010600030101010101" charset="-122"/>
                <a:cs typeface="+mj-cs"/>
              </a:rPr>
              <a:t>几何级数</a:t>
            </a:r>
            <a:r>
              <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a:t>
            </a: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 的敛散性</a:t>
            </a:r>
            <a:r>
              <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 (</a:t>
            </a:r>
            <a:r>
              <a:rPr kumimoji="0"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q</a:t>
            </a: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为公比 </a:t>
            </a:r>
            <a:r>
              <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  </a:t>
            </a:r>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endParaRPr>
          </a:p>
        </p:txBody>
      </p:sp>
      <p:graphicFrame>
        <p:nvGraphicFramePr>
          <p:cNvPr id="22" name="Object 4"/>
          <p:cNvGraphicFramePr>
            <a:graphicFrameLocks noChangeAspect="1"/>
          </p:cNvGraphicFramePr>
          <p:nvPr/>
        </p:nvGraphicFramePr>
        <p:xfrm>
          <a:off x="846578" y="2169120"/>
          <a:ext cx="7070725" cy="1104900"/>
        </p:xfrm>
        <a:graphic>
          <a:graphicData uri="http://schemas.openxmlformats.org/presentationml/2006/ole">
            <mc:AlternateContent xmlns:mc="http://schemas.openxmlformats.org/markup-compatibility/2006">
              <mc:Choice xmlns:v="urn:schemas-microsoft-com:vml" Requires="v">
                <p:oleObj name="Equation" r:id="rId3" imgW="5975985" imgH="933450" progId="Equation.3">
                  <p:embed/>
                </p:oleObj>
              </mc:Choice>
              <mc:Fallback>
                <p:oleObj name="Equation" r:id="rId3" imgW="5975985" imgH="933450" progId="Equation.3">
                  <p:embed/>
                  <p:pic>
                    <p:nvPicPr>
                      <p:cNvPr id="0" name="Object 4"/>
                      <p:cNvPicPr>
                        <a:picLocks noChangeAspect="1" noChangeArrowheads="1"/>
                      </p:cNvPicPr>
                      <p:nvPr/>
                    </p:nvPicPr>
                    <p:blipFill>
                      <a:blip r:embed="rId4">
                        <a:biLevel thresh="50000"/>
                        <a:grayscl/>
                        <a:extLst>
                          <a:ext uri="{28A0092B-C50C-407E-A947-70E740481C1C}">
                            <a14:useLocalDpi xmlns:a14="http://schemas.microsoft.com/office/drawing/2010/main" val="0"/>
                          </a:ext>
                        </a:extLst>
                      </a:blip>
                      <a:srcRect/>
                      <a:stretch>
                        <a:fillRect/>
                      </a:stretch>
                    </p:blipFill>
                    <p:spPr bwMode="auto">
                      <a:xfrm>
                        <a:off x="846578" y="2169120"/>
                        <a:ext cx="7070725"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 name="组合 5"/>
          <p:cNvGrpSpPr/>
          <p:nvPr/>
        </p:nvGrpSpPr>
        <p:grpSpPr>
          <a:xfrm>
            <a:off x="726232" y="3641949"/>
            <a:ext cx="8682136" cy="1384545"/>
            <a:chOff x="726232" y="3641949"/>
            <a:chExt cx="8682136" cy="1384545"/>
          </a:xfrm>
        </p:grpSpPr>
        <p:sp>
          <p:nvSpPr>
            <p:cNvPr id="43" name="Text Box 15"/>
            <p:cNvSpPr txBox="1">
              <a:spLocks noChangeArrowheads="1"/>
            </p:cNvSpPr>
            <p:nvPr/>
          </p:nvSpPr>
          <p:spPr bwMode="auto">
            <a:xfrm>
              <a:off x="726232" y="3692741"/>
              <a:ext cx="3351100"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综合可知</a:t>
              </a:r>
              <a:r>
                <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几何级数</a:t>
              </a:r>
              <a:endPar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44" name="Object 16"/>
            <p:cNvGraphicFramePr>
              <a:graphicFrameLocks noChangeAspect="1"/>
            </p:cNvGraphicFramePr>
            <p:nvPr/>
          </p:nvGraphicFramePr>
          <p:xfrm>
            <a:off x="3987875" y="3711799"/>
            <a:ext cx="914400" cy="469900"/>
          </p:xfrm>
          <a:graphic>
            <a:graphicData uri="http://schemas.openxmlformats.org/presentationml/2006/ole">
              <mc:AlternateContent xmlns:mc="http://schemas.openxmlformats.org/markup-compatibility/2006">
                <mc:Choice xmlns:v="urn:schemas-microsoft-com:vml" Requires="v">
                  <p:oleObj name="Equation" r:id="rId5" imgW="772795" imgH="399415" progId="Equation.3">
                    <p:embed/>
                  </p:oleObj>
                </mc:Choice>
                <mc:Fallback>
                  <p:oleObj name="Equation" r:id="rId5" imgW="772795" imgH="399415"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87875" y="3711799"/>
                          <a:ext cx="9144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Text Box 17"/>
            <p:cNvSpPr txBox="1">
              <a:spLocks noChangeArrowheads="1"/>
            </p:cNvSpPr>
            <p:nvPr/>
          </p:nvSpPr>
          <p:spPr bwMode="auto">
            <a:xfrm>
              <a:off x="4902275" y="3641949"/>
              <a:ext cx="33528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时</a:t>
              </a:r>
              <a:r>
                <a:rPr kumimoji="1"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等比级数收敛 </a:t>
              </a:r>
              <a:r>
                <a:rPr kumimoji="1"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p>
          </p:txBody>
        </p:sp>
        <p:graphicFrame>
          <p:nvGraphicFramePr>
            <p:cNvPr id="55" name="Object 18"/>
            <p:cNvGraphicFramePr>
              <a:graphicFrameLocks noChangeAspect="1"/>
            </p:cNvGraphicFramePr>
            <p:nvPr/>
          </p:nvGraphicFramePr>
          <p:xfrm>
            <a:off x="3974927" y="4556594"/>
            <a:ext cx="914400" cy="469900"/>
          </p:xfrm>
          <a:graphic>
            <a:graphicData uri="http://schemas.openxmlformats.org/presentationml/2006/ole">
              <mc:AlternateContent xmlns:mc="http://schemas.openxmlformats.org/markup-compatibility/2006">
                <mc:Choice xmlns:v="urn:schemas-microsoft-com:vml" Requires="v">
                  <p:oleObj name="Equation" r:id="rId7" imgW="772795" imgH="399415" progId="Equation.3">
                    <p:embed/>
                  </p:oleObj>
                </mc:Choice>
                <mc:Fallback>
                  <p:oleObj name="Equation" r:id="rId7" imgW="772795" imgH="399415"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74927" y="4556594"/>
                          <a:ext cx="914400"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 name="Text Box 19"/>
            <p:cNvSpPr txBox="1">
              <a:spLocks noChangeArrowheads="1"/>
            </p:cNvSpPr>
            <p:nvPr/>
          </p:nvSpPr>
          <p:spPr bwMode="auto">
            <a:xfrm>
              <a:off x="4871864" y="4486744"/>
              <a:ext cx="4536504"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时</a:t>
              </a:r>
              <a:r>
                <a:rPr kumimoji="1"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 </a:t>
              </a: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等比级数发散</a:t>
              </a:r>
              <a:r>
                <a:rPr kumimoji="1"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r>
                <a:rPr kumimoji="1" lang="zh-CN" altLang="en-US" sz="2800" b="1" i="0" u="none" strike="noStrike" kern="1200" cap="none" spc="0" normalizeH="0" baseline="0" noProof="0" dirty="0">
                  <a:ln>
                    <a:noFill/>
                  </a:ln>
                  <a:solidFill>
                    <a:srgbClr val="FF0000"/>
                  </a:solidFill>
                  <a:effectLst/>
                  <a:uLnTx/>
                  <a:uFillTx/>
                  <a:latin typeface="等线" panose="02010600030101010101" charset="-122"/>
                  <a:ea typeface="等线" panose="02010600030101010101" charset="-122"/>
                  <a:cs typeface="+mn-cs"/>
                </a:rPr>
                <a:t>记忆</a:t>
              </a: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a:t>
              </a:r>
              <a:endParaRPr kumimoji="1"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298513"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级数的概念和性质</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247406" y="620688"/>
            <a:ext cx="7321202"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无穷级数的收敛和发散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Converge and diverge</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0" name="Rectangle 2"/>
          <p:cNvSpPr txBox="1">
            <a:spLocks noChangeArrowheads="1"/>
          </p:cNvSpPr>
          <p:nvPr/>
        </p:nvSpPr>
        <p:spPr>
          <a:xfrm>
            <a:off x="778819" y="1580706"/>
            <a:ext cx="8125493" cy="609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讨论级数          的敛散性</a:t>
            </a:r>
            <a:r>
              <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 </a:t>
            </a:r>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endParaRPr>
          </a:p>
        </p:txBody>
      </p:sp>
      <p:graphicFrame>
        <p:nvGraphicFramePr>
          <p:cNvPr id="22" name="Object 4"/>
          <p:cNvGraphicFramePr>
            <a:graphicFrameLocks noChangeAspect="1"/>
          </p:cNvGraphicFramePr>
          <p:nvPr/>
        </p:nvGraphicFramePr>
        <p:xfrm>
          <a:off x="2464259" y="1274319"/>
          <a:ext cx="763706" cy="1081916"/>
        </p:xfrm>
        <a:graphic>
          <a:graphicData uri="http://schemas.openxmlformats.org/presentationml/2006/ole">
            <mc:AlternateContent xmlns:mc="http://schemas.openxmlformats.org/markup-compatibility/2006">
              <mc:Choice xmlns:v="urn:schemas-microsoft-com:vml" Requires="v">
                <p:oleObj name="Equation" r:id="rId3" imgW="7315200" imgH="10363200" progId="Equation.DSMT4">
                  <p:embed/>
                </p:oleObj>
              </mc:Choice>
              <mc:Fallback>
                <p:oleObj name="Equation" r:id="rId3" imgW="7315200" imgH="10363200" progId="Equation.DSMT4">
                  <p:embed/>
                  <p:pic>
                    <p:nvPicPr>
                      <p:cNvPr id="0" name="Object 4"/>
                      <p:cNvPicPr>
                        <a:picLocks noChangeAspect="1" noChangeArrowheads="1"/>
                      </p:cNvPicPr>
                      <p:nvPr/>
                    </p:nvPicPr>
                    <p:blipFill>
                      <a:blip r:embed="rId4">
                        <a:biLevel thresh="50000"/>
                        <a:grayscl/>
                      </a:blip>
                      <a:srcRect/>
                      <a:stretch>
                        <a:fillRect/>
                      </a:stretch>
                    </p:blipFill>
                    <p:spPr bwMode="auto">
                      <a:xfrm>
                        <a:off x="2464259" y="1274319"/>
                        <a:ext cx="763706" cy="1081916"/>
                      </a:xfrm>
                      <a:prstGeom prst="rect">
                        <a:avLst/>
                      </a:prstGeom>
                      <a:noFill/>
                      <a:ln>
                        <a:noFill/>
                      </a:ln>
                      <a:effectLst/>
                    </p:spPr>
                  </p:pic>
                </p:oleObj>
              </mc:Fallback>
            </mc:AlternateContent>
          </a:graphicData>
        </a:graphic>
      </p:graphicFrame>
      <p:graphicFrame>
        <p:nvGraphicFramePr>
          <p:cNvPr id="26" name="Object 8"/>
          <p:cNvGraphicFramePr>
            <a:graphicFrameLocks noChangeAspect="1"/>
          </p:cNvGraphicFramePr>
          <p:nvPr/>
        </p:nvGraphicFramePr>
        <p:xfrm>
          <a:off x="830114" y="2669375"/>
          <a:ext cx="4983162" cy="977900"/>
        </p:xfrm>
        <a:graphic>
          <a:graphicData uri="http://schemas.openxmlformats.org/presentationml/2006/ole">
            <mc:AlternateContent xmlns:mc="http://schemas.openxmlformats.org/markup-compatibility/2006">
              <mc:Choice xmlns:v="urn:schemas-microsoft-com:vml" Requires="v">
                <p:oleObj name="Equation" r:id="rId5" imgW="48158400" imgH="9448800" progId="Equation.DSMT4">
                  <p:embed/>
                </p:oleObj>
              </mc:Choice>
              <mc:Fallback>
                <p:oleObj name="Equation" r:id="rId5" imgW="48158400" imgH="9448800" progId="Equation.DSMT4">
                  <p:embed/>
                  <p:pic>
                    <p:nvPicPr>
                      <p:cNvPr id="0" name="Object 8"/>
                      <p:cNvPicPr>
                        <a:picLocks noChangeAspect="1" noChangeArrowheads="1"/>
                      </p:cNvPicPr>
                      <p:nvPr/>
                    </p:nvPicPr>
                    <p:blipFill>
                      <a:blip r:embed="rId6">
                        <a:biLevel thresh="50000"/>
                        <a:grayscl/>
                      </a:blip>
                      <a:srcRect/>
                      <a:stretch>
                        <a:fillRect/>
                      </a:stretch>
                    </p:blipFill>
                    <p:spPr bwMode="auto">
                      <a:xfrm>
                        <a:off x="830114" y="2669375"/>
                        <a:ext cx="4983162" cy="977900"/>
                      </a:xfrm>
                      <a:prstGeom prst="rect">
                        <a:avLst/>
                      </a:prstGeom>
                      <a:noFill/>
                      <a:ln>
                        <a:noFill/>
                      </a:ln>
                      <a:effectLst/>
                    </p:spPr>
                  </p:pic>
                </p:oleObj>
              </mc:Fallback>
            </mc:AlternateContent>
          </a:graphicData>
        </a:graphic>
      </p:graphicFrame>
      <p:graphicFrame>
        <p:nvGraphicFramePr>
          <p:cNvPr id="31" name="Object 13"/>
          <p:cNvGraphicFramePr>
            <a:graphicFrameLocks noChangeAspect="1"/>
          </p:cNvGraphicFramePr>
          <p:nvPr/>
        </p:nvGraphicFramePr>
        <p:xfrm>
          <a:off x="830114" y="3888540"/>
          <a:ext cx="1977814" cy="769150"/>
        </p:xfrm>
        <a:graphic>
          <a:graphicData uri="http://schemas.openxmlformats.org/presentationml/2006/ole">
            <mc:AlternateContent xmlns:mc="http://schemas.openxmlformats.org/markup-compatibility/2006">
              <mc:Choice xmlns:v="urn:schemas-microsoft-com:vml" Requires="v">
                <p:oleObj name="Equation" r:id="rId7" imgW="16459200" imgH="6400800" progId="Equation.DSMT4">
                  <p:embed/>
                </p:oleObj>
              </mc:Choice>
              <mc:Fallback>
                <p:oleObj name="Equation" r:id="rId7" imgW="16459200" imgH="6400800" progId="Equation.DSMT4">
                  <p:embed/>
                  <p:pic>
                    <p:nvPicPr>
                      <p:cNvPr id="0" name="Object 13"/>
                      <p:cNvPicPr>
                        <a:picLocks noChangeAspect="1" noChangeArrowheads="1"/>
                      </p:cNvPicPr>
                      <p:nvPr/>
                    </p:nvPicPr>
                    <p:blipFill>
                      <a:blip r:embed="rId8"/>
                      <a:srcRect/>
                      <a:stretch>
                        <a:fillRect/>
                      </a:stretch>
                    </p:blipFill>
                    <p:spPr bwMode="auto">
                      <a:xfrm>
                        <a:off x="830114" y="3888540"/>
                        <a:ext cx="1977814" cy="769150"/>
                      </a:xfrm>
                      <a:prstGeom prst="rect">
                        <a:avLst/>
                      </a:prstGeom>
                      <a:noFill/>
                      <a:ln>
                        <a:noFill/>
                      </a:ln>
                      <a:effectLst/>
                    </p:spPr>
                  </p:pic>
                </p:oleObj>
              </mc:Fallback>
            </mc:AlternateContent>
          </a:graphicData>
        </a:graphic>
      </p:graphicFrame>
      <p:sp>
        <p:nvSpPr>
          <p:cNvPr id="32" name="Text Box 14"/>
          <p:cNvSpPr txBox="1">
            <a:spLocks noChangeArrowheads="1"/>
          </p:cNvSpPr>
          <p:nvPr/>
        </p:nvSpPr>
        <p:spPr bwMode="auto">
          <a:xfrm>
            <a:off x="3257172" y="3921124"/>
            <a:ext cx="3934030"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因此级数发散</a:t>
            </a:r>
          </a:p>
        </p:txBody>
      </p:sp>
      <p:graphicFrame>
        <p:nvGraphicFramePr>
          <p:cNvPr id="19" name="Object 4"/>
          <p:cNvGraphicFramePr>
            <a:graphicFrameLocks noChangeAspect="1"/>
          </p:cNvGraphicFramePr>
          <p:nvPr/>
        </p:nvGraphicFramePr>
        <p:xfrm>
          <a:off x="6251132" y="3641776"/>
          <a:ext cx="763706" cy="1081916"/>
        </p:xfrm>
        <a:graphic>
          <a:graphicData uri="http://schemas.openxmlformats.org/presentationml/2006/ole">
            <mc:AlternateContent xmlns:mc="http://schemas.openxmlformats.org/markup-compatibility/2006">
              <mc:Choice xmlns:v="urn:schemas-microsoft-com:vml" Requires="v">
                <p:oleObj name="Equation" r:id="rId3" imgW="7315200" imgH="10363200" progId="Equation.DSMT4">
                  <p:embed/>
                </p:oleObj>
              </mc:Choice>
              <mc:Fallback>
                <p:oleObj name="Equation" r:id="rId3" imgW="7315200" imgH="10363200" progId="Equation.DSMT4">
                  <p:embed/>
                  <p:pic>
                    <p:nvPicPr>
                      <p:cNvPr id="0" name="Object 4"/>
                      <p:cNvPicPr>
                        <a:picLocks noChangeAspect="1" noChangeArrowheads="1"/>
                      </p:cNvPicPr>
                      <p:nvPr/>
                    </p:nvPicPr>
                    <p:blipFill>
                      <a:blip r:embed="rId4">
                        <a:biLevel thresh="50000"/>
                        <a:grayscl/>
                      </a:blip>
                      <a:srcRect/>
                      <a:stretch>
                        <a:fillRect/>
                      </a:stretch>
                    </p:blipFill>
                    <p:spPr bwMode="auto">
                      <a:xfrm>
                        <a:off x="6251132" y="3641776"/>
                        <a:ext cx="763706" cy="1081916"/>
                      </a:xfrm>
                      <a:prstGeom prst="rect">
                        <a:avLst/>
                      </a:prstGeom>
                      <a:noFill/>
                      <a:ln>
                        <a:noFill/>
                      </a:ln>
                      <a:effectLst/>
                    </p:spPr>
                  </p:pic>
                </p:oleObj>
              </mc:Fallback>
            </mc:AlternateContent>
          </a:graphicData>
        </a:graphic>
      </p:graphicFrame>
      <p:sp>
        <p:nvSpPr>
          <p:cNvPr id="7" name="矩形 6"/>
          <p:cNvSpPr/>
          <p:nvPr/>
        </p:nvSpPr>
        <p:spPr>
          <a:xfrm>
            <a:off x="7014838" y="3760664"/>
            <a:ext cx="1459054" cy="661207"/>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diverges</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298513"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级数的概念和性质</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247406" y="620688"/>
            <a:ext cx="7321202"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无穷级数的收敛和发散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Converge and diverge</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0" name="Rectangle 2"/>
          <p:cNvSpPr txBox="1">
            <a:spLocks noChangeArrowheads="1"/>
          </p:cNvSpPr>
          <p:nvPr/>
        </p:nvSpPr>
        <p:spPr>
          <a:xfrm>
            <a:off x="778819" y="1763407"/>
            <a:ext cx="3877021" cy="6096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讨论下列级数的敛散性</a:t>
            </a:r>
            <a:r>
              <a:rPr kumimoji="0"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rPr>
              <a:t>. </a:t>
            </a:r>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j-cs"/>
            </a:endParaRPr>
          </a:p>
        </p:txBody>
      </p:sp>
      <p:graphicFrame>
        <p:nvGraphicFramePr>
          <p:cNvPr id="13" name="Object 4"/>
          <p:cNvGraphicFramePr>
            <a:graphicFrameLocks noChangeAspect="1"/>
          </p:cNvGraphicFramePr>
          <p:nvPr/>
        </p:nvGraphicFramePr>
        <p:xfrm>
          <a:off x="911424" y="2852936"/>
          <a:ext cx="8177143" cy="1464940"/>
        </p:xfrm>
        <a:graphic>
          <a:graphicData uri="http://schemas.openxmlformats.org/presentationml/2006/ole">
            <mc:AlternateContent xmlns:mc="http://schemas.openxmlformats.org/markup-compatibility/2006">
              <mc:Choice xmlns:v="urn:schemas-microsoft-com:vml" Requires="v">
                <p:oleObj name="Equation" r:id="rId3" imgW="5215890" imgH="933450" progId="Equation.3">
                  <p:embed/>
                </p:oleObj>
              </mc:Choice>
              <mc:Fallback>
                <p:oleObj name="Equation" r:id="rId3" imgW="5215890" imgH="933450" progId="Equation.3">
                  <p:embed/>
                  <p:pic>
                    <p:nvPicPr>
                      <p:cNvPr id="0" name="Object 4"/>
                      <p:cNvPicPr>
                        <a:picLocks noChangeAspect="1" noChangeArrowheads="1"/>
                      </p:cNvPicPr>
                      <p:nvPr/>
                    </p:nvPicPr>
                    <p:blipFill>
                      <a:blip r:embed="rId4">
                        <a:biLevel thresh="50000"/>
                        <a:grayscl/>
                        <a:extLst>
                          <a:ext uri="{28A0092B-C50C-407E-A947-70E740481C1C}">
                            <a14:useLocalDpi xmlns:a14="http://schemas.microsoft.com/office/drawing/2010/main" val="0"/>
                          </a:ext>
                        </a:extLst>
                      </a:blip>
                      <a:srcRect/>
                      <a:stretch>
                        <a:fillRect/>
                      </a:stretch>
                    </p:blipFill>
                    <p:spPr bwMode="auto">
                      <a:xfrm>
                        <a:off x="911424" y="2852936"/>
                        <a:ext cx="8177143" cy="1464940"/>
                      </a:xfrm>
                      <a:prstGeom prst="rect">
                        <a:avLst/>
                      </a:prstGeom>
                      <a:noFill/>
                      <a:ln>
                        <a:noFill/>
                      </a:ln>
                      <a:effectLst/>
                    </p:spPr>
                  </p:pic>
                </p:oleObj>
              </mc:Fallback>
            </mc:AlternateContent>
          </a:graphicData>
        </a:graphic>
      </p:graphicFrame>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424" y="2060848"/>
            <a:ext cx="9397543" cy="4155445"/>
          </a:xfrm>
          <a:prstGeom prst="rect">
            <a:avLst/>
          </a:prstGeom>
        </p:spPr>
      </p:pic>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19" y="620688"/>
            <a:ext cx="3298513"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级数的概念和性质</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4247406" y="620688"/>
            <a:ext cx="7321202"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无穷级数的收敛和发散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Converge and diverge</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19" y="620688"/>
            <a:ext cx="3298513"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级数的概念和性质</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4247406" y="620688"/>
            <a:ext cx="7321202"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无穷级数的收敛和发散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Converge and diverge</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1988840"/>
            <a:ext cx="9116507" cy="4140203"/>
          </a:xfrm>
          <a:prstGeom prst="rect">
            <a:avLst/>
          </a:prstGeom>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298513"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级数的概念和性质</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247406" y="620688"/>
            <a:ext cx="2928714"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无穷级数的性质</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 name="矩形 6"/>
          <p:cNvSpPr/>
          <p:nvPr/>
        </p:nvSpPr>
        <p:spPr>
          <a:xfrm>
            <a:off x="756581" y="1988840"/>
            <a:ext cx="9083836" cy="2677656"/>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a:t>
            </a: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在级数前面去掉或加上有限项，不影响级数敛散性</a:t>
            </a:r>
            <a:endParaRPr kumimoji="1"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200000"/>
              </a:lnSpc>
              <a:spcBef>
                <a:spcPts val="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a:t>
            </a: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两个收敛级数，其各项逐项相加减所得级数也收敛，且该级数的和就是两个级数的和的相加减</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矩形 6"/>
          <p:cNvSpPr/>
          <p:nvPr/>
        </p:nvSpPr>
        <p:spPr>
          <a:xfrm>
            <a:off x="778819" y="620688"/>
            <a:ext cx="3298513"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级数的概念和性质</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8" name="矩形 7"/>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9" name="矩形 8"/>
          <p:cNvSpPr/>
          <p:nvPr/>
        </p:nvSpPr>
        <p:spPr>
          <a:xfrm>
            <a:off x="4247406" y="620688"/>
            <a:ext cx="3504778"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级数收敛的必要条件</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10" name="Text Box 3"/>
          <p:cNvSpPr txBox="1">
            <a:spLocks noChangeArrowheads="1"/>
          </p:cNvSpPr>
          <p:nvPr/>
        </p:nvSpPr>
        <p:spPr bwMode="auto">
          <a:xfrm>
            <a:off x="746662" y="1798194"/>
            <a:ext cx="5493354"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设级数                    收敛，则必有</a:t>
            </a:r>
          </a:p>
        </p:txBody>
      </p:sp>
      <p:graphicFrame>
        <p:nvGraphicFramePr>
          <p:cNvPr id="11" name="Object 4"/>
          <p:cNvGraphicFramePr>
            <a:graphicFrameLocks noChangeAspect="1"/>
          </p:cNvGraphicFramePr>
          <p:nvPr/>
        </p:nvGraphicFramePr>
        <p:xfrm>
          <a:off x="2063552" y="1404945"/>
          <a:ext cx="1849012" cy="1309717"/>
        </p:xfrm>
        <a:graphic>
          <a:graphicData uri="http://schemas.openxmlformats.org/presentationml/2006/ole">
            <mc:AlternateContent xmlns:mc="http://schemas.openxmlformats.org/markup-compatibility/2006">
              <mc:Choice xmlns:v="urn:schemas-microsoft-com:vml" Requires="v">
                <p:oleObj name="Equation" r:id="rId2" imgW="14630400" imgH="10363200" progId="Equation.DSMT4">
                  <p:embed/>
                </p:oleObj>
              </mc:Choice>
              <mc:Fallback>
                <p:oleObj name="Equation" r:id="rId2" imgW="14630400" imgH="10363200" progId="Equation.DSMT4">
                  <p:embed/>
                  <p:pic>
                    <p:nvPicPr>
                      <p:cNvPr id="0" name="Object 4"/>
                      <p:cNvPicPr>
                        <a:picLocks noChangeAspect="1" noChangeArrowheads="1"/>
                      </p:cNvPicPr>
                      <p:nvPr/>
                    </p:nvPicPr>
                    <p:blipFill>
                      <a:blip r:embed="rId3">
                        <a:biLevel thresh="50000"/>
                        <a:grayscl/>
                      </a:blip>
                      <a:srcRect/>
                      <a:stretch>
                        <a:fillRect/>
                      </a:stretch>
                    </p:blipFill>
                    <p:spPr bwMode="auto">
                      <a:xfrm>
                        <a:off x="2063552" y="1404945"/>
                        <a:ext cx="1849012" cy="1309717"/>
                      </a:xfrm>
                      <a:prstGeom prst="rect">
                        <a:avLst/>
                      </a:prstGeom>
                      <a:noFill/>
                      <a:ln>
                        <a:noFill/>
                      </a:ln>
                      <a:effectLst/>
                    </p:spPr>
                  </p:pic>
                </p:oleObj>
              </mc:Fallback>
            </mc:AlternateContent>
          </a:graphicData>
        </a:graphic>
      </p:graphicFrame>
      <p:graphicFrame>
        <p:nvGraphicFramePr>
          <p:cNvPr id="13" name="Object 6"/>
          <p:cNvGraphicFramePr>
            <a:graphicFrameLocks noChangeAspect="1"/>
          </p:cNvGraphicFramePr>
          <p:nvPr/>
        </p:nvGraphicFramePr>
        <p:xfrm>
          <a:off x="6126526" y="1671559"/>
          <a:ext cx="2860760" cy="1007310"/>
        </p:xfrm>
        <a:graphic>
          <a:graphicData uri="http://schemas.openxmlformats.org/presentationml/2006/ole">
            <mc:AlternateContent xmlns:mc="http://schemas.openxmlformats.org/markup-compatibility/2006">
              <mc:Choice xmlns:v="urn:schemas-microsoft-com:vml" Requires="v">
                <p:oleObj name="Equation" r:id="rId4" imgW="1525905" imgH="534670" progId="Equation.3">
                  <p:embed/>
                </p:oleObj>
              </mc:Choice>
              <mc:Fallback>
                <p:oleObj name="Equation" r:id="rId4" imgW="1525905" imgH="534670" progId="Equation.3">
                  <p:embed/>
                  <p:pic>
                    <p:nvPicPr>
                      <p:cNvPr id="0" name="Object 6"/>
                      <p:cNvPicPr>
                        <a:picLocks noChangeAspect="1" noChangeArrowheads="1"/>
                      </p:cNvPicPr>
                      <p:nvPr/>
                    </p:nvPicPr>
                    <p:blipFill>
                      <a:blip r:embed="rId5">
                        <a:biLevel thresh="50000"/>
                        <a:grayscl/>
                        <a:extLst>
                          <a:ext uri="{28A0092B-C50C-407E-A947-70E740481C1C}">
                            <a14:useLocalDpi xmlns:a14="http://schemas.microsoft.com/office/drawing/2010/main" val="0"/>
                          </a:ext>
                        </a:extLst>
                      </a:blip>
                      <a:srcRect/>
                      <a:stretch>
                        <a:fillRect/>
                      </a:stretch>
                    </p:blipFill>
                    <p:spPr bwMode="auto">
                      <a:xfrm>
                        <a:off x="6126526" y="1671559"/>
                        <a:ext cx="2860760" cy="1007310"/>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4" name="Text Box 11"/>
              <p:cNvSpPr txBox="1">
                <a:spLocks noChangeArrowheads="1"/>
              </p:cNvSpPr>
              <p:nvPr/>
            </p:nvSpPr>
            <p:spPr bwMode="auto">
              <a:xfrm>
                <a:off x="778819" y="3251095"/>
                <a:ext cx="8496944" cy="52322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逆否命题：若级数的通项</a:t>
                </a:r>
                <a14:m>
                  <m:oMath xmlns:m="http://schemas.openxmlformats.org/officeDocument/2006/math">
                    <m:sSub>
                      <m:sSubPr>
                        <m:ctrlPr>
                          <a:rPr kumimoji="1"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sSubPr>
                      <m:e>
                        <m:r>
                          <a:rPr kumimoji="1"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𝒖</m:t>
                        </m:r>
                      </m:e>
                      <m:sub>
                        <m:r>
                          <a:rPr kumimoji="1"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𝒏</m:t>
                        </m:r>
                      </m:sub>
                    </m:sSub>
                  </m:oMath>
                </a14:m>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不趋于</a:t>
                </a:r>
                <a:r>
                  <a:rPr kumimoji="1"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0 , </a:t>
                </a:r>
                <a:r>
                  <a:rPr kumimoji="1"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则级数必发散</a:t>
                </a:r>
                <a:endParaRPr kumimoji="1" lang="en-US" altLang="zh-CN"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4" name="Text Box 11"/>
              <p:cNvSpPr txBox="1">
                <a:spLocks noRot="1" noChangeAspect="1" noMove="1" noResize="1" noEditPoints="1" noAdjustHandles="1" noChangeArrowheads="1" noChangeShapeType="1" noTextEdit="1"/>
              </p:cNvSpPr>
              <p:nvPr/>
            </p:nvSpPr>
            <p:spPr bwMode="auto">
              <a:xfrm>
                <a:off x="778819" y="3251095"/>
                <a:ext cx="8496944" cy="523220"/>
              </a:xfrm>
              <a:prstGeom prst="rect">
                <a:avLst/>
              </a:prstGeom>
              <a:blipFill rotWithShape="1">
                <a:blip r:embed="rId6"/>
                <a:stretch>
                  <a:fillRect l="-4" t="-101" r="4" b="97"/>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zh-CN" altLang="en-US">
                    <a:noFill/>
                  </a:rPr>
                  <a:t> </a:t>
                </a:r>
              </a:p>
            </p:txBody>
          </p:sp>
        </mc:Fallback>
      </mc:AlternateContent>
      <p:grpSp>
        <p:nvGrpSpPr>
          <p:cNvPr id="22" name="组合 21"/>
          <p:cNvGrpSpPr/>
          <p:nvPr/>
        </p:nvGrpSpPr>
        <p:grpSpPr>
          <a:xfrm>
            <a:off x="720047" y="4514304"/>
            <a:ext cx="9742967" cy="1770262"/>
            <a:chOff x="720047" y="4514304"/>
            <a:chExt cx="9742967" cy="1770262"/>
          </a:xfrm>
        </p:grpSpPr>
        <p:graphicFrame>
          <p:nvGraphicFramePr>
            <p:cNvPr id="16" name="Object 13"/>
            <p:cNvGraphicFramePr>
              <a:graphicFrameLocks noChangeAspect="1"/>
            </p:cNvGraphicFramePr>
            <p:nvPr/>
          </p:nvGraphicFramePr>
          <p:xfrm>
            <a:off x="808957" y="4514304"/>
            <a:ext cx="5461000" cy="850900"/>
          </p:xfrm>
          <a:graphic>
            <a:graphicData uri="http://schemas.openxmlformats.org/presentationml/2006/ole">
              <mc:AlternateContent xmlns:mc="http://schemas.openxmlformats.org/markup-compatibility/2006">
                <mc:Choice xmlns:v="urn:schemas-microsoft-com:vml" Requires="v">
                  <p:oleObj name="Equation" r:id="rId7" imgW="4617085" imgH="721360" progId="Equation.3">
                    <p:embed/>
                  </p:oleObj>
                </mc:Choice>
                <mc:Fallback>
                  <p:oleObj name="Equation" r:id="rId7" imgW="4617085" imgH="721360" progId="Equation.3">
                    <p:embed/>
                    <p:pic>
                      <p:nvPicPr>
                        <p:cNvPr id="0" name="Object 13"/>
                        <p:cNvPicPr>
                          <a:picLocks noChangeAspect="1" noChangeArrowheads="1"/>
                        </p:cNvPicPr>
                        <p:nvPr/>
                      </p:nvPicPr>
                      <p:blipFill>
                        <a:blip r:embed="rId8">
                          <a:biLevel thresh="50000"/>
                          <a:grayscl/>
                          <a:extLst>
                            <a:ext uri="{28A0092B-C50C-407E-A947-70E740481C1C}">
                              <a14:useLocalDpi xmlns:a14="http://schemas.microsoft.com/office/drawing/2010/main" val="0"/>
                            </a:ext>
                          </a:extLst>
                        </a:blip>
                        <a:srcRect/>
                        <a:stretch>
                          <a:fillRect/>
                        </a:stretch>
                      </p:blipFill>
                      <p:spPr bwMode="auto">
                        <a:xfrm>
                          <a:off x="808957" y="4514304"/>
                          <a:ext cx="54610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14"/>
            <p:cNvSpPr txBox="1">
              <a:spLocks noChangeArrowheads="1"/>
            </p:cNvSpPr>
            <p:nvPr/>
          </p:nvSpPr>
          <p:spPr bwMode="auto">
            <a:xfrm>
              <a:off x="6299648" y="4693606"/>
              <a:ext cx="2057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其通项为</a:t>
              </a:r>
            </a:p>
          </p:txBody>
        </p:sp>
        <p:graphicFrame>
          <p:nvGraphicFramePr>
            <p:cNvPr id="18" name="Object 15"/>
            <p:cNvGraphicFramePr>
              <a:graphicFrameLocks noChangeAspect="1"/>
            </p:cNvGraphicFramePr>
            <p:nvPr/>
          </p:nvGraphicFramePr>
          <p:xfrm>
            <a:off x="7910314" y="4527712"/>
            <a:ext cx="2552700" cy="850900"/>
          </p:xfrm>
          <a:graphic>
            <a:graphicData uri="http://schemas.openxmlformats.org/presentationml/2006/ole">
              <mc:AlternateContent xmlns:mc="http://schemas.openxmlformats.org/markup-compatibility/2006">
                <mc:Choice xmlns:v="urn:schemas-microsoft-com:vml" Requires="v">
                  <p:oleObj name="Equation" r:id="rId9" imgW="2157095" imgH="721360" progId="Equation.3">
                    <p:embed/>
                  </p:oleObj>
                </mc:Choice>
                <mc:Fallback>
                  <p:oleObj name="Equation" r:id="rId9" imgW="2157095" imgH="721360" progId="Equation.3">
                    <p:embed/>
                    <p:pic>
                      <p:nvPicPr>
                        <p:cNvPr id="0" name="Object 15"/>
                        <p:cNvPicPr>
                          <a:picLocks noChangeAspect="1" noChangeArrowheads="1"/>
                        </p:cNvPicPr>
                        <p:nvPr/>
                      </p:nvPicPr>
                      <p:blipFill>
                        <a:blip r:embed="rId10">
                          <a:biLevel thresh="50000"/>
                          <a:grayscl/>
                          <a:extLst>
                            <a:ext uri="{28A0092B-C50C-407E-A947-70E740481C1C}">
                              <a14:useLocalDpi xmlns:a14="http://schemas.microsoft.com/office/drawing/2010/main" val="0"/>
                            </a:ext>
                          </a:extLst>
                        </a:blip>
                        <a:srcRect/>
                        <a:stretch>
                          <a:fillRect/>
                        </a:stretch>
                      </p:blipFill>
                      <p:spPr bwMode="auto">
                        <a:xfrm>
                          <a:off x="7910314" y="4527712"/>
                          <a:ext cx="2552700"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 Box 16"/>
            <p:cNvSpPr txBox="1">
              <a:spLocks noChangeArrowheads="1"/>
            </p:cNvSpPr>
            <p:nvPr/>
          </p:nvSpPr>
          <p:spPr bwMode="auto">
            <a:xfrm>
              <a:off x="2749558" y="5701377"/>
              <a:ext cx="4930618"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不趋于</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0,</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因此这个级数发散</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p>
          </p:txBody>
        </p:sp>
        <p:graphicFrame>
          <p:nvGraphicFramePr>
            <p:cNvPr id="21" name="Object 18"/>
            <p:cNvGraphicFramePr>
              <a:graphicFrameLocks noChangeAspect="1"/>
            </p:cNvGraphicFramePr>
            <p:nvPr/>
          </p:nvGraphicFramePr>
          <p:xfrm>
            <a:off x="720047" y="5637300"/>
            <a:ext cx="2049677" cy="647266"/>
          </p:xfrm>
          <a:graphic>
            <a:graphicData uri="http://schemas.openxmlformats.org/presentationml/2006/ole">
              <mc:AlternateContent xmlns:mc="http://schemas.openxmlformats.org/markup-compatibility/2006">
                <mc:Choice xmlns:v="urn:schemas-microsoft-com:vml" Requires="v">
                  <p:oleObj name="Equation" r:id="rId11" imgW="17373600" imgH="5486400" progId="Equation.DSMT4">
                    <p:embed/>
                  </p:oleObj>
                </mc:Choice>
                <mc:Fallback>
                  <p:oleObj name="Equation" r:id="rId11" imgW="17373600" imgH="5486400" progId="Equation.DSMT4">
                    <p:embed/>
                    <p:pic>
                      <p:nvPicPr>
                        <p:cNvPr id="0" name="Object 18"/>
                        <p:cNvPicPr>
                          <a:picLocks noChangeAspect="1" noChangeArrowheads="1"/>
                        </p:cNvPicPr>
                        <p:nvPr/>
                      </p:nvPicPr>
                      <p:blipFill>
                        <a:blip r:embed="rId12">
                          <a:biLevel thresh="50000"/>
                          <a:grayscl/>
                        </a:blip>
                        <a:srcRect/>
                        <a:stretch>
                          <a:fillRect/>
                        </a:stretch>
                      </p:blipFill>
                      <p:spPr bwMode="auto">
                        <a:xfrm>
                          <a:off x="720047" y="5637300"/>
                          <a:ext cx="2049677" cy="647266"/>
                        </a:xfrm>
                        <a:prstGeom prst="rect">
                          <a:avLst/>
                        </a:prstGeom>
                        <a:noFill/>
                        <a:ln>
                          <a:noFill/>
                        </a:ln>
                        <a:effec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39416" y="1052736"/>
            <a:ext cx="10585176" cy="4524315"/>
          </a:xfrm>
          <a:prstGeom prst="rect">
            <a:avLst/>
          </a:prstGeom>
        </p:spPr>
        <p:txBody>
          <a:bodyPr wrap="square">
            <a:spAutoFit/>
          </a:bodyPr>
          <a:lstStyle/>
          <a:p>
            <a:pPr marL="342900" lvl="0" indent="-342900" algn="just">
              <a:lnSpc>
                <a:spcPct val="200000"/>
              </a:lnSpc>
              <a:spcAft>
                <a:spcPts val="0"/>
              </a:spcAft>
              <a:buFont typeface="Wingdings" panose="05000000000000000000" pitchFamily="2" charset="2"/>
              <a:buChar char=""/>
            </a:pPr>
            <a:r>
              <a:rPr lang="zh-CN"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函数和极限</a:t>
            </a:r>
            <a:r>
              <a:rPr lang="en-US"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(10%)</a:t>
            </a:r>
            <a:r>
              <a:rPr lang="zh-CN"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：包括基本初等函数、图象分析、函数的极限、渐近线、函数的连续性。</a:t>
            </a:r>
            <a:endParaRPr lang="zh-CN" altLang="zh-CN"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66700" indent="266700" algn="just">
              <a:lnSpc>
                <a:spcPct val="200000"/>
              </a:lnSpc>
              <a:spcAft>
                <a:spcPts val="0"/>
              </a:spcAft>
            </a:pPr>
            <a:r>
              <a:rPr lang="en-US"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BC</a:t>
            </a:r>
            <a:r>
              <a:rPr lang="zh-CN"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：平面曲线的参数方程、向量方程、极坐标方程</a:t>
            </a:r>
            <a:endParaRPr lang="zh-CN" altLang="zh-CN"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342900" lvl="0" indent="-342900" algn="just">
              <a:lnSpc>
                <a:spcPct val="200000"/>
              </a:lnSpc>
              <a:spcAft>
                <a:spcPts val="0"/>
              </a:spcAft>
              <a:buFont typeface="Wingdings" panose="05000000000000000000" pitchFamily="2" charset="2"/>
              <a:buChar char=""/>
            </a:pPr>
            <a:r>
              <a:rPr lang="zh-CN"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导数和微分</a:t>
            </a:r>
            <a:r>
              <a:rPr lang="en-US"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(35%)</a:t>
            </a:r>
            <a:r>
              <a:rPr lang="zh-CN"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：导数的概念和定义、在一个点处的导数与导函数、导数计算、</a:t>
            </a:r>
            <a:r>
              <a:rPr lang="zh-CN" altLang="zh-CN" b="1" kern="100" dirty="0">
                <a:solidFill>
                  <a:srgbClr val="FF0000"/>
                </a:solidFill>
                <a:latin typeface="方正北魏楷书简体" panose="03000509000000000000" pitchFamily="65" charset="-122"/>
                <a:ea typeface="方正北魏楷书简体" panose="03000509000000000000" pitchFamily="65" charset="-122"/>
                <a:cs typeface="Times New Roman" panose="02020603050405020304" pitchFamily="18" charset="0"/>
              </a:rPr>
              <a:t>导数的应用</a:t>
            </a:r>
            <a:r>
              <a:rPr lang="zh-CN"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等。</a:t>
            </a:r>
            <a:endParaRPr lang="zh-CN" altLang="zh-CN"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66700" indent="266700" algn="just">
              <a:lnSpc>
                <a:spcPct val="200000"/>
              </a:lnSpc>
              <a:spcAft>
                <a:spcPts val="0"/>
              </a:spcAft>
            </a:pPr>
            <a:r>
              <a:rPr lang="en-US"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BC</a:t>
            </a:r>
            <a:r>
              <a:rPr lang="zh-CN"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：参数方程、极坐标方程、向量方程的导数</a:t>
            </a:r>
            <a:endParaRPr lang="zh-CN" altLang="zh-CN"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342900" lvl="0" indent="-342900" algn="just">
              <a:lnSpc>
                <a:spcPct val="200000"/>
              </a:lnSpc>
              <a:spcAft>
                <a:spcPts val="0"/>
              </a:spcAft>
              <a:buFont typeface="Wingdings" panose="05000000000000000000" pitchFamily="2" charset="2"/>
              <a:buChar char=""/>
            </a:pPr>
            <a:r>
              <a:rPr lang="zh-CN"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不定积分和定积分</a:t>
            </a:r>
            <a:r>
              <a:rPr lang="en-US"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(40%)</a:t>
            </a:r>
            <a:r>
              <a:rPr lang="zh-CN"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：定积分的概念和定义、</a:t>
            </a:r>
            <a:r>
              <a:rPr lang="zh-CN" altLang="zh-CN" b="1" kern="100" dirty="0">
                <a:solidFill>
                  <a:srgbClr val="FF0000"/>
                </a:solidFill>
                <a:latin typeface="方正北魏楷书简体" panose="03000509000000000000" pitchFamily="65" charset="-122"/>
                <a:ea typeface="方正北魏楷书简体" panose="03000509000000000000" pitchFamily="65" charset="-122"/>
                <a:cs typeface="Times New Roman" panose="02020603050405020304" pitchFamily="18" charset="0"/>
              </a:rPr>
              <a:t>积分的应用</a:t>
            </a:r>
            <a:r>
              <a:rPr lang="zh-CN"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、微积分基本定理、不定积分</a:t>
            </a:r>
            <a:r>
              <a:rPr lang="en-US"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a:t>
            </a:r>
            <a:r>
              <a:rPr lang="zh-CN"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反导数</a:t>
            </a:r>
            <a:r>
              <a:rPr lang="en-US"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a:t>
            </a:r>
            <a:r>
              <a:rPr lang="zh-CN"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、不定积分的应用、定积分的数值计算、微分方程</a:t>
            </a:r>
            <a:endParaRPr lang="zh-CN" altLang="zh-CN"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66700" indent="266700" algn="just">
              <a:lnSpc>
                <a:spcPct val="200000"/>
              </a:lnSpc>
              <a:spcAft>
                <a:spcPts val="0"/>
              </a:spcAft>
            </a:pPr>
            <a:r>
              <a:rPr lang="en-US"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BC</a:t>
            </a:r>
            <a:r>
              <a:rPr lang="zh-CN"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：广义积分，换元积分、分部积分、部分分式法求积分</a:t>
            </a:r>
            <a:endParaRPr lang="zh-CN" altLang="zh-CN"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342900" lvl="0" indent="-342900" algn="just">
              <a:lnSpc>
                <a:spcPct val="200000"/>
              </a:lnSpc>
              <a:spcAft>
                <a:spcPts val="0"/>
              </a:spcAft>
              <a:buFont typeface="Wingdings" panose="05000000000000000000" pitchFamily="2" charset="2"/>
              <a:buChar char=""/>
            </a:pPr>
            <a:r>
              <a:rPr lang="zh-CN" altLang="zh-CN" b="1" kern="100" dirty="0">
                <a:solidFill>
                  <a:srgbClr val="0070C0"/>
                </a:solidFill>
                <a:latin typeface="方正北魏楷书简体" panose="03000509000000000000" pitchFamily="65" charset="-122"/>
                <a:ea typeface="方正北魏楷书简体" panose="03000509000000000000" pitchFamily="65" charset="-122"/>
                <a:cs typeface="Times New Roman" panose="02020603050405020304" pitchFamily="18" charset="0"/>
              </a:rPr>
              <a:t>级数</a:t>
            </a:r>
            <a:r>
              <a:rPr lang="en-US"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(15%</a:t>
            </a:r>
            <a:r>
              <a:rPr lang="zh-CN"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a:t>
            </a:r>
            <a:r>
              <a:rPr lang="en-US"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BC)</a:t>
            </a:r>
            <a:r>
              <a:rPr lang="zh-CN" altLang="zh-CN"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：多项式近似计算，泰勒、麦克劳林级数，拉格朗日误差限</a:t>
            </a:r>
            <a:endParaRPr lang="zh-CN" altLang="zh-CN" sz="2400" b="1" kern="100" dirty="0">
              <a:effectLst/>
              <a:latin typeface="方正北魏楷书简体" panose="03000509000000000000" pitchFamily="65" charset="-122"/>
              <a:ea typeface="方正北魏楷书简体" panose="03000509000000000000" pitchFamily="65" charset="-122"/>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极坐标</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4" name="矩形 3"/>
          <p:cNvSpPr/>
          <p:nvPr/>
        </p:nvSpPr>
        <p:spPr>
          <a:xfrm>
            <a:off x="2958252" y="920770"/>
            <a:ext cx="4519186" cy="369332"/>
          </a:xfrm>
          <a:prstGeom prst="rect">
            <a:avLst/>
          </a:prstGeom>
        </p:spPr>
        <p:txBody>
          <a:bodyPr wrap="none">
            <a:spAutoFit/>
          </a:bodyPr>
          <a:lstStyle/>
          <a:p>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polar coordinate ——</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极坐标与直角坐标转化</a:t>
            </a:r>
            <a:endParaRPr lang="zh-CN" altLang="en-US" dirty="0"/>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6</a:t>
            </a:r>
            <a:endParaRPr lang="zh-CN" altLang="en-US" dirty="0"/>
          </a:p>
        </p:txBody>
      </p:sp>
      <p:pic>
        <p:nvPicPr>
          <p:cNvPr id="11" name="图片 10"/>
          <p:cNvPicPr>
            <a:picLocks noChangeAspect="1"/>
          </p:cNvPicPr>
          <p:nvPr/>
        </p:nvPicPr>
        <p:blipFill>
          <a:blip r:embed="rId2"/>
          <a:stretch>
            <a:fillRect/>
          </a:stretch>
        </p:blipFill>
        <p:spPr>
          <a:xfrm>
            <a:off x="695400" y="1613400"/>
            <a:ext cx="2462482" cy="1728192"/>
          </a:xfrm>
          <a:prstGeom prst="rect">
            <a:avLst/>
          </a:prstGeom>
        </p:spPr>
      </p:pic>
      <mc:AlternateContent xmlns:mc="http://schemas.openxmlformats.org/markup-compatibility/2006" xmlns:a14="http://schemas.microsoft.com/office/drawing/2010/main">
        <mc:Choice Requires="a14">
          <p:sp>
            <p:nvSpPr>
              <p:cNvPr id="16" name="矩形 15"/>
              <p:cNvSpPr/>
              <p:nvPr/>
            </p:nvSpPr>
            <p:spPr>
              <a:xfrm>
                <a:off x="1017482" y="3573016"/>
                <a:ext cx="1818318" cy="12714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eqArr>
                            <m:eqArrPr>
                              <m:ctrlPr>
                                <a:rPr lang="en-US" altLang="zh-CN" sz="2400" i="1" smtClean="0">
                                  <a:latin typeface="Cambria Math" panose="02040503050406030204" pitchFamily="18" charset="0"/>
                                </a:rPr>
                              </m:ctrlPr>
                            </m:eqArr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𝑟𝑐𝑜𝑠</m:t>
                              </m:r>
                              <m:r>
                                <a:rPr lang="zh-CN" altLang="en-US" sz="2400" i="1">
                                  <a:latin typeface="Cambria Math" panose="02040503050406030204" pitchFamily="18" charset="0"/>
                                </a:rPr>
                                <m:t>𝜃</m:t>
                              </m:r>
                            </m:e>
                            <m:e/>
                            <m:e>
                              <m:r>
                                <a:rPr lang="en-US" altLang="zh-CN" sz="2400" i="1">
                                  <a:latin typeface="Cambria Math" panose="02040503050406030204" pitchFamily="18" charset="0"/>
                                </a:rPr>
                                <m:t>𝑦</m:t>
                              </m:r>
                              <m:r>
                                <a:rPr lang="en-US" altLang="zh-CN" sz="2400" i="1">
                                  <a:latin typeface="Cambria Math" panose="02040503050406030204" pitchFamily="18" charset="0"/>
                                </a:rPr>
                                <m:t>=</m:t>
                              </m:r>
                              <m:r>
                                <a:rPr lang="en-US" altLang="zh-CN" sz="2400" i="1">
                                  <a:latin typeface="Cambria Math" panose="02040503050406030204" pitchFamily="18" charset="0"/>
                                </a:rPr>
                                <m:t>𝑟𝑠𝑖𝑛</m:t>
                              </m:r>
                              <m:r>
                                <a:rPr lang="zh-CN" altLang="en-US" sz="2400" i="1">
                                  <a:latin typeface="Cambria Math" panose="02040503050406030204" pitchFamily="18" charset="0"/>
                                </a:rPr>
                                <m:t>𝜃</m:t>
                              </m:r>
                              <m:r>
                                <m:rPr>
                                  <m:nor/>
                                </m:rPr>
                                <a:rPr lang="zh-CN" altLang="en-US" sz="2400" dirty="0">
                                  <a:latin typeface="Cambria Math" panose="02040503050406030204" pitchFamily="18" charset="0"/>
                                </a:rPr>
                                <m:t> </m:t>
                              </m:r>
                            </m:e>
                          </m:eqArr>
                        </m:e>
                      </m:d>
                    </m:oMath>
                  </m:oMathPara>
                </a14:m>
                <a:endParaRPr lang="zh-CN"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1017482" y="3573016"/>
                <a:ext cx="1818318" cy="1271438"/>
              </a:xfrm>
              <a:prstGeom prst="rect">
                <a:avLst/>
              </a:prstGeom>
              <a:blipFill rotWithShape="1">
                <a:blip r:embed="rId3"/>
                <a:stretch>
                  <a:fillRect l="-12" t="-40" r="29"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006262" y="5075878"/>
                <a:ext cx="2331086" cy="15625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i="1" smtClean="0">
                              <a:latin typeface="Cambria Math" panose="02040503050406030204" pitchFamily="18" charset="0"/>
                            </a:rPr>
                          </m:ctrlPr>
                        </m:dPr>
                        <m:e>
                          <m:eqArr>
                            <m:eqArrPr>
                              <m:ctrlPr>
                                <a:rPr lang="en-US" altLang="zh-CN" sz="2400" i="1" smtClean="0">
                                  <a:latin typeface="Cambria Math" panose="02040503050406030204" pitchFamily="18" charset="0"/>
                                </a:rPr>
                              </m:ctrlPr>
                            </m:eqArrPr>
                            <m:e>
                              <m:r>
                                <a:rPr lang="en-US" altLang="zh-CN" sz="2400" i="1">
                                  <a:latin typeface="Cambria Math" panose="02040503050406030204" pitchFamily="18" charset="0"/>
                                </a:rPr>
                                <m:t>𝑟</m:t>
                              </m:r>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𝑥</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𝑦</m:t>
                                      </m:r>
                                    </m:e>
                                    <m:sup>
                                      <m:r>
                                        <a:rPr lang="en-US" altLang="zh-CN" sz="2400" i="1">
                                          <a:latin typeface="Cambria Math" panose="02040503050406030204" pitchFamily="18" charset="0"/>
                                        </a:rPr>
                                        <m:t>2</m:t>
                                      </m:r>
                                    </m:sup>
                                  </m:sSup>
                                </m:e>
                              </m:rad>
                            </m:e>
                            <m:e/>
                            <m:e>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tan</m:t>
                                  </m:r>
                                </m:fName>
                                <m:e>
                                  <m:r>
                                    <a:rPr lang="zh-CN" altLang="en-US" sz="2400" b="0" i="1" smtClean="0">
                                      <a:latin typeface="Cambria Math" panose="02040503050406030204" pitchFamily="18" charset="0"/>
                                    </a:rPr>
                                    <m:t>𝜃</m:t>
                                  </m:r>
                                </m:e>
                              </m:func>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𝑦</m:t>
                                  </m:r>
                                </m:num>
                                <m:den>
                                  <m:r>
                                    <a:rPr lang="en-US" altLang="zh-CN" sz="2400" b="0" i="1" smtClean="0">
                                      <a:latin typeface="Cambria Math" panose="02040503050406030204" pitchFamily="18" charset="0"/>
                                    </a:rPr>
                                    <m:t>𝑥</m:t>
                                  </m:r>
                                </m:den>
                              </m:f>
                            </m:e>
                          </m:eqArr>
                          <m:r>
                            <a:rPr lang="en-US" altLang="zh-CN" sz="2400" b="0" i="1" smtClean="0">
                              <a:latin typeface="Cambria Math" panose="02040503050406030204" pitchFamily="18" charset="0"/>
                            </a:rPr>
                            <m:t> </m:t>
                          </m:r>
                        </m:e>
                      </m:d>
                    </m:oMath>
                  </m:oMathPara>
                </a14:m>
                <a:endParaRPr lang="zh-CN" altLang="en-US" sz="2400" dirty="0"/>
              </a:p>
            </p:txBody>
          </p:sp>
        </mc:Choice>
        <mc:Fallback xmlns="">
          <p:sp>
            <p:nvSpPr>
              <p:cNvPr id="17" name="矩形 16"/>
              <p:cNvSpPr>
                <a:spLocks noRot="1" noChangeAspect="1" noMove="1" noResize="1" noEditPoints="1" noAdjustHandles="1" noChangeArrowheads="1" noChangeShapeType="1" noTextEdit="1"/>
              </p:cNvSpPr>
              <p:nvPr/>
            </p:nvSpPr>
            <p:spPr>
              <a:xfrm>
                <a:off x="1006262" y="5075878"/>
                <a:ext cx="2331086" cy="1562544"/>
              </a:xfrm>
              <a:prstGeom prst="rect">
                <a:avLst/>
              </a:prstGeom>
              <a:blipFill rotWithShape="1">
                <a:blip r:embed="rId4"/>
                <a:stretch>
                  <a:fillRect l="-18" t="-21" r="18" b="8"/>
                </a:stretch>
              </a:blipFill>
            </p:spPr>
            <p:txBody>
              <a:bodyPr/>
              <a:lstStyle/>
              <a:p>
                <a:r>
                  <a:rPr lang="zh-CN" altLang="en-US">
                    <a:noFill/>
                  </a:rPr>
                  <a:t> </a:t>
                </a:r>
              </a:p>
            </p:txBody>
          </p:sp>
        </mc:Fallback>
      </mc:AlternateContent>
      <p:sp>
        <p:nvSpPr>
          <p:cNvPr id="6" name="矩形 5"/>
          <p:cNvSpPr/>
          <p:nvPr/>
        </p:nvSpPr>
        <p:spPr>
          <a:xfrm>
            <a:off x="4151784" y="1988840"/>
            <a:ext cx="4378122" cy="400110"/>
          </a:xfrm>
          <a:prstGeom prst="rect">
            <a:avLst/>
          </a:prstGeom>
        </p:spPr>
        <p:txBody>
          <a:bodyPr wrap="none">
            <a:spAutoFit/>
          </a:bodyPr>
          <a:lstStyle/>
          <a:p>
            <a:pPr marL="342900" indent="-342900">
              <a:buFont typeface="Wingdings" panose="05000000000000000000" pitchFamily="2" charset="2"/>
              <a:buChar char="n"/>
            </a:pPr>
            <a:r>
              <a:rPr lang="zh-CN" altLang="en-US" sz="2000" kern="0" dirty="0">
                <a:latin typeface="Times New Roman" panose="02020603050405020304" pitchFamily="18" charset="0"/>
                <a:ea typeface="方正北魏楷书简体" panose="03000509000000000000" pitchFamily="65" charset="-122"/>
                <a:cs typeface="Times New Roman" panose="02020603050405020304" pitchFamily="18" charset="0"/>
              </a:rPr>
              <a:t>将下列各点的极坐标化为直角坐标</a:t>
            </a:r>
            <a:endParaRPr lang="zh-CN" altLang="en-US" sz="2000" dirty="0"/>
          </a:p>
        </p:txBody>
      </p:sp>
      <p:sp>
        <p:nvSpPr>
          <p:cNvPr id="10" name="矩形 9"/>
          <p:cNvSpPr/>
          <p:nvPr/>
        </p:nvSpPr>
        <p:spPr>
          <a:xfrm>
            <a:off x="4163260" y="3519748"/>
            <a:ext cx="4378122" cy="400110"/>
          </a:xfrm>
          <a:prstGeom prst="rect">
            <a:avLst/>
          </a:prstGeom>
        </p:spPr>
        <p:txBody>
          <a:bodyPr wrap="none">
            <a:spAutoFit/>
          </a:bodyPr>
          <a:lstStyle/>
          <a:p>
            <a:pPr marL="342900" indent="-342900">
              <a:buFont typeface="Wingdings" panose="05000000000000000000" pitchFamily="2" charset="2"/>
              <a:buChar char="n"/>
            </a:pPr>
            <a:r>
              <a:rPr lang="zh-CN" altLang="en-US" sz="2000" kern="0" dirty="0">
                <a:latin typeface="Times New Roman" panose="02020603050405020304" pitchFamily="18" charset="0"/>
                <a:ea typeface="方正北魏楷书简体" panose="03000509000000000000" pitchFamily="65" charset="-122"/>
                <a:cs typeface="Times New Roman" panose="02020603050405020304" pitchFamily="18" charset="0"/>
              </a:rPr>
              <a:t>将下列各点的直角坐标化为极坐标</a:t>
            </a:r>
            <a:endParaRPr lang="zh-CN" altLang="en-US" sz="2000" dirty="0"/>
          </a:p>
        </p:txBody>
      </p:sp>
      <mc:AlternateContent xmlns:mc="http://schemas.openxmlformats.org/markup-compatibility/2006" xmlns:a14="http://schemas.microsoft.com/office/drawing/2010/main">
        <mc:Choice Requires="a14">
          <p:sp>
            <p:nvSpPr>
              <p:cNvPr id="7" name="矩形 6"/>
              <p:cNvSpPr/>
              <p:nvPr/>
            </p:nvSpPr>
            <p:spPr>
              <a:xfrm>
                <a:off x="4442376" y="2499672"/>
                <a:ext cx="1550937"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𝐴</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4,</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num>
                            <m:den>
                              <m:r>
                                <a:rPr lang="en-US" altLang="zh-CN" sz="2400" b="0" i="1" smtClean="0">
                                  <a:latin typeface="Cambria Math" panose="02040503050406030204" pitchFamily="18" charset="0"/>
                                </a:rPr>
                                <m:t>3</m:t>
                              </m:r>
                            </m:den>
                          </m:f>
                          <m:r>
                            <a:rPr lang="en-US" altLang="zh-CN" sz="2400" b="0" i="1" smtClean="0">
                              <a:latin typeface="Cambria Math" panose="02040503050406030204" pitchFamily="18" charset="0"/>
                            </a:rPr>
                            <m:t>𝜋</m:t>
                          </m:r>
                        </m:e>
                      </m:d>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4442376" y="2499672"/>
                <a:ext cx="1550937" cy="922176"/>
              </a:xfrm>
              <a:prstGeom prst="rect">
                <a:avLst/>
              </a:prstGeom>
              <a:blipFill rotWithShape="1">
                <a:blip r:embed="rId5"/>
                <a:stretch>
                  <a:fillRect l="-36" t="-34" r="12" b="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168008" y="2477496"/>
                <a:ext cx="1993944"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𝐵</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2</m:t>
                              </m:r>
                            </m:e>
                          </m:ra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5</m:t>
                              </m:r>
                            </m:num>
                            <m:den>
                              <m:r>
                                <a:rPr lang="en-US" altLang="zh-CN" sz="2400" b="0" i="1" smtClean="0">
                                  <a:latin typeface="Cambria Math" panose="02040503050406030204" pitchFamily="18" charset="0"/>
                                </a:rPr>
                                <m:t>4</m:t>
                              </m:r>
                            </m:den>
                          </m:f>
                          <m:r>
                            <a:rPr lang="en-US" altLang="zh-CN" sz="2400" b="0" i="1" smtClean="0">
                              <a:latin typeface="Cambria Math" panose="02040503050406030204" pitchFamily="18" charset="0"/>
                            </a:rPr>
                            <m:t>𝜋</m:t>
                          </m:r>
                        </m:e>
                      </m:d>
                    </m:oMath>
                  </m:oMathPara>
                </a14:m>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6168008" y="2477496"/>
                <a:ext cx="1993944" cy="922176"/>
              </a:xfrm>
              <a:prstGeom prst="rect">
                <a:avLst/>
              </a:prstGeom>
              <a:blipFill rotWithShape="1">
                <a:blip r:embed="rId6"/>
                <a:stretch>
                  <a:fillRect l="-13" t="-39" r="-144" b="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442376" y="4383366"/>
                <a:ext cx="1653530" cy="5348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rad>
                            <m:radPr>
                              <m:degHide m:val="on"/>
                              <m:ctrlPr>
                                <a:rPr lang="en-US" altLang="zh-CN" sz="2400" i="1" smtClean="0">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6</m:t>
                              </m:r>
                            </m:e>
                          </m:rad>
                          <m:r>
                            <a:rPr lang="en-US" altLang="zh-CN" sz="2400" i="1">
                              <a:solidFill>
                                <a:prstClr val="black"/>
                              </a:solidFill>
                              <a:latin typeface="Cambria Math" panose="02040503050406030204" pitchFamily="18" charset="0"/>
                            </a:rPr>
                            <m:t>,</m:t>
                          </m:r>
                          <m:rad>
                            <m:radPr>
                              <m:degHide m:val="on"/>
                              <m:ctrlPr>
                                <a:rPr lang="en-US" altLang="zh-CN" sz="2400" i="1" smtClean="0">
                                  <a:solidFill>
                                    <a:prstClr val="black"/>
                                  </a:solidFill>
                                  <a:latin typeface="Cambria Math" panose="02040503050406030204" pitchFamily="18" charset="0"/>
                                </a:rPr>
                              </m:ctrlPr>
                            </m:radPr>
                            <m:deg/>
                            <m:e>
                              <m:r>
                                <a:rPr lang="en-US" altLang="zh-CN" sz="2400" b="0" i="1" smtClean="0">
                                  <a:solidFill>
                                    <a:prstClr val="black"/>
                                  </a:solidFill>
                                  <a:latin typeface="Cambria Math" panose="02040503050406030204" pitchFamily="18" charset="0"/>
                                </a:rPr>
                                <m:t>2</m:t>
                              </m:r>
                            </m:e>
                          </m:rad>
                          <m:r>
                            <a:rPr lang="en-US" altLang="zh-CN" sz="2400" i="1" smtClean="0">
                              <a:solidFill>
                                <a:prstClr val="black"/>
                              </a:solidFill>
                              <a:latin typeface="Cambria Math" panose="02040503050406030204" pitchFamily="18" charset="0"/>
                            </a:rPr>
                            <m:t> </m:t>
                          </m:r>
                        </m:e>
                      </m:d>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4442376" y="4383366"/>
                <a:ext cx="1653530" cy="534826"/>
              </a:xfrm>
              <a:prstGeom prst="rect">
                <a:avLst/>
              </a:prstGeom>
              <a:blipFill rotWithShape="1">
                <a:blip r:embed="rId7"/>
                <a:stretch>
                  <a:fillRect l="-33" t="-111" r="33" b="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168008" y="4370008"/>
                <a:ext cx="170591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𝑄</m:t>
                      </m:r>
                      <m:d>
                        <m:dPr>
                          <m:ctrlPr>
                            <a:rPr lang="en-US" altLang="zh-CN" sz="2400" i="1">
                              <a:solidFill>
                                <a:prstClr val="black"/>
                              </a:solidFill>
                              <a:latin typeface="Cambria Math" panose="02040503050406030204" pitchFamily="18" charset="0"/>
                            </a:rPr>
                          </m:ctrlPr>
                        </m:dPr>
                        <m:e>
                          <m:r>
                            <a:rPr lang="en-US" altLang="zh-CN" sz="240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m:t>
                          </m:r>
                          <m:r>
                            <a:rPr lang="en-US" altLang="zh-CN" sz="2400" i="1" smtClean="0">
                              <a:solidFill>
                                <a:prstClr val="black"/>
                              </a:solidFill>
                              <a:latin typeface="Cambria Math" panose="02040503050406030204" pitchFamily="18" charset="0"/>
                            </a:rPr>
                            <m:t>−</m:t>
                          </m:r>
                          <m:r>
                            <a:rPr lang="en-US" altLang="zh-CN" sz="2400" b="0" i="1" smtClean="0">
                              <a:solidFill>
                                <a:prstClr val="black"/>
                              </a:solidFill>
                              <a:latin typeface="Cambria Math" panose="02040503050406030204" pitchFamily="18" charset="0"/>
                            </a:rPr>
                            <m:t>3</m:t>
                          </m:r>
                          <m:r>
                            <a:rPr lang="en-US" altLang="zh-CN" sz="2400" i="1" smtClean="0">
                              <a:solidFill>
                                <a:prstClr val="black"/>
                              </a:solidFill>
                              <a:latin typeface="Cambria Math" panose="02040503050406030204" pitchFamily="18" charset="0"/>
                            </a:rPr>
                            <m:t> </m:t>
                          </m:r>
                        </m:e>
                      </m:d>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6168008" y="4370008"/>
                <a:ext cx="1705916" cy="461665"/>
              </a:xfrm>
              <a:prstGeom prst="rect">
                <a:avLst/>
              </a:prstGeom>
              <a:blipFill rotWithShape="1">
                <a:blip r:embed="rId8"/>
                <a:stretch>
                  <a:fillRect l="-15" t="-124" r="-414" b="128"/>
                </a:stretch>
              </a:blipFill>
            </p:spPr>
            <p:txBody>
              <a:bodyPr/>
              <a:lstStyle/>
              <a:p>
                <a:r>
                  <a:rPr lang="zh-CN" altLang="en-US">
                    <a:noFill/>
                  </a:rPr>
                  <a:t> </a:t>
                </a:r>
              </a:p>
            </p:txBody>
          </p:sp>
        </mc:Fallback>
      </mc:AlternateContent>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298513"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级数的概念和性质</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1</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247406" y="620688"/>
            <a:ext cx="3504778"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级数收敛的必要条件</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6" name="Rectangle 2"/>
          <p:cNvSpPr txBox="1">
            <a:spLocks noChangeArrowheads="1"/>
          </p:cNvSpPr>
          <p:nvPr/>
        </p:nvSpPr>
        <p:spPr>
          <a:xfrm>
            <a:off x="679913" y="1639444"/>
            <a:ext cx="1083031" cy="53265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注意</a:t>
            </a:r>
            <a:r>
              <a:rPr kumimoji="0"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a:t>
            </a:r>
          </a:p>
        </p:txBody>
      </p:sp>
      <p:graphicFrame>
        <p:nvGraphicFramePr>
          <p:cNvPr id="7" name="Object 3"/>
          <p:cNvGraphicFramePr>
            <a:graphicFrameLocks noChangeAspect="1"/>
          </p:cNvGraphicFramePr>
          <p:nvPr/>
        </p:nvGraphicFramePr>
        <p:xfrm>
          <a:off x="1919536" y="1859413"/>
          <a:ext cx="1676400" cy="622300"/>
        </p:xfrm>
        <a:graphic>
          <a:graphicData uri="http://schemas.openxmlformats.org/presentationml/2006/ole">
            <mc:AlternateContent xmlns:mc="http://schemas.openxmlformats.org/markup-compatibility/2006">
              <mc:Choice xmlns:v="urn:schemas-microsoft-com:vml" Requires="v">
                <p:oleObj name="Equation" r:id="rId2" imgW="1416685" imgH="528320" progId="Equation.3">
                  <p:embed/>
                </p:oleObj>
              </mc:Choice>
              <mc:Fallback>
                <p:oleObj name="Equation" r:id="rId2" imgW="1416685" imgH="52832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1859413"/>
                        <a:ext cx="1676400"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 name="Text Box 4"/>
          <p:cNvSpPr txBox="1">
            <a:spLocks noChangeArrowheads="1"/>
          </p:cNvSpPr>
          <p:nvPr/>
        </p:nvSpPr>
        <p:spPr bwMode="auto">
          <a:xfrm>
            <a:off x="3797019" y="1814402"/>
            <a:ext cx="43434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并非级数收敛的充分条件</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p>
        </p:txBody>
      </p:sp>
      <p:sp>
        <p:nvSpPr>
          <p:cNvPr id="9" name="Text Box 5"/>
          <p:cNvSpPr txBox="1">
            <a:spLocks noChangeArrowheads="1"/>
          </p:cNvSpPr>
          <p:nvPr/>
        </p:nvSpPr>
        <p:spPr bwMode="auto">
          <a:xfrm>
            <a:off x="730713" y="2983131"/>
            <a:ext cx="2667000" cy="954107"/>
          </a:xfrm>
          <a:prstGeom prst="rect">
            <a:avLst/>
          </a:prstGeom>
          <a:noFill/>
          <a:ln w="9525">
            <a:solidFill>
              <a:schemeClr val="tx1"/>
            </a:solidFill>
            <a:miter lim="800000"/>
          </a:ln>
          <a:extLst>
            <a:ext uri="{909E8E84-426E-40DD-AFC4-6F175D3DCCD1}">
              <a14:hiddenFill xmlns:a14="http://schemas.microsoft.com/office/drawing/2010/main">
                <a:solidFill>
                  <a:schemeClr val="accent1"/>
                </a:solidFill>
              </a14:hiddenFill>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调和级数</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harmonic series</a:t>
            </a:r>
            <a:endPar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10" name="Object 6"/>
          <p:cNvGraphicFramePr>
            <a:graphicFrameLocks noChangeAspect="1"/>
          </p:cNvGraphicFramePr>
          <p:nvPr/>
        </p:nvGraphicFramePr>
        <p:xfrm>
          <a:off x="3805800" y="2873598"/>
          <a:ext cx="4102100" cy="1066800"/>
        </p:xfrm>
        <a:graphic>
          <a:graphicData uri="http://schemas.openxmlformats.org/presentationml/2006/ole">
            <mc:AlternateContent xmlns:mc="http://schemas.openxmlformats.org/markup-compatibility/2006">
              <mc:Choice xmlns:v="urn:schemas-microsoft-com:vml" Requires="v">
                <p:oleObj name="Equation" r:id="rId4" imgW="3464560" imgH="901700" progId="Equation.3">
                  <p:embed/>
                </p:oleObj>
              </mc:Choice>
              <mc:Fallback>
                <p:oleObj name="Equation" r:id="rId4" imgW="3464560" imgH="901700" progId="Equation.3">
                  <p:embed/>
                  <p:pic>
                    <p:nvPicPr>
                      <p:cNvPr id="0" name="Object 6"/>
                      <p:cNvPicPr>
                        <a:picLocks noChangeAspect="1" noChangeArrowheads="1"/>
                      </p:cNvPicPr>
                      <p:nvPr/>
                    </p:nvPicPr>
                    <p:blipFill>
                      <a:blip r:embed="rId5">
                        <a:biLevel thresh="50000"/>
                        <a:grayscl/>
                        <a:extLst>
                          <a:ext uri="{28A0092B-C50C-407E-A947-70E740481C1C}">
                            <a14:useLocalDpi xmlns:a14="http://schemas.microsoft.com/office/drawing/2010/main" val="0"/>
                          </a:ext>
                        </a:extLst>
                      </a:blip>
                      <a:srcRect/>
                      <a:stretch>
                        <a:fillRect/>
                      </a:stretch>
                    </p:blipFill>
                    <p:spPr bwMode="auto">
                      <a:xfrm>
                        <a:off x="3805800" y="2873598"/>
                        <a:ext cx="41021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 name="Text Box 7"/>
          <p:cNvSpPr txBox="1">
            <a:spLocks noChangeArrowheads="1"/>
          </p:cNvSpPr>
          <p:nvPr/>
        </p:nvSpPr>
        <p:spPr bwMode="auto">
          <a:xfrm>
            <a:off x="634516" y="4723542"/>
            <a:ext cx="990600"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虽然</a:t>
            </a:r>
          </a:p>
        </p:txBody>
      </p:sp>
      <p:graphicFrame>
        <p:nvGraphicFramePr>
          <p:cNvPr id="12" name="Object 8"/>
          <p:cNvGraphicFramePr>
            <a:graphicFrameLocks noChangeAspect="1"/>
          </p:cNvGraphicFramePr>
          <p:nvPr/>
        </p:nvGraphicFramePr>
        <p:xfrm>
          <a:off x="1625116" y="4488096"/>
          <a:ext cx="3098800" cy="876300"/>
        </p:xfrm>
        <a:graphic>
          <a:graphicData uri="http://schemas.openxmlformats.org/presentationml/2006/ole">
            <mc:AlternateContent xmlns:mc="http://schemas.openxmlformats.org/markup-compatibility/2006">
              <mc:Choice xmlns:v="urn:schemas-microsoft-com:vml" Requires="v">
                <p:oleObj name="Equation" r:id="rId6" imgW="2620645" imgH="740410" progId="Equation.3">
                  <p:embed/>
                </p:oleObj>
              </mc:Choice>
              <mc:Fallback>
                <p:oleObj name="Equation" r:id="rId6" imgW="2620645" imgH="740410" progId="Equation.3">
                  <p:embed/>
                  <p:pic>
                    <p:nvPicPr>
                      <p:cNvPr id="0" name="Object 8"/>
                      <p:cNvPicPr>
                        <a:picLocks noChangeAspect="1" noChangeArrowheads="1"/>
                      </p:cNvPicPr>
                      <p:nvPr/>
                    </p:nvPicPr>
                    <p:blipFill>
                      <a:blip r:embed="rId7">
                        <a:biLevel thresh="50000"/>
                        <a:grayscl/>
                        <a:extLst>
                          <a:ext uri="{28A0092B-C50C-407E-A947-70E740481C1C}">
                            <a14:useLocalDpi xmlns:a14="http://schemas.microsoft.com/office/drawing/2010/main" val="0"/>
                          </a:ext>
                        </a:extLst>
                      </a:blip>
                      <a:srcRect/>
                      <a:stretch>
                        <a:fillRect/>
                      </a:stretch>
                    </p:blipFill>
                    <p:spPr bwMode="auto">
                      <a:xfrm>
                        <a:off x="1625116" y="4488096"/>
                        <a:ext cx="3098800"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 Box 9"/>
          <p:cNvSpPr txBox="1">
            <a:spLocks noChangeArrowheads="1"/>
          </p:cNvSpPr>
          <p:nvPr/>
        </p:nvSpPr>
        <p:spPr bwMode="auto">
          <a:xfrm>
            <a:off x="4871864" y="4666690"/>
            <a:ext cx="27432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但此级数发散 </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正项级数及其审敛法</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537882" y="620688"/>
            <a:ext cx="5806589"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正项级数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series with positive terms</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9" name="Text Box 5"/>
          <p:cNvSpPr txBox="1">
            <a:spLocks noChangeArrowheads="1"/>
          </p:cNvSpPr>
          <p:nvPr/>
        </p:nvSpPr>
        <p:spPr bwMode="auto">
          <a:xfrm>
            <a:off x="911424" y="2953357"/>
            <a:ext cx="5005247" cy="523220"/>
          </a:xfrm>
          <a:prstGeom prst="rect">
            <a:avLst/>
          </a:prstGeom>
          <a:noFill/>
          <a:ln w="9525">
            <a:solidFill>
              <a:schemeClr val="tx1"/>
            </a:solidFill>
            <a:miter lim="800000"/>
          </a:ln>
          <a:extLst>
            <a:ext uri="{909E8E84-426E-40DD-AFC4-6F175D3DCCD1}">
              <a14:hiddenFill xmlns:a14="http://schemas.microsoft.com/office/drawing/2010/main">
                <a:solidFill>
                  <a:schemeClr val="accent1"/>
                </a:solidFill>
              </a14:hiddenFill>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以下审敛法只适用于正项级数</a:t>
            </a:r>
          </a:p>
        </p:txBody>
      </p:sp>
      <p:sp>
        <p:nvSpPr>
          <p:cNvPr id="14" name="Text Box 3"/>
          <p:cNvSpPr txBox="1">
            <a:spLocks noChangeArrowheads="1"/>
          </p:cNvSpPr>
          <p:nvPr/>
        </p:nvSpPr>
        <p:spPr bwMode="auto">
          <a:xfrm>
            <a:off x="776959" y="1738230"/>
            <a:ext cx="893763"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若</a:t>
            </a:r>
          </a:p>
        </p:txBody>
      </p:sp>
      <p:graphicFrame>
        <p:nvGraphicFramePr>
          <p:cNvPr id="15" name="Object 4"/>
          <p:cNvGraphicFramePr>
            <a:graphicFrameLocks noChangeAspect="1"/>
          </p:cNvGraphicFramePr>
          <p:nvPr/>
        </p:nvGraphicFramePr>
        <p:xfrm>
          <a:off x="1289722" y="1819192"/>
          <a:ext cx="1066800" cy="444500"/>
        </p:xfrm>
        <a:graphic>
          <a:graphicData uri="http://schemas.openxmlformats.org/presentationml/2006/ole">
            <mc:AlternateContent xmlns:mc="http://schemas.openxmlformats.org/markup-compatibility/2006">
              <mc:Choice xmlns:v="urn:schemas-microsoft-com:vml" Requires="v">
                <p:oleObj name="Equation" r:id="rId2" imgW="901700" imgH="373380" progId="Equation.3">
                  <p:embed/>
                </p:oleObj>
              </mc:Choice>
              <mc:Fallback>
                <p:oleObj name="Equation" r:id="rId2" imgW="901700" imgH="37338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722" y="1819192"/>
                        <a:ext cx="106680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 name="Object 5"/>
          <p:cNvGraphicFramePr>
            <a:graphicFrameLocks noChangeAspect="1"/>
          </p:cNvGraphicFramePr>
          <p:nvPr/>
        </p:nvGraphicFramePr>
        <p:xfrm>
          <a:off x="3299497" y="1516773"/>
          <a:ext cx="777875" cy="990600"/>
        </p:xfrm>
        <a:graphic>
          <a:graphicData uri="http://schemas.openxmlformats.org/presentationml/2006/ole">
            <mc:AlternateContent xmlns:mc="http://schemas.openxmlformats.org/markup-compatibility/2006">
              <mc:Choice xmlns:v="urn:schemas-microsoft-com:vml" Requires="v">
                <p:oleObj name="Equation" r:id="rId4" imgW="708025" imgH="901700" progId="Equation.3">
                  <p:embed/>
                </p:oleObj>
              </mc:Choice>
              <mc:Fallback>
                <p:oleObj name="Equation" r:id="rId4" imgW="708025" imgH="901700"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99497" y="1516773"/>
                        <a:ext cx="777875"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 name="Text Box 31"/>
          <p:cNvSpPr txBox="1">
            <a:spLocks noChangeArrowheads="1"/>
          </p:cNvSpPr>
          <p:nvPr/>
        </p:nvSpPr>
        <p:spPr bwMode="auto">
          <a:xfrm>
            <a:off x="2377159" y="1738230"/>
            <a:ext cx="1090613"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则称</a:t>
            </a:r>
          </a:p>
        </p:txBody>
      </p:sp>
      <p:sp>
        <p:nvSpPr>
          <p:cNvPr id="18" name="Text Box 32"/>
          <p:cNvSpPr txBox="1">
            <a:spLocks noChangeArrowheads="1"/>
          </p:cNvSpPr>
          <p:nvPr/>
        </p:nvSpPr>
        <p:spPr bwMode="auto">
          <a:xfrm>
            <a:off x="4077372" y="1752517"/>
            <a:ext cx="2436812"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为正项级数 </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正项级数及其审敛法</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537882" y="620688"/>
            <a:ext cx="6382654"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正项级数 ：积分审敛法</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the integral test</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9" name="Text Box 5"/>
          <p:cNvSpPr txBox="1">
            <a:spLocks noChangeArrowheads="1"/>
          </p:cNvSpPr>
          <p:nvPr/>
        </p:nvSpPr>
        <p:spPr bwMode="auto">
          <a:xfrm>
            <a:off x="778819" y="1916832"/>
            <a:ext cx="2004813" cy="523220"/>
          </a:xfrm>
          <a:prstGeom prst="rect">
            <a:avLst/>
          </a:prstGeom>
          <a:noFill/>
          <a:ln w="9525">
            <a:solidFill>
              <a:schemeClr val="tx1"/>
            </a:solidFill>
            <a:miter lim="800000"/>
          </a:ln>
          <a:extLst>
            <a:ext uri="{909E8E84-426E-40DD-AFC4-6F175D3DCCD1}">
              <a14:hiddenFill xmlns:a14="http://schemas.microsoft.com/office/drawing/2010/main">
                <a:solidFill>
                  <a:schemeClr val="accent1"/>
                </a:solidFill>
              </a14:hiddenFill>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积分审敛法</a:t>
            </a:r>
          </a:p>
        </p:txBody>
      </p:sp>
      <mc:AlternateContent xmlns:mc="http://schemas.openxmlformats.org/markup-compatibility/2006" xmlns:a14="http://schemas.microsoft.com/office/drawing/2010/main">
        <mc:Choice Requires="a14">
          <p:sp>
            <p:nvSpPr>
              <p:cNvPr id="13" name="Text Box 9"/>
              <p:cNvSpPr txBox="1">
                <a:spLocks noChangeArrowheads="1"/>
              </p:cNvSpPr>
              <p:nvPr/>
            </p:nvSpPr>
            <p:spPr bwMode="auto">
              <a:xfrm>
                <a:off x="2999656" y="1761480"/>
                <a:ext cx="8140352" cy="1316771"/>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15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设</a:t>
                </a:r>
                <a14:m>
                  <m:oMath xmlns:m="http://schemas.openxmlformats.org/officeDocument/2006/math">
                    <m: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𝒇</m:t>
                    </m:r>
                    <m:d>
                      <m:dPr>
                        <m:ctrlP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e>
                    </m:d>
                  </m:oMath>
                </a14:m>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在</a:t>
                </a:r>
                <a14:m>
                  <m:oMath xmlns:m="http://schemas.openxmlformats.org/officeDocument/2006/math">
                    <m:d>
                      <m:dPr>
                        <m:begChr m:val="["/>
                        <m:ctrlPr>
                          <a:rPr kumimoji="1"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ctrlPr>
                      </m:dPr>
                      <m:e>
                        <m:r>
                          <a:rPr kumimoji="1"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𝟏</m:t>
                        </m:r>
                        <m:r>
                          <a:rPr kumimoji="1"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e>
                    </m:d>
                  </m:oMath>
                </a14:m>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上</a:t>
                </a: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连续</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函数值为正</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，并且</a:t>
                </a: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在大于</a:t>
                </a:r>
                <a:r>
                  <a:rPr kumimoji="1" lang="en-US" altLang="zh-CN"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1</a:t>
                </a:r>
                <a:r>
                  <a:rPr kumimoji="1"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的某个正数起单调递减</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，令</a:t>
                </a:r>
                <a14:m>
                  <m:oMath xmlns:m="http://schemas.openxmlformats.org/officeDocument/2006/math">
                    <m:sSub>
                      <m:sSubPr>
                        <m:ctrlP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1" lang="en-US" altLang="zh-CN" sz="2800" b="1"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𝐮</m:t>
                        </m:r>
                      </m:e>
                      <m:sub>
                        <m:r>
                          <a:rPr kumimoji="1" lang="en-US" altLang="zh-CN" sz="2800" b="1"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𝐧</m:t>
                        </m:r>
                      </m:sub>
                    </m:sSub>
                    <m:r>
                      <a:rPr kumimoji="1" lang="en-US" altLang="zh-CN" sz="2800" b="1" i="0"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1"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𝒇</m:t>
                    </m:r>
                    <m:d>
                      <m:dPr>
                        <m:ctrlPr>
                          <a:rPr kumimoji="1"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1"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d>
                  </m:oMath>
                </a14:m>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，则</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13" name="Text Box 9"/>
              <p:cNvSpPr txBox="1">
                <a:spLocks noRot="1" noChangeAspect="1" noMove="1" noResize="1" noEditPoints="1" noAdjustHandles="1" noChangeArrowheads="1" noChangeShapeType="1" noTextEdit="1"/>
              </p:cNvSpPr>
              <p:nvPr/>
            </p:nvSpPr>
            <p:spPr bwMode="auto">
              <a:xfrm>
                <a:off x="2999656" y="1761480"/>
                <a:ext cx="8140352" cy="1316771"/>
              </a:xfrm>
              <a:prstGeom prst="rect">
                <a:avLst/>
              </a:prstGeom>
              <a:blipFill rotWithShape="1">
                <a:blip r:embed="rId2"/>
                <a:stretch>
                  <a:fillRect l="-7" t="-47" r="2" b="-644"/>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808809" y="3303802"/>
                <a:ext cx="6240170" cy="6383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）若</a:t>
                </a:r>
                <a14:m>
                  <m:oMath xmlns:m="http://schemas.openxmlformats.org/officeDocument/2006/math">
                    <m:nary>
                      <m:naryPr>
                        <m:ctrlP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𝟏</m:t>
                        </m:r>
                      </m:sub>
                      <m:sup>
                        <m: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e>
                        <m:r>
                          <a:rPr kumimoji="1"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𝒇</m:t>
                        </m:r>
                        <m:d>
                          <m:dPr>
                            <m:ctrlPr>
                              <a:rPr kumimoji="1"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1"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d>
                        <m: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𝒅𝒙</m:t>
                        </m:r>
                      </m:e>
                    </m:nary>
                  </m:oMath>
                </a14:m>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收敛，则           收敛</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808809" y="3303802"/>
                <a:ext cx="6240170" cy="638316"/>
              </a:xfrm>
              <a:prstGeom prst="rect">
                <a:avLst/>
              </a:prstGeom>
              <a:blipFill rotWithShape="1">
                <a:blip r:embed="rId3"/>
                <a:stretch>
                  <a:fillRect l="-3" t="-83" r="4" b="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783632" y="4392875"/>
                <a:ext cx="6240170" cy="63831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2</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）若</a:t>
                </a:r>
                <a14:m>
                  <m:oMath xmlns:m="http://schemas.openxmlformats.org/officeDocument/2006/math">
                    <m:nary>
                      <m:naryPr>
                        <m:ctrlP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𝟏</m:t>
                        </m:r>
                      </m:sub>
                      <m:sup>
                        <m: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e>
                        <m:r>
                          <a:rPr kumimoji="1"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𝒇</m:t>
                        </m:r>
                        <m:d>
                          <m:dPr>
                            <m:ctrlPr>
                              <a:rPr kumimoji="1"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dPr>
                          <m:e>
                            <m:r>
                              <a:rPr kumimoji="1"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𝒙</m:t>
                            </m:r>
                          </m:e>
                        </m:d>
                        <m: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𝒅𝒙</m:t>
                        </m:r>
                      </m:e>
                    </m:nary>
                  </m:oMath>
                </a14:m>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发散，则           发散</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19" name="矩形 18"/>
              <p:cNvSpPr>
                <a:spLocks noRot="1" noChangeAspect="1" noMove="1" noResize="1" noEditPoints="1" noAdjustHandles="1" noChangeArrowheads="1" noChangeShapeType="1" noTextEdit="1"/>
              </p:cNvSpPr>
              <p:nvPr/>
            </p:nvSpPr>
            <p:spPr>
              <a:xfrm>
                <a:off x="2783632" y="4392875"/>
                <a:ext cx="6240170" cy="638316"/>
              </a:xfrm>
              <a:prstGeom prst="rect">
                <a:avLst/>
              </a:prstGeom>
              <a:blipFill rotWithShape="1">
                <a:blip r:embed="rId4"/>
                <a:stretch>
                  <a:fillRect l="-7" t="-91" r="7" b="13"/>
                </a:stretch>
              </a:blipFill>
            </p:spPr>
            <p:txBody>
              <a:bodyPr/>
              <a:lstStyle/>
              <a:p>
                <a:r>
                  <a:rPr lang="zh-CN" altLang="en-US">
                    <a:noFill/>
                  </a:rPr>
                  <a:t> </a:t>
                </a:r>
              </a:p>
            </p:txBody>
          </p:sp>
        </mc:Fallback>
      </mc:AlternateContent>
      <p:graphicFrame>
        <p:nvGraphicFramePr>
          <p:cNvPr id="20" name="Object 4"/>
          <p:cNvGraphicFramePr>
            <a:graphicFrameLocks noChangeAspect="1"/>
          </p:cNvGraphicFramePr>
          <p:nvPr/>
        </p:nvGraphicFramePr>
        <p:xfrm>
          <a:off x="7283915" y="3051238"/>
          <a:ext cx="890587" cy="1082675"/>
        </p:xfrm>
        <a:graphic>
          <a:graphicData uri="http://schemas.openxmlformats.org/presentationml/2006/ole">
            <mc:AlternateContent xmlns:mc="http://schemas.openxmlformats.org/markup-compatibility/2006">
              <mc:Choice xmlns:v="urn:schemas-microsoft-com:vml" Requires="v">
                <p:oleObj name="Equation" r:id="rId5" imgW="8534400" imgH="10363200" progId="Equation.DSMT4">
                  <p:embed/>
                </p:oleObj>
              </mc:Choice>
              <mc:Fallback>
                <p:oleObj name="Equation" r:id="rId5" imgW="8534400" imgH="10363200" progId="Equation.DSMT4">
                  <p:embed/>
                  <p:pic>
                    <p:nvPicPr>
                      <p:cNvPr id="0" name="Object 4"/>
                      <p:cNvPicPr>
                        <a:picLocks noChangeAspect="1" noChangeArrowheads="1"/>
                      </p:cNvPicPr>
                      <p:nvPr/>
                    </p:nvPicPr>
                    <p:blipFill>
                      <a:blip r:embed="rId6">
                        <a:biLevel thresh="50000"/>
                        <a:grayscl/>
                      </a:blip>
                      <a:srcRect/>
                      <a:stretch>
                        <a:fillRect/>
                      </a:stretch>
                    </p:blipFill>
                    <p:spPr bwMode="auto">
                      <a:xfrm>
                        <a:off x="7283915" y="3051238"/>
                        <a:ext cx="890587" cy="1082675"/>
                      </a:xfrm>
                      <a:prstGeom prst="rect">
                        <a:avLst/>
                      </a:prstGeom>
                      <a:noFill/>
                      <a:ln>
                        <a:noFill/>
                      </a:ln>
                      <a:effectLst/>
                    </p:spPr>
                  </p:pic>
                </p:oleObj>
              </mc:Fallback>
            </mc:AlternateContent>
          </a:graphicData>
        </a:graphic>
      </p:graphicFrame>
      <p:graphicFrame>
        <p:nvGraphicFramePr>
          <p:cNvPr id="21" name="Object 4"/>
          <p:cNvGraphicFramePr>
            <a:graphicFrameLocks noChangeAspect="1"/>
          </p:cNvGraphicFramePr>
          <p:nvPr/>
        </p:nvGraphicFramePr>
        <p:xfrm>
          <a:off x="7258738" y="4170695"/>
          <a:ext cx="890587" cy="1082675"/>
        </p:xfrm>
        <a:graphic>
          <a:graphicData uri="http://schemas.openxmlformats.org/presentationml/2006/ole">
            <mc:AlternateContent xmlns:mc="http://schemas.openxmlformats.org/markup-compatibility/2006">
              <mc:Choice xmlns:v="urn:schemas-microsoft-com:vml" Requires="v">
                <p:oleObj name="Equation" r:id="rId7" imgW="8534400" imgH="10363200" progId="Equation.DSMT4">
                  <p:embed/>
                </p:oleObj>
              </mc:Choice>
              <mc:Fallback>
                <p:oleObj name="Equation" r:id="rId7" imgW="8534400" imgH="10363200" progId="Equation.DSMT4">
                  <p:embed/>
                  <p:pic>
                    <p:nvPicPr>
                      <p:cNvPr id="0" name="Object 4"/>
                      <p:cNvPicPr>
                        <a:picLocks noChangeAspect="1" noChangeArrowheads="1"/>
                      </p:cNvPicPr>
                      <p:nvPr/>
                    </p:nvPicPr>
                    <p:blipFill>
                      <a:blip r:embed="rId8">
                        <a:biLevel thresh="50000"/>
                        <a:grayscl/>
                      </a:blip>
                      <a:srcRect/>
                      <a:stretch>
                        <a:fillRect/>
                      </a:stretch>
                    </p:blipFill>
                    <p:spPr bwMode="auto">
                      <a:xfrm>
                        <a:off x="7258738" y="4170695"/>
                        <a:ext cx="890587" cy="108267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8" name="矩形 7"/>
              <p:cNvSpPr/>
              <p:nvPr/>
            </p:nvSpPr>
            <p:spPr>
              <a:xfrm>
                <a:off x="778819" y="5286484"/>
                <a:ext cx="8176662"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在大于</a:t>
                </a:r>
                <a:r>
                  <a:rPr kumimoji="1" lang="en-US" altLang="zh-CN" sz="2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1</a:t>
                </a: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的某个正数起单调递减：</a:t>
                </a:r>
                <a14:m>
                  <m:oMath xmlns:m="http://schemas.openxmlformats.org/officeDocument/2006/math">
                    <m:d>
                      <m:dPr>
                        <m:begChr m:val="["/>
                        <m:ctrlPr>
                          <a:rPr kumimoji="1"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ctrlPr>
                      </m:dPr>
                      <m:e>
                        <m:r>
                          <a:rPr kumimoji="1"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𝟏</m:t>
                        </m:r>
                        <m:r>
                          <a:rPr kumimoji="1"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e>
                    </m:d>
                    <m:r>
                      <a:rPr kumimoji="1"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d>
                      <m:dPr>
                        <m:begChr m:val="["/>
                        <m:ctrlPr>
                          <a:rPr kumimoji="1" lang="en-US" altLang="zh-CN" sz="24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dPr>
                      <m:e>
                        <m:r>
                          <a:rPr kumimoji="1"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𝟓𝟎𝟎</m:t>
                        </m:r>
                        <m:r>
                          <a:rPr kumimoji="1" lang="en-US" altLang="zh-CN" sz="24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d>
                    <m:r>
                      <a:rPr kumimoji="1"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d>
                      <m:dPr>
                        <m:begChr m:val="["/>
                        <m:ctrlPr>
                          <a:rPr kumimoji="1" lang="en-US" altLang="zh-CN" sz="24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ctrlPr>
                      </m:dPr>
                      <m:e>
                        <m:r>
                          <a:rPr kumimoji="1"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𝒆</m:t>
                        </m:r>
                        <m:r>
                          <a:rPr kumimoji="1" lang="en-US" altLang="zh-CN" sz="2400" b="1" i="1" u="none" strike="noStrike" kern="1200" cap="none" spc="0" normalizeH="0" baseline="0" noProof="0">
                            <a:ln>
                              <a:noFill/>
                            </a:ln>
                            <a:solidFill>
                              <a:srgbClr val="FF0000"/>
                            </a:solidFill>
                            <a:effectLst/>
                            <a:uLnTx/>
                            <a:uFillTx/>
                            <a:latin typeface="Cambria Math" panose="02040503050406030204" pitchFamily="18" charset="0"/>
                            <a:cs typeface="Times New Roman" panose="02020603050405020304" pitchFamily="18" charset="0"/>
                          </a:rPr>
                          <m:t>,∞</m:t>
                        </m:r>
                      </m:e>
                    </m:d>
                    <m:r>
                      <a:rPr kumimoji="1" lang="en-US" altLang="zh-CN" sz="2400" b="1" i="1" u="none" strike="noStrike" kern="1200" cap="none" spc="0" normalizeH="0" baseline="0" noProof="0" smtClean="0">
                        <a:ln>
                          <a:noFill/>
                        </a:ln>
                        <a:solidFill>
                          <a:srgbClr val="FF0000"/>
                        </a:solidFill>
                        <a:effectLst/>
                        <a:uLnTx/>
                        <a:uFillTx/>
                        <a:latin typeface="Cambria Math" panose="02040503050406030204" pitchFamily="18" charset="0"/>
                        <a:cs typeface="Times New Roman" panose="02020603050405020304" pitchFamily="18" charset="0"/>
                      </a:rPr>
                      <m:t>……</m:t>
                    </m:r>
                  </m:oMath>
                </a14:m>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8" name="矩形 7"/>
              <p:cNvSpPr>
                <a:spLocks noRot="1" noChangeAspect="1" noMove="1" noResize="1" noEditPoints="1" noAdjustHandles="1" noChangeArrowheads="1" noChangeShapeType="1" noTextEdit="1"/>
              </p:cNvSpPr>
              <p:nvPr/>
            </p:nvSpPr>
            <p:spPr>
              <a:xfrm>
                <a:off x="778819" y="5286484"/>
                <a:ext cx="8176662" cy="461665"/>
              </a:xfrm>
              <a:prstGeom prst="rect">
                <a:avLst/>
              </a:prstGeom>
              <a:blipFill rotWithShape="1">
                <a:blip r:embed="rId9"/>
                <a:stretch>
                  <a:fillRect l="-4" t="-24" r="1" b="28"/>
                </a:stretch>
              </a:blipFill>
            </p:spPr>
            <p:txBody>
              <a:bodyPr/>
              <a:lstStyle/>
              <a:p>
                <a:r>
                  <a:rPr lang="zh-CN" altLang="en-US">
                    <a:noFill/>
                  </a:rPr>
                  <a:t> </a:t>
                </a:r>
              </a:p>
            </p:txBody>
          </p:sp>
        </mc:Fallback>
      </mc:AlternateContent>
      <p:sp>
        <p:nvSpPr>
          <p:cNvPr id="22" name="矩形 21"/>
          <p:cNvSpPr/>
          <p:nvPr/>
        </p:nvSpPr>
        <p:spPr>
          <a:xfrm>
            <a:off x="761654" y="5818329"/>
            <a:ext cx="911018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400" b="1" i="0" u="none" strike="noStrike" kern="120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如果使用积分审敛法，必须说明前提条件（这一点跟洛必达很像）</a:t>
            </a:r>
            <a:endParaRPr kumimoji="0" lang="zh-CN" altLang="en-US" sz="2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正项级数及其审敛法</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537882" y="620688"/>
            <a:ext cx="6382654"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正项级数 ：积分审敛法</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the integral test</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14" name="Object 4"/>
          <p:cNvGraphicFramePr>
            <a:graphicFrameLocks noChangeAspect="1"/>
          </p:cNvGraphicFramePr>
          <p:nvPr/>
        </p:nvGraphicFramePr>
        <p:xfrm>
          <a:off x="5447928" y="1450281"/>
          <a:ext cx="1176338" cy="1082675"/>
        </p:xfrm>
        <a:graphic>
          <a:graphicData uri="http://schemas.openxmlformats.org/presentationml/2006/ole">
            <mc:AlternateContent xmlns:mc="http://schemas.openxmlformats.org/markup-compatibility/2006">
              <mc:Choice xmlns:v="urn:schemas-microsoft-com:vml" Requires="v">
                <p:oleObj name="Equation" r:id="rId2" imgW="11277600" imgH="10363200" progId="Equation.DSMT4">
                  <p:embed/>
                </p:oleObj>
              </mc:Choice>
              <mc:Fallback>
                <p:oleObj name="Equation" r:id="rId2" imgW="11277600" imgH="10363200" progId="Equation.DSMT4">
                  <p:embed/>
                  <p:pic>
                    <p:nvPicPr>
                      <p:cNvPr id="0" name="Object 4"/>
                      <p:cNvPicPr>
                        <a:picLocks noChangeAspect="1" noChangeArrowheads="1"/>
                      </p:cNvPicPr>
                      <p:nvPr/>
                    </p:nvPicPr>
                    <p:blipFill>
                      <a:blip r:embed="rId3">
                        <a:biLevel thresh="50000"/>
                        <a:grayscl/>
                      </a:blip>
                      <a:srcRect/>
                      <a:stretch>
                        <a:fillRect/>
                      </a:stretch>
                    </p:blipFill>
                    <p:spPr bwMode="auto">
                      <a:xfrm>
                        <a:off x="5447928" y="1450281"/>
                        <a:ext cx="1176338" cy="1082675"/>
                      </a:xfrm>
                      <a:prstGeom prst="rect">
                        <a:avLst/>
                      </a:prstGeom>
                      <a:noFill/>
                      <a:ln>
                        <a:noFill/>
                      </a:ln>
                      <a:effectLst/>
                    </p:spPr>
                  </p:pic>
                </p:oleObj>
              </mc:Fallback>
            </mc:AlternateContent>
          </a:graphicData>
        </a:graphic>
      </p:graphicFrame>
      <p:sp>
        <p:nvSpPr>
          <p:cNvPr id="10" name="矩形 9"/>
          <p:cNvSpPr/>
          <p:nvPr/>
        </p:nvSpPr>
        <p:spPr>
          <a:xfrm>
            <a:off x="778819" y="1730009"/>
            <a:ext cx="940033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Determine whether the series                converges or diverges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11" name="图片 10"/>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l="12303" t="9449" r="29061" b="6552"/>
          <a:stretch>
            <a:fillRect/>
          </a:stretch>
        </p:blipFill>
        <p:spPr>
          <a:xfrm rot="16200000">
            <a:off x="2663769" y="651808"/>
            <a:ext cx="4166734" cy="79366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正项级数及其审敛法</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537882" y="620688"/>
            <a:ext cx="6382654"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正项级数 ：积分审敛法</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the integral test</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14" name="Object 4"/>
          <p:cNvGraphicFramePr>
            <a:graphicFrameLocks noChangeAspect="1"/>
          </p:cNvGraphicFramePr>
          <p:nvPr/>
        </p:nvGraphicFramePr>
        <p:xfrm>
          <a:off x="2783632" y="2547481"/>
          <a:ext cx="6042025" cy="1082675"/>
        </p:xfrm>
        <a:graphic>
          <a:graphicData uri="http://schemas.openxmlformats.org/presentationml/2006/ole">
            <mc:AlternateContent xmlns:mc="http://schemas.openxmlformats.org/markup-compatibility/2006">
              <mc:Choice xmlns:v="urn:schemas-microsoft-com:vml" Requires="v">
                <p:oleObj name="Equation" r:id="rId2" imgW="57912000" imgH="10363200" progId="Equation.DSMT4">
                  <p:embed/>
                </p:oleObj>
              </mc:Choice>
              <mc:Fallback>
                <p:oleObj name="Equation" r:id="rId2" imgW="57912000" imgH="10363200" progId="Equation.DSMT4">
                  <p:embed/>
                  <p:pic>
                    <p:nvPicPr>
                      <p:cNvPr id="0" name="Object 4"/>
                      <p:cNvPicPr>
                        <a:picLocks noChangeAspect="1" noChangeArrowheads="1"/>
                      </p:cNvPicPr>
                      <p:nvPr/>
                    </p:nvPicPr>
                    <p:blipFill>
                      <a:blip r:embed="rId3">
                        <a:biLevel thresh="50000"/>
                        <a:grayscl/>
                      </a:blip>
                      <a:srcRect/>
                      <a:stretch>
                        <a:fillRect/>
                      </a:stretch>
                    </p:blipFill>
                    <p:spPr bwMode="auto">
                      <a:xfrm>
                        <a:off x="2783632" y="2547481"/>
                        <a:ext cx="6042025" cy="1082675"/>
                      </a:xfrm>
                      <a:prstGeom prst="rect">
                        <a:avLst/>
                      </a:prstGeom>
                      <a:noFill/>
                      <a:ln>
                        <a:noFill/>
                      </a:ln>
                      <a:effectLst/>
                    </p:spPr>
                  </p:pic>
                </p:oleObj>
              </mc:Fallback>
            </mc:AlternateContent>
          </a:graphicData>
        </a:graphic>
      </p:graphicFrame>
      <p:sp>
        <p:nvSpPr>
          <p:cNvPr id="10" name="矩形 9"/>
          <p:cNvSpPr/>
          <p:nvPr/>
        </p:nvSpPr>
        <p:spPr>
          <a:xfrm>
            <a:off x="778819" y="1730009"/>
            <a:ext cx="837440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Determine whether the p-series converges or diverges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9" name="Text Box 5"/>
          <p:cNvSpPr txBox="1">
            <a:spLocks noChangeArrowheads="1"/>
          </p:cNvSpPr>
          <p:nvPr/>
        </p:nvSpPr>
        <p:spPr bwMode="auto">
          <a:xfrm>
            <a:off x="911424" y="2547481"/>
            <a:ext cx="1368152" cy="1169551"/>
          </a:xfrm>
          <a:prstGeom prst="rect">
            <a:avLst/>
          </a:prstGeom>
          <a:noFill/>
          <a:ln w="9525">
            <a:solidFill>
              <a:schemeClr val="tx1"/>
            </a:solidFill>
            <a:miter lim="800000"/>
          </a:ln>
          <a:extLst>
            <a:ext uri="{909E8E84-426E-40DD-AFC4-6F175D3DCCD1}">
              <a14:hiddenFill xmlns:a14="http://schemas.microsoft.com/office/drawing/2010/main">
                <a:solidFill>
                  <a:schemeClr val="accent1"/>
                </a:solidFill>
              </a14:hiddenFill>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p</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级数</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ct val="5000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P-series</a:t>
            </a:r>
            <a:endPar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2763466" y="4005064"/>
                <a:ext cx="5543890" cy="71468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1"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𝑷</m:t>
                    </m:r>
                    <m:r>
                      <a:rPr kumimoji="1"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&gt;</m:t>
                    </m:r>
                    <m:r>
                      <a:rPr kumimoji="1"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𝟏</m:t>
                    </m:r>
                  </m:oMath>
                </a14:m>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14:m>
                  <m:oMath xmlns:m="http://schemas.openxmlformats.org/officeDocument/2006/math">
                    <m:nary>
                      <m:naryPr>
                        <m:ctrlPr>
                          <a:rPr kumimoji="1"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1"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𝟏</m:t>
                        </m:r>
                      </m:sub>
                      <m:sup>
                        <m:r>
                          <a:rPr kumimoji="1"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e>
                        <m:f>
                          <m:fPr>
                            <m:ctrlP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𝟏</m:t>
                            </m:r>
                          </m:num>
                          <m:den>
                            <m:sSup>
                              <m:sSupPr>
                                <m:ctrlP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e>
                              <m:sup>
                                <m: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𝒑</m:t>
                                </m:r>
                              </m:sup>
                            </m:sSup>
                          </m:den>
                        </m:f>
                        <m:r>
                          <a:rPr kumimoji="1"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𝒅𝒙</m:t>
                        </m:r>
                      </m:e>
                    </m:nary>
                  </m:oMath>
                </a14:m>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收敛</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=&gt;p</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级数收敛</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763466" y="4005064"/>
                <a:ext cx="5543890" cy="714683"/>
              </a:xfrm>
              <a:prstGeom prst="rect">
                <a:avLst/>
              </a:prstGeom>
              <a:blipFill rotWithShape="1">
                <a:blip r:embed="rId4"/>
                <a:stretch>
                  <a:fillRect l="-10" t="-17" r="5" b="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783632" y="4869160"/>
                <a:ext cx="5543890" cy="714683"/>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1"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𝑷</m:t>
                    </m:r>
                    <m:r>
                      <a:rPr kumimoji="1"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1"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𝟏</m:t>
                    </m:r>
                  </m:oMath>
                </a14:m>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14:m>
                  <m:oMath xmlns:m="http://schemas.openxmlformats.org/officeDocument/2006/math">
                    <m:nary>
                      <m:naryPr>
                        <m:ctrlPr>
                          <a:rPr kumimoji="1"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ctrlPr>
                      </m:naryPr>
                      <m:sub>
                        <m:r>
                          <m:rPr>
                            <m:brk m:alnAt="23"/>
                          </m:rPr>
                          <a:rPr kumimoji="1"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𝟏</m:t>
                        </m:r>
                      </m:sub>
                      <m:sup>
                        <m:r>
                          <a:rPr kumimoji="1" lang="en-US" altLang="zh-CN" sz="2800" b="1"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sup>
                      <m:e>
                        <m:f>
                          <m:fPr>
                            <m:ctrlP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fPr>
                          <m:num>
                            <m: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𝟏</m:t>
                            </m:r>
                          </m:num>
                          <m:den>
                            <m:sSup>
                              <m:sSupPr>
                                <m:ctrlP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pPr>
                              <m:e>
                                <m: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e>
                              <m:sup>
                                <m: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𝒑</m:t>
                                </m:r>
                              </m:sup>
                            </m:sSup>
                          </m:den>
                        </m:f>
                        <m:r>
                          <a:rPr kumimoji="1" lang="en-US" altLang="zh-CN" sz="2800" b="1" i="1" u="none" strike="noStrike" kern="1200" cap="none" spc="0" normalizeH="0" baseline="0" noProof="0">
                            <a:ln>
                              <a:noFill/>
                            </a:ln>
                            <a:solidFill>
                              <a:prstClr val="black"/>
                            </a:solidFill>
                            <a:effectLst/>
                            <a:uLnTx/>
                            <a:uFillTx/>
                            <a:latin typeface="Cambria Math" panose="02040503050406030204" pitchFamily="18" charset="0"/>
                            <a:cs typeface="Times New Roman" panose="02020603050405020304" pitchFamily="18" charset="0"/>
                          </a:rPr>
                          <m:t>𝒅𝒙</m:t>
                        </m:r>
                      </m:e>
                    </m:nary>
                  </m:oMath>
                </a14:m>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发散</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=&gt;p</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级数发散</a:t>
                </a:r>
                <a:endParaRPr kumimoji="0" lang="zh-CN"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2783632" y="4869160"/>
                <a:ext cx="5543890" cy="714683"/>
              </a:xfrm>
              <a:prstGeom prst="rect">
                <a:avLst/>
              </a:prstGeom>
              <a:blipFill rotWithShape="1">
                <a:blip r:embed="rId5"/>
                <a:stretch>
                  <a:fillRect l="-8" t="-86" r="2" b="40"/>
                </a:stretch>
              </a:blipFill>
            </p:spPr>
            <p:txBody>
              <a:bodyPr/>
              <a:lstStyle/>
              <a:p>
                <a:r>
                  <a:rPr lang="zh-CN" altLang="en-US">
                    <a:noFill/>
                  </a:rPr>
                  <a:t> </a:t>
                </a:r>
              </a:p>
            </p:txBody>
          </p:sp>
        </mc:Fallback>
      </mc:AlternateContent>
      <p:graphicFrame>
        <p:nvGraphicFramePr>
          <p:cNvPr id="13" name="Object 4"/>
          <p:cNvGraphicFramePr>
            <a:graphicFrameLocks noChangeAspect="1"/>
          </p:cNvGraphicFramePr>
          <p:nvPr/>
        </p:nvGraphicFramePr>
        <p:xfrm>
          <a:off x="500525" y="5583843"/>
          <a:ext cx="1017588" cy="1082675"/>
        </p:xfrm>
        <a:graphic>
          <a:graphicData uri="http://schemas.openxmlformats.org/presentationml/2006/ole">
            <mc:AlternateContent xmlns:mc="http://schemas.openxmlformats.org/markup-compatibility/2006">
              <mc:Choice xmlns:v="urn:schemas-microsoft-com:vml" Requires="v">
                <p:oleObj name="Equation" r:id="rId6" imgW="9753600" imgH="10363200" progId="Equation.DSMT4">
                  <p:embed/>
                </p:oleObj>
              </mc:Choice>
              <mc:Fallback>
                <p:oleObj name="Equation" r:id="rId6" imgW="9753600" imgH="10363200" progId="Equation.DSMT4">
                  <p:embed/>
                  <p:pic>
                    <p:nvPicPr>
                      <p:cNvPr id="0" name="Object 4"/>
                      <p:cNvPicPr>
                        <a:picLocks noChangeAspect="1" noChangeArrowheads="1"/>
                      </p:cNvPicPr>
                      <p:nvPr/>
                    </p:nvPicPr>
                    <p:blipFill>
                      <a:blip r:embed="rId7">
                        <a:biLevel thresh="50000"/>
                        <a:grayscl/>
                      </a:blip>
                      <a:srcRect/>
                      <a:stretch>
                        <a:fillRect/>
                      </a:stretch>
                    </p:blipFill>
                    <p:spPr bwMode="auto">
                      <a:xfrm>
                        <a:off x="500525" y="5583843"/>
                        <a:ext cx="1017588" cy="1082675"/>
                      </a:xfrm>
                      <a:prstGeom prst="rect">
                        <a:avLst/>
                      </a:prstGeom>
                      <a:noFill/>
                      <a:ln>
                        <a:noFill/>
                      </a:ln>
                      <a:effectLst/>
                    </p:spPr>
                  </p:pic>
                </p:oleObj>
              </mc:Fallback>
            </mc:AlternateContent>
          </a:graphicData>
        </a:graphic>
      </p:graphicFrame>
      <p:sp>
        <p:nvSpPr>
          <p:cNvPr id="15" name="矩形 14"/>
          <p:cNvSpPr/>
          <p:nvPr/>
        </p:nvSpPr>
        <p:spPr>
          <a:xfrm>
            <a:off x="1540682" y="5712411"/>
            <a:ext cx="9865096"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is a basic form of p-series with p=…</a:t>
            </a: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so the </a:t>
            </a:r>
            <a:r>
              <a:rPr kumimoji="0" lang="en-US" altLang="zh-CN" sz="2800" b="1" i="0" u="none" strike="noStrike" kern="0" cap="none" spc="0" normalizeH="0" baseline="0" noProof="0" dirty="0" err="1">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serie</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 converges or diverges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正项级数及其审敛法</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537882" y="620688"/>
            <a:ext cx="6886710"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正项级数 ：比较审敛法</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the comparison test</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6" name="Text Box 5"/>
          <p:cNvSpPr txBox="1">
            <a:spLocks noChangeArrowheads="1"/>
          </p:cNvSpPr>
          <p:nvPr/>
        </p:nvSpPr>
        <p:spPr bwMode="auto">
          <a:xfrm>
            <a:off x="778819" y="1916832"/>
            <a:ext cx="2004813" cy="523220"/>
          </a:xfrm>
          <a:prstGeom prst="rect">
            <a:avLst/>
          </a:prstGeom>
          <a:noFill/>
          <a:ln w="9525">
            <a:solidFill>
              <a:schemeClr val="tx1"/>
            </a:solidFill>
            <a:miter lim="800000"/>
          </a:ln>
          <a:extLst>
            <a:ext uri="{909E8E84-426E-40DD-AFC4-6F175D3DCCD1}">
              <a14:hiddenFill xmlns:a14="http://schemas.microsoft.com/office/drawing/2010/main">
                <a:solidFill>
                  <a:schemeClr val="accent1"/>
                </a:solidFill>
              </a14:hiddenFill>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比较审敛法</a:t>
            </a:r>
          </a:p>
        </p:txBody>
      </p:sp>
      <p:sp>
        <p:nvSpPr>
          <p:cNvPr id="7" name="Text Box 9"/>
          <p:cNvSpPr txBox="1">
            <a:spLocks noChangeArrowheads="1"/>
          </p:cNvSpPr>
          <p:nvPr/>
        </p:nvSpPr>
        <p:spPr bwMode="auto">
          <a:xfrm>
            <a:off x="2999656" y="1761480"/>
            <a:ext cx="8140352" cy="67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15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设          与          均为正项级数，且             ，则</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8" name="Object 4"/>
          <p:cNvGraphicFramePr>
            <a:graphicFrameLocks noChangeAspect="1"/>
          </p:cNvGraphicFramePr>
          <p:nvPr/>
        </p:nvGraphicFramePr>
        <p:xfrm>
          <a:off x="3477221" y="1589474"/>
          <a:ext cx="890587" cy="1082675"/>
        </p:xfrm>
        <a:graphic>
          <a:graphicData uri="http://schemas.openxmlformats.org/presentationml/2006/ole">
            <mc:AlternateContent xmlns:mc="http://schemas.openxmlformats.org/markup-compatibility/2006">
              <mc:Choice xmlns:v="urn:schemas-microsoft-com:vml" Requires="v">
                <p:oleObj name="Equation" r:id="rId2" imgW="8534400" imgH="10363200" progId="Equation.DSMT4">
                  <p:embed/>
                </p:oleObj>
              </mc:Choice>
              <mc:Fallback>
                <p:oleObj name="Equation" r:id="rId2" imgW="8534400" imgH="10363200" progId="Equation.DSMT4">
                  <p:embed/>
                  <p:pic>
                    <p:nvPicPr>
                      <p:cNvPr id="0" name="Object 4"/>
                      <p:cNvPicPr>
                        <a:picLocks noChangeAspect="1" noChangeArrowheads="1"/>
                      </p:cNvPicPr>
                      <p:nvPr/>
                    </p:nvPicPr>
                    <p:blipFill>
                      <a:blip r:embed="rId3">
                        <a:biLevel thresh="50000"/>
                        <a:grayscl/>
                      </a:blip>
                      <a:srcRect/>
                      <a:stretch>
                        <a:fillRect/>
                      </a:stretch>
                    </p:blipFill>
                    <p:spPr bwMode="auto">
                      <a:xfrm>
                        <a:off x="3477221" y="1589474"/>
                        <a:ext cx="890587" cy="1082675"/>
                      </a:xfrm>
                      <a:prstGeom prst="rect">
                        <a:avLst/>
                      </a:prstGeom>
                      <a:noFill/>
                      <a:ln>
                        <a:noFill/>
                      </a:ln>
                      <a:effectLst/>
                    </p:spPr>
                  </p:pic>
                </p:oleObj>
              </mc:Fallback>
            </mc:AlternateContent>
          </a:graphicData>
        </a:graphic>
      </p:graphicFrame>
      <p:graphicFrame>
        <p:nvGraphicFramePr>
          <p:cNvPr id="9" name="Object 4"/>
          <p:cNvGraphicFramePr>
            <a:graphicFrameLocks noChangeAspect="1"/>
          </p:cNvGraphicFramePr>
          <p:nvPr/>
        </p:nvGraphicFramePr>
        <p:xfrm>
          <a:off x="4727848" y="1581601"/>
          <a:ext cx="890587" cy="1082675"/>
        </p:xfrm>
        <a:graphic>
          <a:graphicData uri="http://schemas.openxmlformats.org/presentationml/2006/ole">
            <mc:AlternateContent xmlns:mc="http://schemas.openxmlformats.org/markup-compatibility/2006">
              <mc:Choice xmlns:v="urn:schemas-microsoft-com:vml" Requires="v">
                <p:oleObj name="Equation" r:id="rId4" imgW="8534400" imgH="10363200" progId="Equation.DSMT4">
                  <p:embed/>
                </p:oleObj>
              </mc:Choice>
              <mc:Fallback>
                <p:oleObj name="Equation" r:id="rId4" imgW="8534400" imgH="10363200" progId="Equation.DSMT4">
                  <p:embed/>
                  <p:pic>
                    <p:nvPicPr>
                      <p:cNvPr id="0" name="Object 4"/>
                      <p:cNvPicPr>
                        <a:picLocks noChangeAspect="1" noChangeArrowheads="1"/>
                      </p:cNvPicPr>
                      <p:nvPr/>
                    </p:nvPicPr>
                    <p:blipFill>
                      <a:blip r:embed="rId5">
                        <a:biLevel thresh="50000"/>
                        <a:grayscl/>
                      </a:blip>
                      <a:srcRect/>
                      <a:stretch>
                        <a:fillRect/>
                      </a:stretch>
                    </p:blipFill>
                    <p:spPr bwMode="auto">
                      <a:xfrm>
                        <a:off x="4727848" y="1581601"/>
                        <a:ext cx="890587" cy="1082675"/>
                      </a:xfrm>
                      <a:prstGeom prst="rect">
                        <a:avLst/>
                      </a:prstGeom>
                      <a:noFill/>
                      <a:ln>
                        <a:noFill/>
                      </a:ln>
                      <a:effectLst/>
                    </p:spPr>
                  </p:pic>
                </p:oleObj>
              </mc:Fallback>
            </mc:AlternateContent>
          </a:graphicData>
        </a:graphic>
      </p:graphicFrame>
      <p:graphicFrame>
        <p:nvGraphicFramePr>
          <p:cNvPr id="10" name="Object 4"/>
          <p:cNvGraphicFramePr>
            <a:graphicFrameLocks noChangeAspect="1"/>
          </p:cNvGraphicFramePr>
          <p:nvPr/>
        </p:nvGraphicFramePr>
        <p:xfrm>
          <a:off x="8472264" y="1878399"/>
          <a:ext cx="1144588" cy="573088"/>
        </p:xfrm>
        <a:graphic>
          <a:graphicData uri="http://schemas.openxmlformats.org/presentationml/2006/ole">
            <mc:AlternateContent xmlns:mc="http://schemas.openxmlformats.org/markup-compatibility/2006">
              <mc:Choice xmlns:v="urn:schemas-microsoft-com:vml" Requires="v">
                <p:oleObj name="Equation" r:id="rId6" imgW="10972800" imgH="5486400" progId="Equation.DSMT4">
                  <p:embed/>
                </p:oleObj>
              </mc:Choice>
              <mc:Fallback>
                <p:oleObj name="Equation" r:id="rId6" imgW="10972800" imgH="5486400" progId="Equation.DSMT4">
                  <p:embed/>
                  <p:pic>
                    <p:nvPicPr>
                      <p:cNvPr id="0" name="Object 4"/>
                      <p:cNvPicPr>
                        <a:picLocks noChangeAspect="1" noChangeArrowheads="1"/>
                      </p:cNvPicPr>
                      <p:nvPr/>
                    </p:nvPicPr>
                    <p:blipFill>
                      <a:blip r:embed="rId7">
                        <a:biLevel thresh="50000"/>
                        <a:grayscl/>
                      </a:blip>
                      <a:srcRect/>
                      <a:stretch>
                        <a:fillRect/>
                      </a:stretch>
                    </p:blipFill>
                    <p:spPr bwMode="auto">
                      <a:xfrm>
                        <a:off x="8472264" y="1878399"/>
                        <a:ext cx="1144588" cy="573088"/>
                      </a:xfrm>
                      <a:prstGeom prst="rect">
                        <a:avLst/>
                      </a:prstGeom>
                      <a:noFill/>
                      <a:ln>
                        <a:noFill/>
                      </a:ln>
                      <a:effectLst/>
                    </p:spPr>
                  </p:pic>
                </p:oleObj>
              </mc:Fallback>
            </mc:AlternateContent>
          </a:graphicData>
        </a:graphic>
      </p:graphicFrame>
      <p:sp>
        <p:nvSpPr>
          <p:cNvPr id="11" name="Text Box 9"/>
          <p:cNvSpPr txBox="1">
            <a:spLocks noChangeArrowheads="1"/>
          </p:cNvSpPr>
          <p:nvPr/>
        </p:nvSpPr>
        <p:spPr bwMode="auto">
          <a:xfrm>
            <a:off x="2994323" y="2873656"/>
            <a:ext cx="8140352" cy="203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200000"/>
              </a:lnSpc>
              <a:spcBef>
                <a:spcPct val="5000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若          收敛，则          收敛</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200000"/>
              </a:lnSpc>
              <a:spcBef>
                <a:spcPct val="5000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2.</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若          发散，则          发散</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13" name="Object 4"/>
          <p:cNvGraphicFramePr>
            <a:graphicFrameLocks noChangeAspect="1"/>
          </p:cNvGraphicFramePr>
          <p:nvPr/>
        </p:nvGraphicFramePr>
        <p:xfrm>
          <a:off x="3733824" y="3889318"/>
          <a:ext cx="890587" cy="1082675"/>
        </p:xfrm>
        <a:graphic>
          <a:graphicData uri="http://schemas.openxmlformats.org/presentationml/2006/ole">
            <mc:AlternateContent xmlns:mc="http://schemas.openxmlformats.org/markup-compatibility/2006">
              <mc:Choice xmlns:v="urn:schemas-microsoft-com:vml" Requires="v">
                <p:oleObj name="Equation" r:id="rId8" imgW="8534400" imgH="10363200" progId="Equation.DSMT4">
                  <p:embed/>
                </p:oleObj>
              </mc:Choice>
              <mc:Fallback>
                <p:oleObj name="Equation" r:id="rId8" imgW="8534400" imgH="10363200" progId="Equation.DSMT4">
                  <p:embed/>
                  <p:pic>
                    <p:nvPicPr>
                      <p:cNvPr id="0" name="Object 4"/>
                      <p:cNvPicPr>
                        <a:picLocks noChangeAspect="1" noChangeArrowheads="1"/>
                      </p:cNvPicPr>
                      <p:nvPr/>
                    </p:nvPicPr>
                    <p:blipFill>
                      <a:blip r:embed="rId9">
                        <a:biLevel thresh="50000"/>
                        <a:grayscl/>
                      </a:blip>
                      <a:srcRect/>
                      <a:stretch>
                        <a:fillRect/>
                      </a:stretch>
                    </p:blipFill>
                    <p:spPr bwMode="auto">
                      <a:xfrm>
                        <a:off x="3733824" y="3889318"/>
                        <a:ext cx="890587" cy="1082675"/>
                      </a:xfrm>
                      <a:prstGeom prst="rect">
                        <a:avLst/>
                      </a:prstGeom>
                      <a:noFill/>
                      <a:ln>
                        <a:noFill/>
                      </a:ln>
                      <a:effectLst/>
                    </p:spPr>
                  </p:pic>
                </p:oleObj>
              </mc:Fallback>
            </mc:AlternateContent>
          </a:graphicData>
        </a:graphic>
      </p:graphicFrame>
      <p:graphicFrame>
        <p:nvGraphicFramePr>
          <p:cNvPr id="14" name="Object 4"/>
          <p:cNvGraphicFramePr>
            <a:graphicFrameLocks noChangeAspect="1"/>
          </p:cNvGraphicFramePr>
          <p:nvPr/>
        </p:nvGraphicFramePr>
        <p:xfrm>
          <a:off x="6016748" y="3889318"/>
          <a:ext cx="890587" cy="1082675"/>
        </p:xfrm>
        <a:graphic>
          <a:graphicData uri="http://schemas.openxmlformats.org/presentationml/2006/ole">
            <mc:AlternateContent xmlns:mc="http://schemas.openxmlformats.org/markup-compatibility/2006">
              <mc:Choice xmlns:v="urn:schemas-microsoft-com:vml" Requires="v">
                <p:oleObj name="Equation" r:id="rId10" imgW="8534400" imgH="10363200" progId="Equation.DSMT4">
                  <p:embed/>
                </p:oleObj>
              </mc:Choice>
              <mc:Fallback>
                <p:oleObj name="Equation" r:id="rId10" imgW="8534400" imgH="10363200" progId="Equation.DSMT4">
                  <p:embed/>
                  <p:pic>
                    <p:nvPicPr>
                      <p:cNvPr id="0" name="Object 4"/>
                      <p:cNvPicPr>
                        <a:picLocks noChangeAspect="1" noChangeArrowheads="1"/>
                      </p:cNvPicPr>
                      <p:nvPr/>
                    </p:nvPicPr>
                    <p:blipFill>
                      <a:blip r:embed="rId11">
                        <a:biLevel thresh="50000"/>
                        <a:grayscl/>
                      </a:blip>
                      <a:srcRect/>
                      <a:stretch>
                        <a:fillRect/>
                      </a:stretch>
                    </p:blipFill>
                    <p:spPr bwMode="auto">
                      <a:xfrm>
                        <a:off x="6016748" y="3889318"/>
                        <a:ext cx="890587" cy="1082675"/>
                      </a:xfrm>
                      <a:prstGeom prst="rect">
                        <a:avLst/>
                      </a:prstGeom>
                      <a:noFill/>
                      <a:ln>
                        <a:noFill/>
                      </a:ln>
                      <a:effectLst/>
                    </p:spPr>
                  </p:pic>
                </p:oleObj>
              </mc:Fallback>
            </mc:AlternateContent>
          </a:graphicData>
        </a:graphic>
      </p:graphicFrame>
      <p:graphicFrame>
        <p:nvGraphicFramePr>
          <p:cNvPr id="15" name="Object 4"/>
          <p:cNvGraphicFramePr>
            <a:graphicFrameLocks noChangeAspect="1"/>
          </p:cNvGraphicFramePr>
          <p:nvPr/>
        </p:nvGraphicFramePr>
        <p:xfrm>
          <a:off x="3733825" y="2713064"/>
          <a:ext cx="890587" cy="1082675"/>
        </p:xfrm>
        <a:graphic>
          <a:graphicData uri="http://schemas.openxmlformats.org/presentationml/2006/ole">
            <mc:AlternateContent xmlns:mc="http://schemas.openxmlformats.org/markup-compatibility/2006">
              <mc:Choice xmlns:v="urn:schemas-microsoft-com:vml" Requires="v">
                <p:oleObj name="Equation" r:id="rId10" imgW="8534400" imgH="10363200" progId="Equation.DSMT4">
                  <p:embed/>
                </p:oleObj>
              </mc:Choice>
              <mc:Fallback>
                <p:oleObj name="Equation" r:id="rId10" imgW="8534400" imgH="10363200" progId="Equation.DSMT4">
                  <p:embed/>
                  <p:pic>
                    <p:nvPicPr>
                      <p:cNvPr id="0" name="Object 4"/>
                      <p:cNvPicPr>
                        <a:picLocks noChangeAspect="1" noChangeArrowheads="1"/>
                      </p:cNvPicPr>
                      <p:nvPr/>
                    </p:nvPicPr>
                    <p:blipFill>
                      <a:blip r:embed="rId11">
                        <a:biLevel thresh="50000"/>
                        <a:grayscl/>
                      </a:blip>
                      <a:srcRect/>
                      <a:stretch>
                        <a:fillRect/>
                      </a:stretch>
                    </p:blipFill>
                    <p:spPr bwMode="auto">
                      <a:xfrm>
                        <a:off x="3733825" y="2713064"/>
                        <a:ext cx="890587" cy="1082675"/>
                      </a:xfrm>
                      <a:prstGeom prst="rect">
                        <a:avLst/>
                      </a:prstGeom>
                      <a:noFill/>
                      <a:ln>
                        <a:noFill/>
                      </a:ln>
                      <a:effectLst/>
                    </p:spPr>
                  </p:pic>
                </p:oleObj>
              </mc:Fallback>
            </mc:AlternateContent>
          </a:graphicData>
        </a:graphic>
      </p:graphicFrame>
      <p:graphicFrame>
        <p:nvGraphicFramePr>
          <p:cNvPr id="16" name="Object 4"/>
          <p:cNvGraphicFramePr>
            <a:graphicFrameLocks noChangeAspect="1"/>
          </p:cNvGraphicFramePr>
          <p:nvPr/>
        </p:nvGraphicFramePr>
        <p:xfrm>
          <a:off x="6023991" y="2713064"/>
          <a:ext cx="890587" cy="1082675"/>
        </p:xfrm>
        <a:graphic>
          <a:graphicData uri="http://schemas.openxmlformats.org/presentationml/2006/ole">
            <mc:AlternateContent xmlns:mc="http://schemas.openxmlformats.org/markup-compatibility/2006">
              <mc:Choice xmlns:v="urn:schemas-microsoft-com:vml" Requires="v">
                <p:oleObj name="Equation" r:id="rId8" imgW="8534400" imgH="10363200" progId="Equation.DSMT4">
                  <p:embed/>
                </p:oleObj>
              </mc:Choice>
              <mc:Fallback>
                <p:oleObj name="Equation" r:id="rId8" imgW="8534400" imgH="10363200" progId="Equation.DSMT4">
                  <p:embed/>
                  <p:pic>
                    <p:nvPicPr>
                      <p:cNvPr id="0" name="Object 4"/>
                      <p:cNvPicPr>
                        <a:picLocks noChangeAspect="1" noChangeArrowheads="1"/>
                      </p:cNvPicPr>
                      <p:nvPr/>
                    </p:nvPicPr>
                    <p:blipFill>
                      <a:blip r:embed="rId9">
                        <a:biLevel thresh="50000"/>
                        <a:grayscl/>
                      </a:blip>
                      <a:srcRect/>
                      <a:stretch>
                        <a:fillRect/>
                      </a:stretch>
                    </p:blipFill>
                    <p:spPr bwMode="auto">
                      <a:xfrm>
                        <a:off x="6023991" y="2713064"/>
                        <a:ext cx="890587" cy="1082675"/>
                      </a:xfrm>
                      <a:prstGeom prst="rect">
                        <a:avLst/>
                      </a:prstGeom>
                      <a:noFill/>
                      <a:ln>
                        <a:noFill/>
                      </a:ln>
                      <a:effectLst/>
                    </p:spPr>
                  </p:pic>
                </p:oleObj>
              </mc:Fallback>
            </mc:AlternateContent>
          </a:graphicData>
        </a:graphic>
      </p:graphicFrame>
      <p:pic>
        <p:nvPicPr>
          <p:cNvPr id="17" name="图片 16" descr="屏幕剪辑"/>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09950" y="4224599"/>
            <a:ext cx="4259949" cy="2575783"/>
          </a:xfrm>
          <a:prstGeom prst="rect">
            <a:avLst/>
          </a:prstGeom>
        </p:spPr>
      </p:pic>
      <p:graphicFrame>
        <p:nvGraphicFramePr>
          <p:cNvPr id="18" name="Object 4"/>
          <p:cNvGraphicFramePr>
            <a:graphicFrameLocks noChangeAspect="1"/>
          </p:cNvGraphicFramePr>
          <p:nvPr/>
        </p:nvGraphicFramePr>
        <p:xfrm>
          <a:off x="9467229" y="5229200"/>
          <a:ext cx="496811" cy="603967"/>
        </p:xfrm>
        <a:graphic>
          <a:graphicData uri="http://schemas.openxmlformats.org/presentationml/2006/ole">
            <mc:AlternateContent xmlns:mc="http://schemas.openxmlformats.org/markup-compatibility/2006">
              <mc:Choice xmlns:v="urn:schemas-microsoft-com:vml" Requires="v">
                <p:oleObj name="Equation" r:id="rId8" imgW="8534400" imgH="10363200" progId="Equation.DSMT4">
                  <p:embed/>
                </p:oleObj>
              </mc:Choice>
              <mc:Fallback>
                <p:oleObj name="Equation" r:id="rId8" imgW="8534400" imgH="10363200" progId="Equation.DSMT4">
                  <p:embed/>
                  <p:pic>
                    <p:nvPicPr>
                      <p:cNvPr id="0" name="Object 4"/>
                      <p:cNvPicPr>
                        <a:picLocks noChangeAspect="1" noChangeArrowheads="1"/>
                      </p:cNvPicPr>
                      <p:nvPr/>
                    </p:nvPicPr>
                    <p:blipFill>
                      <a:blip r:embed="rId9">
                        <a:biLevel thresh="50000"/>
                        <a:grayscl/>
                      </a:blip>
                      <a:srcRect/>
                      <a:stretch>
                        <a:fillRect/>
                      </a:stretch>
                    </p:blipFill>
                    <p:spPr bwMode="auto">
                      <a:xfrm>
                        <a:off x="9467229" y="5229200"/>
                        <a:ext cx="496811" cy="603967"/>
                      </a:xfrm>
                      <a:prstGeom prst="rect">
                        <a:avLst/>
                      </a:prstGeom>
                      <a:solidFill>
                        <a:schemeClr val="bg1"/>
                      </a:solidFill>
                      <a:ln>
                        <a:noFill/>
                      </a:ln>
                      <a:effectLst/>
                    </p:spPr>
                  </p:pic>
                </p:oleObj>
              </mc:Fallback>
            </mc:AlternateContent>
          </a:graphicData>
        </a:graphic>
      </p:graphicFrame>
      <p:graphicFrame>
        <p:nvGraphicFramePr>
          <p:cNvPr id="19" name="Object 4"/>
          <p:cNvGraphicFramePr>
            <a:graphicFrameLocks noChangeAspect="1"/>
          </p:cNvGraphicFramePr>
          <p:nvPr/>
        </p:nvGraphicFramePr>
        <p:xfrm>
          <a:off x="10560496" y="4971993"/>
          <a:ext cx="764542" cy="929444"/>
        </p:xfrm>
        <a:graphic>
          <a:graphicData uri="http://schemas.openxmlformats.org/presentationml/2006/ole">
            <mc:AlternateContent xmlns:mc="http://schemas.openxmlformats.org/markup-compatibility/2006">
              <mc:Choice xmlns:v="urn:schemas-microsoft-com:vml" Requires="v">
                <p:oleObj name="Equation" r:id="rId10" imgW="8534400" imgH="10363200" progId="Equation.DSMT4">
                  <p:embed/>
                </p:oleObj>
              </mc:Choice>
              <mc:Fallback>
                <p:oleObj name="Equation" r:id="rId10" imgW="8534400" imgH="10363200" progId="Equation.DSMT4">
                  <p:embed/>
                  <p:pic>
                    <p:nvPicPr>
                      <p:cNvPr id="0" name="Object 4"/>
                      <p:cNvPicPr>
                        <a:picLocks noChangeAspect="1" noChangeArrowheads="1"/>
                      </p:cNvPicPr>
                      <p:nvPr/>
                    </p:nvPicPr>
                    <p:blipFill>
                      <a:blip r:embed="rId11">
                        <a:biLevel thresh="50000"/>
                        <a:grayscl/>
                      </a:blip>
                      <a:srcRect/>
                      <a:stretch>
                        <a:fillRect/>
                      </a:stretch>
                    </p:blipFill>
                    <p:spPr bwMode="auto">
                      <a:xfrm>
                        <a:off x="10560496" y="4971993"/>
                        <a:ext cx="764542" cy="929444"/>
                      </a:xfrm>
                      <a:prstGeom prst="rect">
                        <a:avLst/>
                      </a:prstGeom>
                      <a:solidFill>
                        <a:schemeClr val="bg1"/>
                      </a:solidFill>
                      <a:ln>
                        <a:noFill/>
                      </a:ln>
                      <a:effectLst/>
                    </p:spPr>
                  </p:pic>
                </p:oleObj>
              </mc:Fallback>
            </mc:AlternateContent>
          </a:graphicData>
        </a:graphic>
      </p:graphicFrame>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正项级数及其审敛法</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537882" y="620688"/>
            <a:ext cx="6886710"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正项级数 ：比较审敛法</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the comparison test</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819" y="1379543"/>
            <a:ext cx="7851153" cy="5175424"/>
          </a:xfrm>
          <a:prstGeom prst="rect">
            <a:avLst/>
          </a:prstGeom>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正项级数及其审敛法</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537882" y="620688"/>
            <a:ext cx="6886710" cy="130753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正项级数 ：比较审敛法极限形式</a:t>
            </a:r>
            <a:endPar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                      the limit comparison test</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6" name="Text Box 5"/>
          <p:cNvSpPr txBox="1">
            <a:spLocks noChangeArrowheads="1"/>
          </p:cNvSpPr>
          <p:nvPr/>
        </p:nvSpPr>
        <p:spPr bwMode="auto">
          <a:xfrm>
            <a:off x="727876" y="3120609"/>
            <a:ext cx="2004813" cy="1169551"/>
          </a:xfrm>
          <a:prstGeom prst="rect">
            <a:avLst/>
          </a:prstGeom>
          <a:noFill/>
          <a:ln w="9525">
            <a:solidFill>
              <a:schemeClr val="tx1"/>
            </a:solidFill>
            <a:miter lim="800000"/>
          </a:ln>
          <a:extLst>
            <a:ext uri="{909E8E84-426E-40DD-AFC4-6F175D3DCCD1}">
              <a14:hiddenFill xmlns:a14="http://schemas.microsoft.com/office/drawing/2010/main">
                <a:solidFill>
                  <a:schemeClr val="accent1"/>
                </a:solidFill>
              </a14:hiddenFill>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比较审敛法</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极限形式</a:t>
            </a:r>
          </a:p>
        </p:txBody>
      </p:sp>
      <p:sp>
        <p:nvSpPr>
          <p:cNvPr id="7" name="Text Box 9"/>
          <p:cNvSpPr txBox="1">
            <a:spLocks noChangeArrowheads="1"/>
          </p:cNvSpPr>
          <p:nvPr/>
        </p:nvSpPr>
        <p:spPr bwMode="auto">
          <a:xfrm>
            <a:off x="2999656" y="2708920"/>
            <a:ext cx="8140352" cy="1815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2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设          与          均为正项级数，若                    存在且大于零，则                        有相同的敛散性</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8" name="Object 4"/>
          <p:cNvGraphicFramePr>
            <a:graphicFrameLocks noChangeAspect="1"/>
          </p:cNvGraphicFramePr>
          <p:nvPr/>
        </p:nvGraphicFramePr>
        <p:xfrm>
          <a:off x="3491335" y="2725337"/>
          <a:ext cx="890587" cy="1082675"/>
        </p:xfrm>
        <a:graphic>
          <a:graphicData uri="http://schemas.openxmlformats.org/presentationml/2006/ole">
            <mc:AlternateContent xmlns:mc="http://schemas.openxmlformats.org/markup-compatibility/2006">
              <mc:Choice xmlns:v="urn:schemas-microsoft-com:vml" Requires="v">
                <p:oleObj name="Equation" r:id="rId2" imgW="8534400" imgH="10363200" progId="Equation.DSMT4">
                  <p:embed/>
                </p:oleObj>
              </mc:Choice>
              <mc:Fallback>
                <p:oleObj name="Equation" r:id="rId2" imgW="8534400" imgH="10363200" progId="Equation.DSMT4">
                  <p:embed/>
                  <p:pic>
                    <p:nvPicPr>
                      <p:cNvPr id="0" name="Object 4"/>
                      <p:cNvPicPr>
                        <a:picLocks noChangeAspect="1" noChangeArrowheads="1"/>
                      </p:cNvPicPr>
                      <p:nvPr/>
                    </p:nvPicPr>
                    <p:blipFill>
                      <a:blip r:embed="rId3">
                        <a:biLevel thresh="50000"/>
                        <a:grayscl/>
                      </a:blip>
                      <a:srcRect/>
                      <a:stretch>
                        <a:fillRect/>
                      </a:stretch>
                    </p:blipFill>
                    <p:spPr bwMode="auto">
                      <a:xfrm>
                        <a:off x="3491335" y="2725337"/>
                        <a:ext cx="890587" cy="1082675"/>
                      </a:xfrm>
                      <a:prstGeom prst="rect">
                        <a:avLst/>
                      </a:prstGeom>
                      <a:noFill/>
                      <a:ln>
                        <a:noFill/>
                      </a:ln>
                      <a:effectLst/>
                    </p:spPr>
                  </p:pic>
                </p:oleObj>
              </mc:Fallback>
            </mc:AlternateContent>
          </a:graphicData>
        </a:graphic>
      </p:graphicFrame>
      <p:graphicFrame>
        <p:nvGraphicFramePr>
          <p:cNvPr id="9" name="Object 4"/>
          <p:cNvGraphicFramePr>
            <a:graphicFrameLocks noChangeAspect="1"/>
          </p:cNvGraphicFramePr>
          <p:nvPr/>
        </p:nvGraphicFramePr>
        <p:xfrm>
          <a:off x="4741962" y="2717464"/>
          <a:ext cx="890587" cy="1082675"/>
        </p:xfrm>
        <a:graphic>
          <a:graphicData uri="http://schemas.openxmlformats.org/presentationml/2006/ole">
            <mc:AlternateContent xmlns:mc="http://schemas.openxmlformats.org/markup-compatibility/2006">
              <mc:Choice xmlns:v="urn:schemas-microsoft-com:vml" Requires="v">
                <p:oleObj name="Equation" r:id="rId4" imgW="8534400" imgH="10363200" progId="Equation.DSMT4">
                  <p:embed/>
                </p:oleObj>
              </mc:Choice>
              <mc:Fallback>
                <p:oleObj name="Equation" r:id="rId4" imgW="8534400" imgH="10363200" progId="Equation.DSMT4">
                  <p:embed/>
                  <p:pic>
                    <p:nvPicPr>
                      <p:cNvPr id="0" name="Object 4"/>
                      <p:cNvPicPr>
                        <a:picLocks noChangeAspect="1" noChangeArrowheads="1"/>
                      </p:cNvPicPr>
                      <p:nvPr/>
                    </p:nvPicPr>
                    <p:blipFill>
                      <a:blip r:embed="rId5">
                        <a:biLevel thresh="50000"/>
                        <a:grayscl/>
                      </a:blip>
                      <a:srcRect/>
                      <a:stretch>
                        <a:fillRect/>
                      </a:stretch>
                    </p:blipFill>
                    <p:spPr bwMode="auto">
                      <a:xfrm>
                        <a:off x="4741962" y="2717464"/>
                        <a:ext cx="890587" cy="1082675"/>
                      </a:xfrm>
                      <a:prstGeom prst="rect">
                        <a:avLst/>
                      </a:prstGeom>
                      <a:noFill/>
                      <a:ln>
                        <a:noFill/>
                      </a:ln>
                      <a:effectLst/>
                    </p:spPr>
                  </p:pic>
                </p:oleObj>
              </mc:Fallback>
            </mc:AlternateContent>
          </a:graphicData>
        </a:graphic>
      </p:graphicFrame>
      <p:graphicFrame>
        <p:nvGraphicFramePr>
          <p:cNvPr id="10" name="Object 4"/>
          <p:cNvGraphicFramePr>
            <a:graphicFrameLocks noChangeAspect="1"/>
          </p:cNvGraphicFramePr>
          <p:nvPr/>
        </p:nvGraphicFramePr>
        <p:xfrm>
          <a:off x="8488288" y="2765465"/>
          <a:ext cx="1652587" cy="1082675"/>
        </p:xfrm>
        <a:graphic>
          <a:graphicData uri="http://schemas.openxmlformats.org/presentationml/2006/ole">
            <mc:AlternateContent xmlns:mc="http://schemas.openxmlformats.org/markup-compatibility/2006">
              <mc:Choice xmlns:v="urn:schemas-microsoft-com:vml" Requires="v">
                <p:oleObj name="Equation" r:id="rId6" imgW="15849600" imgH="10363200" progId="Equation.DSMT4">
                  <p:embed/>
                </p:oleObj>
              </mc:Choice>
              <mc:Fallback>
                <p:oleObj name="Equation" r:id="rId6" imgW="15849600" imgH="10363200" progId="Equation.DSMT4">
                  <p:embed/>
                  <p:pic>
                    <p:nvPicPr>
                      <p:cNvPr id="0" name="Object 4"/>
                      <p:cNvPicPr>
                        <a:picLocks noChangeAspect="1" noChangeArrowheads="1"/>
                      </p:cNvPicPr>
                      <p:nvPr/>
                    </p:nvPicPr>
                    <p:blipFill>
                      <a:blip r:embed="rId7">
                        <a:biLevel thresh="50000"/>
                        <a:grayscl/>
                      </a:blip>
                      <a:srcRect/>
                      <a:stretch>
                        <a:fillRect/>
                      </a:stretch>
                    </p:blipFill>
                    <p:spPr bwMode="auto">
                      <a:xfrm>
                        <a:off x="8488288" y="2765465"/>
                        <a:ext cx="1652587" cy="1082675"/>
                      </a:xfrm>
                      <a:prstGeom prst="rect">
                        <a:avLst/>
                      </a:prstGeom>
                      <a:noFill/>
                      <a:ln>
                        <a:noFill/>
                      </a:ln>
                      <a:effectLst/>
                    </p:spPr>
                  </p:pic>
                </p:oleObj>
              </mc:Fallback>
            </mc:AlternateContent>
          </a:graphicData>
        </a:graphic>
      </p:graphicFrame>
      <p:graphicFrame>
        <p:nvGraphicFramePr>
          <p:cNvPr id="16" name="Object 4"/>
          <p:cNvGraphicFramePr>
            <a:graphicFrameLocks noChangeAspect="1"/>
          </p:cNvGraphicFramePr>
          <p:nvPr/>
        </p:nvGraphicFramePr>
        <p:xfrm>
          <a:off x="6492477" y="3602718"/>
          <a:ext cx="890587" cy="1082675"/>
        </p:xfrm>
        <a:graphic>
          <a:graphicData uri="http://schemas.openxmlformats.org/presentationml/2006/ole">
            <mc:AlternateContent xmlns:mc="http://schemas.openxmlformats.org/markup-compatibility/2006">
              <mc:Choice xmlns:v="urn:schemas-microsoft-com:vml" Requires="v">
                <p:oleObj name="Equation" r:id="rId8" imgW="8534400" imgH="10363200" progId="Equation.DSMT4">
                  <p:embed/>
                </p:oleObj>
              </mc:Choice>
              <mc:Fallback>
                <p:oleObj name="Equation" r:id="rId8" imgW="8534400" imgH="10363200" progId="Equation.DSMT4">
                  <p:embed/>
                  <p:pic>
                    <p:nvPicPr>
                      <p:cNvPr id="0" name="Object 4"/>
                      <p:cNvPicPr>
                        <a:picLocks noChangeAspect="1" noChangeArrowheads="1"/>
                      </p:cNvPicPr>
                      <p:nvPr/>
                    </p:nvPicPr>
                    <p:blipFill>
                      <a:blip r:embed="rId9">
                        <a:biLevel thresh="50000"/>
                        <a:grayscl/>
                      </a:blip>
                      <a:srcRect/>
                      <a:stretch>
                        <a:fillRect/>
                      </a:stretch>
                    </p:blipFill>
                    <p:spPr bwMode="auto">
                      <a:xfrm>
                        <a:off x="6492477" y="3602718"/>
                        <a:ext cx="890587" cy="1082675"/>
                      </a:xfrm>
                      <a:prstGeom prst="rect">
                        <a:avLst/>
                      </a:prstGeom>
                      <a:noFill/>
                      <a:ln>
                        <a:noFill/>
                      </a:ln>
                      <a:effectLst/>
                    </p:spPr>
                  </p:pic>
                </p:oleObj>
              </mc:Fallback>
            </mc:AlternateContent>
          </a:graphicData>
        </a:graphic>
      </p:graphicFrame>
      <p:graphicFrame>
        <p:nvGraphicFramePr>
          <p:cNvPr id="20" name="Object 4"/>
          <p:cNvGraphicFramePr>
            <a:graphicFrameLocks noChangeAspect="1"/>
          </p:cNvGraphicFramePr>
          <p:nvPr/>
        </p:nvGraphicFramePr>
        <p:xfrm>
          <a:off x="5275896" y="3636224"/>
          <a:ext cx="1239837" cy="1082675"/>
        </p:xfrm>
        <a:graphic>
          <a:graphicData uri="http://schemas.openxmlformats.org/presentationml/2006/ole">
            <mc:AlternateContent xmlns:mc="http://schemas.openxmlformats.org/markup-compatibility/2006">
              <mc:Choice xmlns:v="urn:schemas-microsoft-com:vml" Requires="v">
                <p:oleObj name="Equation" r:id="rId10" imgW="11887200" imgH="10363200" progId="Equation.DSMT4">
                  <p:embed/>
                </p:oleObj>
              </mc:Choice>
              <mc:Fallback>
                <p:oleObj name="Equation" r:id="rId10" imgW="11887200" imgH="10363200" progId="Equation.DSMT4">
                  <p:embed/>
                  <p:pic>
                    <p:nvPicPr>
                      <p:cNvPr id="0" name="Object 4"/>
                      <p:cNvPicPr>
                        <a:picLocks noChangeAspect="1" noChangeArrowheads="1"/>
                      </p:cNvPicPr>
                      <p:nvPr/>
                    </p:nvPicPr>
                    <p:blipFill>
                      <a:blip r:embed="rId11">
                        <a:biLevel thresh="50000"/>
                        <a:grayscl/>
                      </a:blip>
                      <a:srcRect/>
                      <a:stretch>
                        <a:fillRect/>
                      </a:stretch>
                    </p:blipFill>
                    <p:spPr bwMode="auto">
                      <a:xfrm>
                        <a:off x="5275896" y="3636224"/>
                        <a:ext cx="1239837" cy="1082675"/>
                      </a:xfrm>
                      <a:prstGeom prst="rect">
                        <a:avLst/>
                      </a:prstGeom>
                      <a:noFill/>
                      <a:ln>
                        <a:noFill/>
                      </a:ln>
                      <a:effectLst/>
                    </p:spPr>
                  </p:pic>
                </p:oleObj>
              </mc:Fallback>
            </mc:AlternateContent>
          </a:graphicData>
        </a:graphic>
      </p:graphicFrame>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正项级数及其审敛法</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537882" y="620688"/>
            <a:ext cx="6886710" cy="130753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正项级数 ：比较审敛法极限形式</a:t>
            </a:r>
            <a:endPar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                      the limit comparison test</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 name="矩形 6"/>
          <p:cNvSpPr/>
          <p:nvPr/>
        </p:nvSpPr>
        <p:spPr>
          <a:xfrm>
            <a:off x="778819" y="2132856"/>
            <a:ext cx="377539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判断下列级数的敛散性</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8" name="Object 4"/>
          <p:cNvGraphicFramePr>
            <a:graphicFrameLocks noChangeAspect="1"/>
          </p:cNvGraphicFramePr>
          <p:nvPr/>
        </p:nvGraphicFramePr>
        <p:xfrm>
          <a:off x="812777" y="3140968"/>
          <a:ext cx="2811709" cy="3031981"/>
        </p:xfrm>
        <a:graphic>
          <a:graphicData uri="http://schemas.openxmlformats.org/presentationml/2006/ole">
            <mc:AlternateContent xmlns:mc="http://schemas.openxmlformats.org/markup-compatibility/2006">
              <mc:Choice xmlns:v="urn:schemas-microsoft-com:vml" Requires="v">
                <p:oleObj name="Equation" r:id="rId2" imgW="19812000" imgH="21336000" progId="Equation.DSMT4">
                  <p:embed/>
                </p:oleObj>
              </mc:Choice>
              <mc:Fallback>
                <p:oleObj name="Equation" r:id="rId2" imgW="19812000" imgH="21336000" progId="Equation.DSMT4">
                  <p:embed/>
                  <p:pic>
                    <p:nvPicPr>
                      <p:cNvPr id="0" name="Object 4"/>
                      <p:cNvPicPr>
                        <a:picLocks noChangeAspect="1" noChangeArrowheads="1"/>
                      </p:cNvPicPr>
                      <p:nvPr/>
                    </p:nvPicPr>
                    <p:blipFill>
                      <a:blip r:embed="rId3">
                        <a:biLevel thresh="50000"/>
                        <a:grayscl/>
                      </a:blip>
                      <a:srcRect/>
                      <a:stretch>
                        <a:fillRect/>
                      </a:stretch>
                    </p:blipFill>
                    <p:spPr bwMode="auto">
                      <a:xfrm>
                        <a:off x="812777" y="3140968"/>
                        <a:ext cx="2811709" cy="3031981"/>
                      </a:xfrm>
                      <a:prstGeom prst="rect">
                        <a:avLst/>
                      </a:prstGeom>
                      <a:noFill/>
                      <a:ln>
                        <a:noFill/>
                      </a:ln>
                      <a:effectLst/>
                    </p:spPr>
                  </p:pic>
                </p:oleObj>
              </mc:Fallback>
            </mc:AlternateContent>
          </a:graphicData>
        </a:graphic>
      </p:graphicFrame>
      <p:graphicFrame>
        <p:nvGraphicFramePr>
          <p:cNvPr id="9" name="Object 4"/>
          <p:cNvGraphicFramePr>
            <a:graphicFrameLocks noChangeAspect="1"/>
          </p:cNvGraphicFramePr>
          <p:nvPr/>
        </p:nvGraphicFramePr>
        <p:xfrm>
          <a:off x="9552384" y="4293096"/>
          <a:ext cx="1176338" cy="2038350"/>
        </p:xfrm>
        <a:graphic>
          <a:graphicData uri="http://schemas.openxmlformats.org/presentationml/2006/ole">
            <mc:AlternateContent xmlns:mc="http://schemas.openxmlformats.org/markup-compatibility/2006">
              <mc:Choice xmlns:v="urn:schemas-microsoft-com:vml" Requires="v">
                <p:oleObj name="Equation" r:id="rId4" imgW="11277600" imgH="19507200" progId="Equation.DSMT4">
                  <p:embed/>
                </p:oleObj>
              </mc:Choice>
              <mc:Fallback>
                <p:oleObj name="Equation" r:id="rId4" imgW="11277600" imgH="19507200" progId="Equation.DSMT4">
                  <p:embed/>
                  <p:pic>
                    <p:nvPicPr>
                      <p:cNvPr id="0" name="Object 4"/>
                      <p:cNvPicPr>
                        <a:picLocks noChangeAspect="1" noChangeArrowheads="1"/>
                      </p:cNvPicPr>
                      <p:nvPr/>
                    </p:nvPicPr>
                    <p:blipFill>
                      <a:blip r:embed="rId5">
                        <a:biLevel thresh="50000"/>
                        <a:grayscl/>
                      </a:blip>
                      <a:srcRect/>
                      <a:stretch>
                        <a:fillRect/>
                      </a:stretch>
                    </p:blipFill>
                    <p:spPr bwMode="auto">
                      <a:xfrm>
                        <a:off x="9552384" y="4293096"/>
                        <a:ext cx="1176338" cy="2038350"/>
                      </a:xfrm>
                      <a:prstGeom prst="rect">
                        <a:avLst/>
                      </a:prstGeom>
                      <a:noFill/>
                      <a:ln>
                        <a:noFill/>
                      </a:ln>
                      <a:effectLst/>
                    </p:spPr>
                  </p:pic>
                </p:oleObj>
              </mc:Fallback>
            </mc:AlternateContent>
          </a:graphicData>
        </a:graphic>
      </p:graphicFrame>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aphicFrame>
        <p:nvGraphicFramePr>
          <p:cNvPr id="2" name="Object 4"/>
          <p:cNvGraphicFramePr>
            <a:graphicFrameLocks noChangeAspect="1"/>
          </p:cNvGraphicFramePr>
          <p:nvPr/>
        </p:nvGraphicFramePr>
        <p:xfrm>
          <a:off x="750988" y="2457248"/>
          <a:ext cx="1974728" cy="1245783"/>
        </p:xfrm>
        <a:graphic>
          <a:graphicData uri="http://schemas.openxmlformats.org/presentationml/2006/ole">
            <mc:AlternateContent xmlns:mc="http://schemas.openxmlformats.org/markup-compatibility/2006">
              <mc:Choice xmlns:v="urn:schemas-microsoft-com:vml" Requires="v">
                <p:oleObj name="Equation" r:id="rId2" imgW="16459200" imgH="10363200" progId="Equation.DSMT4">
                  <p:embed/>
                </p:oleObj>
              </mc:Choice>
              <mc:Fallback>
                <p:oleObj name="Equation" r:id="rId2" imgW="16459200" imgH="10363200" progId="Equation.DSMT4">
                  <p:embed/>
                  <p:pic>
                    <p:nvPicPr>
                      <p:cNvPr id="0" name="Object 4"/>
                      <p:cNvPicPr>
                        <a:picLocks noChangeAspect="1" noChangeArrowheads="1"/>
                      </p:cNvPicPr>
                      <p:nvPr/>
                    </p:nvPicPr>
                    <p:blipFill>
                      <a:blip r:embed="rId3">
                        <a:biLevel thresh="50000"/>
                        <a:grayscl/>
                      </a:blip>
                      <a:srcRect/>
                      <a:stretch>
                        <a:fillRect/>
                      </a:stretch>
                    </p:blipFill>
                    <p:spPr bwMode="auto">
                      <a:xfrm>
                        <a:off x="750988" y="2457248"/>
                        <a:ext cx="1974728" cy="1245783"/>
                      </a:xfrm>
                      <a:prstGeom prst="rect">
                        <a:avLst/>
                      </a:prstGeom>
                      <a:noFill/>
                      <a:ln>
                        <a:noFill/>
                      </a:ln>
                      <a:effectLst/>
                    </p:spPr>
                  </p:pic>
                </p:oleObj>
              </mc:Fallback>
            </mc:AlternateContent>
          </a:graphicData>
        </a:graphic>
      </p:graphicFrame>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正项级数及其审敛法</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4537882" y="620688"/>
            <a:ext cx="6886710" cy="130753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正项级数 ：比较审敛法极限形式</a:t>
            </a:r>
            <a:endPar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                      the limit comparison test</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7" name="Object 4"/>
          <p:cNvGraphicFramePr>
            <a:graphicFrameLocks noChangeAspect="1"/>
          </p:cNvGraphicFramePr>
          <p:nvPr/>
        </p:nvGraphicFramePr>
        <p:xfrm>
          <a:off x="1099617" y="3284984"/>
          <a:ext cx="7424737" cy="2198687"/>
        </p:xfrm>
        <a:graphic>
          <a:graphicData uri="http://schemas.openxmlformats.org/presentationml/2006/ole">
            <mc:AlternateContent xmlns:mc="http://schemas.openxmlformats.org/markup-compatibility/2006">
              <mc:Choice xmlns:v="urn:schemas-microsoft-com:vml" Requires="v">
                <p:oleObj name="Equation" r:id="rId4" imgW="61874400" imgH="18288000" progId="Equation.DSMT4">
                  <p:embed/>
                </p:oleObj>
              </mc:Choice>
              <mc:Fallback>
                <p:oleObj name="Equation" r:id="rId4" imgW="61874400" imgH="18288000" progId="Equation.DSMT4">
                  <p:embed/>
                  <p:pic>
                    <p:nvPicPr>
                      <p:cNvPr id="0" name="Object 4"/>
                      <p:cNvPicPr>
                        <a:picLocks noChangeAspect="1" noChangeArrowheads="1"/>
                      </p:cNvPicPr>
                      <p:nvPr/>
                    </p:nvPicPr>
                    <p:blipFill>
                      <a:blip r:embed="rId5">
                        <a:biLevel thresh="50000"/>
                        <a:grayscl/>
                      </a:blip>
                      <a:srcRect/>
                      <a:stretch>
                        <a:fillRect/>
                      </a:stretch>
                    </p:blipFill>
                    <p:spPr bwMode="auto">
                      <a:xfrm>
                        <a:off x="1099617" y="3284984"/>
                        <a:ext cx="7424737" cy="2198687"/>
                      </a:xfrm>
                      <a:prstGeom prst="rect">
                        <a:avLst/>
                      </a:prstGeom>
                      <a:noFill/>
                      <a:ln>
                        <a:noFill/>
                      </a:ln>
                      <a:effectLst/>
                    </p:spPr>
                  </p:pic>
                </p:oleObj>
              </mc:Fallback>
            </mc:AlternateContent>
          </a:graphicData>
        </a:graphic>
      </p:graphicFrame>
      <p:sp>
        <p:nvSpPr>
          <p:cNvPr id="9" name="矩形 8"/>
          <p:cNvSpPr/>
          <p:nvPr/>
        </p:nvSpPr>
        <p:spPr>
          <a:xfrm>
            <a:off x="8524354" y="4122717"/>
            <a:ext cx="90281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发散</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2" name="Object 4"/>
          <p:cNvGraphicFramePr>
            <a:graphicFrameLocks noChangeAspect="1"/>
          </p:cNvGraphicFramePr>
          <p:nvPr/>
        </p:nvGraphicFramePr>
        <p:xfrm>
          <a:off x="6096000" y="2846423"/>
          <a:ext cx="1314565" cy="877122"/>
        </p:xfrm>
        <a:graphic>
          <a:graphicData uri="http://schemas.openxmlformats.org/presentationml/2006/ole">
            <mc:AlternateContent xmlns:mc="http://schemas.openxmlformats.org/markup-compatibility/2006">
              <mc:Choice xmlns:v="urn:schemas-microsoft-com:vml" Requires="v">
                <p:oleObj name="Equation" r:id="rId6" imgW="15544800" imgH="10363200" progId="Equation.DSMT4">
                  <p:embed/>
                </p:oleObj>
              </mc:Choice>
              <mc:Fallback>
                <p:oleObj name="Equation" r:id="rId6" imgW="15544800" imgH="10363200" progId="Equation.DSMT4">
                  <p:embed/>
                  <p:pic>
                    <p:nvPicPr>
                      <p:cNvPr id="0" name="Object 4"/>
                      <p:cNvPicPr>
                        <a:picLocks noChangeAspect="1" noChangeArrowheads="1"/>
                      </p:cNvPicPr>
                      <p:nvPr/>
                    </p:nvPicPr>
                    <p:blipFill>
                      <a:blip r:embed="rId7">
                        <a:biLevel thresh="50000"/>
                        <a:grayscl/>
                      </a:blip>
                      <a:srcRect/>
                      <a:stretch>
                        <a:fillRect/>
                      </a:stretch>
                    </p:blipFill>
                    <p:spPr bwMode="auto">
                      <a:xfrm>
                        <a:off x="6096000" y="2846423"/>
                        <a:ext cx="1314565" cy="877122"/>
                      </a:xfrm>
                      <a:prstGeom prst="rect">
                        <a:avLst/>
                      </a:prstGeom>
                      <a:noFill/>
                      <a:ln>
                        <a:noFill/>
                      </a:ln>
                      <a:effec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极坐标</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4" name="矩形 3"/>
          <p:cNvSpPr/>
          <p:nvPr/>
        </p:nvSpPr>
        <p:spPr>
          <a:xfrm>
            <a:off x="2958252" y="920770"/>
            <a:ext cx="1601721" cy="369332"/>
          </a:xfrm>
          <a:prstGeom prst="rect">
            <a:avLst/>
          </a:prstGeom>
        </p:spPr>
        <p:txBody>
          <a:bodyPr wrap="none">
            <a:spAutoFit/>
          </a:bodyPr>
          <a:lstStyle/>
          <a:p>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polar equations</a:t>
            </a:r>
            <a:endParaRPr lang="zh-CN" altLang="en-US" dirty="0"/>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6</a:t>
            </a:r>
            <a:endParaRPr lang="zh-CN" altLang="en-US" dirty="0"/>
          </a:p>
        </p:txBody>
      </p:sp>
      <mc:AlternateContent xmlns:mc="http://schemas.openxmlformats.org/markup-compatibility/2006" xmlns:a14="http://schemas.microsoft.com/office/drawing/2010/main">
        <mc:Choice Requires="a14">
          <p:sp>
            <p:nvSpPr>
              <p:cNvPr id="9" name="矩形 8"/>
              <p:cNvSpPr/>
              <p:nvPr/>
            </p:nvSpPr>
            <p:spPr>
              <a:xfrm>
                <a:off x="641063" y="1700808"/>
                <a:ext cx="7775590" cy="369332"/>
              </a:xfrm>
              <a:prstGeom prst="rect">
                <a:avLst/>
              </a:prstGeom>
            </p:spPr>
            <p:txBody>
              <a:bodyPr wrap="none">
                <a:spAutoFit/>
              </a:bodyPr>
              <a:lstStyle/>
              <a:p>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极坐标方程通常写成</a:t>
                </a:r>
                <a14:m>
                  <m:oMath xmlns:m="http://schemas.openxmlformats.org/officeDocument/2006/math">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𝑟</m:t>
                    </m:r>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𝜃</m:t>
                        </m:r>
                      </m:e>
                    </m:d>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形式，即将极径</a:t>
                </a:r>
                <a14:m>
                  <m:oMath xmlns:m="http://schemas.openxmlformats.org/officeDocument/2006/math">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𝑟</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看成关于自变量极角</a:t>
                </a:r>
                <a14:m>
                  <m:oMath xmlns:m="http://schemas.openxmlformats.org/officeDocument/2006/math">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𝜃</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的方程</a:t>
                </a:r>
              </a:p>
            </p:txBody>
          </p:sp>
        </mc:Choice>
        <mc:Fallback xmlns="">
          <p:sp>
            <p:nvSpPr>
              <p:cNvPr id="9" name="矩形 8"/>
              <p:cNvSpPr>
                <a:spLocks noRot="1" noChangeAspect="1" noMove="1" noResize="1" noEditPoints="1" noAdjustHandles="1" noChangeArrowheads="1" noChangeShapeType="1" noTextEdit="1"/>
              </p:cNvSpPr>
              <p:nvPr/>
            </p:nvSpPr>
            <p:spPr>
              <a:xfrm>
                <a:off x="641063" y="1700808"/>
                <a:ext cx="7775590" cy="369332"/>
              </a:xfrm>
              <a:prstGeom prst="rect">
                <a:avLst/>
              </a:prstGeom>
              <a:blipFill rotWithShape="1">
                <a:blip r:embed="rId2"/>
                <a:stretch>
                  <a:fillRect l="-4" t="-75" r="5" b="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33247" y="2480846"/>
                <a:ext cx="1206036" cy="27118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kern="0" smtClean="0">
                          <a:latin typeface="Cambria Math" panose="02040503050406030204" pitchFamily="18" charset="0"/>
                          <a:ea typeface="方正北魏楷书简体" panose="03000509000000000000" pitchFamily="65" charset="-122"/>
                          <a:cs typeface="Times New Roman" panose="02020603050405020304" pitchFamily="18" charset="0"/>
                        </a:rPr>
                        <m:t>𝑟</m:t>
                      </m:r>
                      <m:r>
                        <a:rPr lang="en-US" altLang="zh-CN" i="1" kern="0" smtClean="0">
                          <a:latin typeface="Cambria Math" panose="02040503050406030204" pitchFamily="18" charset="0"/>
                          <a:ea typeface="方正北魏楷书简体" panose="03000509000000000000" pitchFamily="65" charset="-122"/>
                          <a:cs typeface="Times New Roman" panose="02020603050405020304" pitchFamily="18" charset="0"/>
                        </a:rPr>
                        <m:t>=1</m:t>
                      </m:r>
                    </m:oMath>
                  </m:oMathPara>
                </a14:m>
                <a:endParaRPr lang="en-US" altLang="zh-CN" b="0" kern="0" dirty="0">
                  <a:ea typeface="方正北魏楷书简体" panose="03000509000000000000" pitchFamily="65" charset="-122"/>
                  <a:cs typeface="Times New Roman" panose="02020603050405020304" pitchFamily="18" charset="0"/>
                </a:endParaRPr>
              </a:p>
              <a:p>
                <a:endParaRPr lang="en-US" altLang="zh-CN" b="0" kern="0" dirty="0">
                  <a:ea typeface="方正北魏楷书简体" panose="03000509000000000000" pitchFamily="65"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𝜃</m:t>
                      </m:r>
                      <m:r>
                        <a:rPr lang="en-US" altLang="zh-CN" b="0" i="0" kern="0" smtClean="0">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𝜋</m:t>
                          </m:r>
                        </m:num>
                        <m:den>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4</m:t>
                          </m:r>
                        </m:den>
                      </m:f>
                    </m:oMath>
                  </m:oMathPara>
                </a14:m>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sin</m:t>
                              </m:r>
                            </m:fName>
                            <m:e>
                              <m:r>
                                <a:rPr lang="en-US" altLang="zh-CN" b="0" i="1" smtClean="0">
                                  <a:latin typeface="Cambria Math" panose="02040503050406030204" pitchFamily="18" charset="0"/>
                                </a:rPr>
                                <m:t>𝜃</m:t>
                              </m:r>
                            </m:e>
                          </m:func>
                        </m:den>
                      </m:f>
                    </m:oMath>
                  </m:oMathPara>
                </a14:m>
                <a:endParaRPr lang="en-US" altLang="zh-CN" b="0" dirty="0"/>
              </a:p>
              <a:p>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𝑟</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cos</m:t>
                              </m:r>
                            </m:fName>
                            <m:e>
                              <m:r>
                                <a:rPr lang="en-US" altLang="zh-CN" b="0" i="1" smtClean="0">
                                  <a:latin typeface="Cambria Math" panose="02040503050406030204" pitchFamily="18" charset="0"/>
                                </a:rPr>
                                <m:t>𝜃</m:t>
                              </m:r>
                            </m:e>
                          </m:func>
                        </m:den>
                      </m:f>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633247" y="2480846"/>
                <a:ext cx="1206036" cy="2711896"/>
              </a:xfrm>
              <a:prstGeom prst="rect">
                <a:avLst/>
              </a:prstGeom>
              <a:blipFill rotWithShape="1">
                <a:blip r:embed="rId3"/>
                <a:stretch>
                  <a:fillRect l="-13" t="-20" r="27" b="13"/>
                </a:stretch>
              </a:blipFill>
            </p:spPr>
            <p:txBody>
              <a:bodyPr/>
              <a:lstStyle/>
              <a:p>
                <a:r>
                  <a:rPr lang="zh-CN" altLang="en-US">
                    <a:noFill/>
                  </a:rPr>
                  <a:t> </a:t>
                </a:r>
              </a:p>
            </p:txBody>
          </p:sp>
        </mc:Fallback>
      </mc:AlternateContent>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正项级数及其审敛法</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4537882" y="620688"/>
            <a:ext cx="6886710" cy="130753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正项级数 ：比较审敛法极限形式</a:t>
            </a:r>
            <a:endPar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                      the limit comparison test</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7" name="Object 4"/>
          <p:cNvGraphicFramePr>
            <a:graphicFrameLocks noChangeAspect="1"/>
          </p:cNvGraphicFramePr>
          <p:nvPr/>
        </p:nvGraphicFramePr>
        <p:xfrm>
          <a:off x="502700" y="3645024"/>
          <a:ext cx="9253537" cy="2271712"/>
        </p:xfrm>
        <a:graphic>
          <a:graphicData uri="http://schemas.openxmlformats.org/presentationml/2006/ole">
            <mc:AlternateContent xmlns:mc="http://schemas.openxmlformats.org/markup-compatibility/2006">
              <mc:Choice xmlns:v="urn:schemas-microsoft-com:vml" Requires="v">
                <p:oleObj name="Equation" r:id="rId2" imgW="77114400" imgH="18897600" progId="Equation.DSMT4">
                  <p:embed/>
                </p:oleObj>
              </mc:Choice>
              <mc:Fallback>
                <p:oleObj name="Equation" r:id="rId2" imgW="77114400" imgH="18897600" progId="Equation.DSMT4">
                  <p:embed/>
                  <p:pic>
                    <p:nvPicPr>
                      <p:cNvPr id="0" name="Object 4"/>
                      <p:cNvPicPr>
                        <a:picLocks noChangeAspect="1" noChangeArrowheads="1"/>
                      </p:cNvPicPr>
                      <p:nvPr/>
                    </p:nvPicPr>
                    <p:blipFill>
                      <a:blip r:embed="rId3">
                        <a:biLevel thresh="50000"/>
                        <a:grayscl/>
                      </a:blip>
                      <a:srcRect/>
                      <a:stretch>
                        <a:fillRect/>
                      </a:stretch>
                    </p:blipFill>
                    <p:spPr bwMode="auto">
                      <a:xfrm>
                        <a:off x="502700" y="3645024"/>
                        <a:ext cx="9253537" cy="2271712"/>
                      </a:xfrm>
                      <a:prstGeom prst="rect">
                        <a:avLst/>
                      </a:prstGeom>
                      <a:noFill/>
                      <a:ln>
                        <a:noFill/>
                      </a:ln>
                      <a:effectLst/>
                    </p:spPr>
                  </p:pic>
                </p:oleObj>
              </mc:Fallback>
            </mc:AlternateContent>
          </a:graphicData>
        </a:graphic>
      </p:graphicFrame>
      <p:sp>
        <p:nvSpPr>
          <p:cNvPr id="9" name="矩形 8"/>
          <p:cNvSpPr/>
          <p:nvPr/>
        </p:nvSpPr>
        <p:spPr>
          <a:xfrm>
            <a:off x="9756237" y="4519270"/>
            <a:ext cx="90281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发散</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0" name="Object 4"/>
          <p:cNvGraphicFramePr>
            <a:graphicFrameLocks noChangeAspect="1"/>
          </p:cNvGraphicFramePr>
          <p:nvPr/>
        </p:nvGraphicFramePr>
        <p:xfrm>
          <a:off x="639254" y="1813353"/>
          <a:ext cx="2811463" cy="1471613"/>
        </p:xfrm>
        <a:graphic>
          <a:graphicData uri="http://schemas.openxmlformats.org/presentationml/2006/ole">
            <mc:AlternateContent xmlns:mc="http://schemas.openxmlformats.org/markup-compatibility/2006">
              <mc:Choice xmlns:v="urn:schemas-microsoft-com:vml" Requires="v">
                <p:oleObj name="Equation" r:id="rId4" imgW="19812000" imgH="10363200" progId="Equation.DSMT4">
                  <p:embed/>
                </p:oleObj>
              </mc:Choice>
              <mc:Fallback>
                <p:oleObj name="Equation" r:id="rId4" imgW="19812000" imgH="10363200" progId="Equation.DSMT4">
                  <p:embed/>
                  <p:pic>
                    <p:nvPicPr>
                      <p:cNvPr id="0" name="Object 4"/>
                      <p:cNvPicPr>
                        <a:picLocks noChangeAspect="1" noChangeArrowheads="1"/>
                      </p:cNvPicPr>
                      <p:nvPr/>
                    </p:nvPicPr>
                    <p:blipFill>
                      <a:blip r:embed="rId5">
                        <a:biLevel thresh="50000"/>
                        <a:grayscl/>
                      </a:blip>
                      <a:srcRect/>
                      <a:stretch>
                        <a:fillRect/>
                      </a:stretch>
                    </p:blipFill>
                    <p:spPr bwMode="auto">
                      <a:xfrm>
                        <a:off x="639254" y="1813353"/>
                        <a:ext cx="2811463" cy="1471613"/>
                      </a:xfrm>
                      <a:prstGeom prst="rect">
                        <a:avLst/>
                      </a:prstGeom>
                      <a:noFill/>
                      <a:ln>
                        <a:noFill/>
                      </a:ln>
                      <a:effectLst/>
                    </p:spPr>
                  </p:pic>
                </p:oleObj>
              </mc:Fallback>
            </mc:AlternateContent>
          </a:graphicData>
        </a:graphic>
      </p:graphicFrame>
      <p:graphicFrame>
        <p:nvGraphicFramePr>
          <p:cNvPr id="11" name="Object 4"/>
          <p:cNvGraphicFramePr>
            <a:graphicFrameLocks noChangeAspect="1"/>
          </p:cNvGraphicFramePr>
          <p:nvPr/>
        </p:nvGraphicFramePr>
        <p:xfrm>
          <a:off x="6672064" y="3431368"/>
          <a:ext cx="1546225" cy="876300"/>
        </p:xfrm>
        <a:graphic>
          <a:graphicData uri="http://schemas.openxmlformats.org/presentationml/2006/ole">
            <mc:AlternateContent xmlns:mc="http://schemas.openxmlformats.org/markup-compatibility/2006">
              <mc:Choice xmlns:v="urn:schemas-microsoft-com:vml" Requires="v">
                <p:oleObj name="Equation" r:id="rId6" imgW="18288000" imgH="10363200" progId="Equation.DSMT4">
                  <p:embed/>
                </p:oleObj>
              </mc:Choice>
              <mc:Fallback>
                <p:oleObj name="Equation" r:id="rId6" imgW="18288000" imgH="10363200" progId="Equation.DSMT4">
                  <p:embed/>
                  <p:pic>
                    <p:nvPicPr>
                      <p:cNvPr id="0" name="Object 4"/>
                      <p:cNvPicPr>
                        <a:picLocks noChangeAspect="1" noChangeArrowheads="1"/>
                      </p:cNvPicPr>
                      <p:nvPr/>
                    </p:nvPicPr>
                    <p:blipFill>
                      <a:blip r:embed="rId7">
                        <a:biLevel thresh="50000"/>
                        <a:grayscl/>
                      </a:blip>
                      <a:srcRect/>
                      <a:stretch>
                        <a:fillRect/>
                      </a:stretch>
                    </p:blipFill>
                    <p:spPr bwMode="auto">
                      <a:xfrm>
                        <a:off x="6672064" y="3431368"/>
                        <a:ext cx="1546225" cy="876300"/>
                      </a:xfrm>
                      <a:prstGeom prst="rect">
                        <a:avLst/>
                      </a:prstGeom>
                      <a:noFill/>
                      <a:ln>
                        <a:noFill/>
                      </a:ln>
                      <a:effectLst/>
                    </p:spPr>
                  </p:pic>
                </p:oleObj>
              </mc:Fallback>
            </mc:AlternateContent>
          </a:graphicData>
        </a:graphic>
      </p:graphicFrame>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正项级数及其审敛法</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537882" y="620688"/>
            <a:ext cx="6886710"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正项级数 ：比值审敛法</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the ratio test</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6" name="Text Box 5"/>
          <p:cNvSpPr txBox="1">
            <a:spLocks noChangeArrowheads="1"/>
          </p:cNvSpPr>
          <p:nvPr/>
        </p:nvSpPr>
        <p:spPr bwMode="auto">
          <a:xfrm>
            <a:off x="778819" y="1916832"/>
            <a:ext cx="2004813" cy="523220"/>
          </a:xfrm>
          <a:prstGeom prst="rect">
            <a:avLst/>
          </a:prstGeom>
          <a:noFill/>
          <a:ln w="9525">
            <a:solidFill>
              <a:schemeClr val="tx1"/>
            </a:solidFill>
            <a:miter lim="800000"/>
          </a:ln>
          <a:extLst>
            <a:ext uri="{909E8E84-426E-40DD-AFC4-6F175D3DCCD1}">
              <a14:hiddenFill xmlns:a14="http://schemas.microsoft.com/office/drawing/2010/main">
                <a:solidFill>
                  <a:schemeClr val="accent1"/>
                </a:solidFill>
              </a14:hiddenFill>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比值审敛法</a:t>
            </a:r>
          </a:p>
        </p:txBody>
      </p:sp>
      <p:sp>
        <p:nvSpPr>
          <p:cNvPr id="7" name="Text Box 9"/>
          <p:cNvSpPr txBox="1">
            <a:spLocks noChangeArrowheads="1"/>
          </p:cNvSpPr>
          <p:nvPr/>
        </p:nvSpPr>
        <p:spPr bwMode="auto">
          <a:xfrm>
            <a:off x="2999656" y="1761480"/>
            <a:ext cx="8140352" cy="67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15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设          为正项级数，若                       ，则</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8" name="Object 4"/>
          <p:cNvGraphicFramePr>
            <a:graphicFrameLocks noChangeAspect="1"/>
          </p:cNvGraphicFramePr>
          <p:nvPr/>
        </p:nvGraphicFramePr>
        <p:xfrm>
          <a:off x="3477221" y="1589474"/>
          <a:ext cx="890587" cy="1082675"/>
        </p:xfrm>
        <a:graphic>
          <a:graphicData uri="http://schemas.openxmlformats.org/presentationml/2006/ole">
            <mc:AlternateContent xmlns:mc="http://schemas.openxmlformats.org/markup-compatibility/2006">
              <mc:Choice xmlns:v="urn:schemas-microsoft-com:vml" Requires="v">
                <p:oleObj name="Equation" r:id="rId2" imgW="8534400" imgH="10363200" progId="Equation.DSMT4">
                  <p:embed/>
                </p:oleObj>
              </mc:Choice>
              <mc:Fallback>
                <p:oleObj name="Equation" r:id="rId2" imgW="8534400" imgH="10363200" progId="Equation.DSMT4">
                  <p:embed/>
                  <p:pic>
                    <p:nvPicPr>
                      <p:cNvPr id="0" name="Object 4"/>
                      <p:cNvPicPr>
                        <a:picLocks noChangeAspect="1" noChangeArrowheads="1"/>
                      </p:cNvPicPr>
                      <p:nvPr/>
                    </p:nvPicPr>
                    <p:blipFill>
                      <a:blip r:embed="rId3">
                        <a:biLevel thresh="50000"/>
                        <a:grayscl/>
                      </a:blip>
                      <a:srcRect/>
                      <a:stretch>
                        <a:fillRect/>
                      </a:stretch>
                    </p:blipFill>
                    <p:spPr bwMode="auto">
                      <a:xfrm>
                        <a:off x="3477221" y="1589474"/>
                        <a:ext cx="890587" cy="1082675"/>
                      </a:xfrm>
                      <a:prstGeom prst="rect">
                        <a:avLst/>
                      </a:prstGeom>
                      <a:noFill/>
                      <a:ln>
                        <a:noFill/>
                      </a:ln>
                      <a:effectLst/>
                    </p:spPr>
                  </p:pic>
                </p:oleObj>
              </mc:Fallback>
            </mc:AlternateContent>
          </a:graphicData>
        </a:graphic>
      </p:graphicFrame>
      <p:grpSp>
        <p:nvGrpSpPr>
          <p:cNvPr id="12" name="组合 11"/>
          <p:cNvGrpSpPr/>
          <p:nvPr/>
        </p:nvGrpSpPr>
        <p:grpSpPr>
          <a:xfrm>
            <a:off x="3029372" y="2983119"/>
            <a:ext cx="8140352" cy="3108543"/>
            <a:chOff x="1775520" y="3774386"/>
            <a:chExt cx="8140352" cy="3108543"/>
          </a:xfrm>
        </p:grpSpPr>
        <mc:AlternateContent xmlns:mc="http://schemas.openxmlformats.org/markup-compatibility/2006" xmlns:a14="http://schemas.microsoft.com/office/drawing/2010/main">
          <mc:Choice Requires="a14">
            <p:sp>
              <p:nvSpPr>
                <p:cNvPr id="11" name="Text Box 9"/>
                <p:cNvSpPr txBox="1">
                  <a:spLocks noChangeArrowheads="1"/>
                </p:cNvSpPr>
                <p:nvPr/>
              </p:nvSpPr>
              <p:spPr bwMode="auto">
                <a:xfrm>
                  <a:off x="1775520" y="3774386"/>
                  <a:ext cx="8140352" cy="3108543"/>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200000"/>
                    </a:lnSpc>
                    <a:spcBef>
                      <a:spcPct val="5000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1.k&lt;1</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时，级数          收敛</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200000"/>
                    </a:lnSpc>
                    <a:spcBef>
                      <a:spcPct val="5000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2.k&gt;1</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或</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k=</a:t>
                  </a:r>
                  <a14:m>
                    <m:oMath xmlns:m="http://schemas.openxmlformats.org/officeDocument/2006/math">
                      <m: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时，级数          发散</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200000"/>
                    </a:lnSpc>
                    <a:spcBef>
                      <a:spcPct val="5000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3.k=1</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时，此判别法失效，换用他法。</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11" name="Text Box 9"/>
                <p:cNvSpPr txBox="1">
                  <a:spLocks noRot="1" noChangeAspect="1" noMove="1" noResize="1" noEditPoints="1" noAdjustHandles="1" noChangeArrowheads="1" noChangeShapeType="1" noTextEdit="1"/>
                </p:cNvSpPr>
                <p:nvPr/>
              </p:nvSpPr>
              <p:spPr bwMode="auto">
                <a:xfrm>
                  <a:off x="1775520" y="3774386"/>
                  <a:ext cx="8140352" cy="3108543"/>
                </a:xfrm>
                <a:prstGeom prst="rect">
                  <a:avLst/>
                </a:prstGeom>
                <a:blipFill rotWithShape="1">
                  <a:blip r:embed="rId4"/>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13" name="Object 4"/>
                <p:cNvGraphicFramePr>
                  <a:graphicFrameLocks noChangeAspect="1"/>
                </p:cNvGraphicFramePr>
                <p:nvPr/>
              </p:nvGraphicFramePr>
              <p:xfrm>
                <a:off x="5165229" y="4863739"/>
                <a:ext cx="890587" cy="1082675"/>
              </p:xfrm>
              <a:graphic>
                <a:graphicData uri="http://schemas.openxmlformats.org/presentationml/2006/ole">
                  <mc:AlternateContent>
                    <mc:Choice xmlns:v="urn:schemas-microsoft-com:vml" Requires="v">
                      <p:oleObj name="Equation" r:id="rId5" imgW="8534400" imgH="10363200" progId="Equation.DSMT4">
                        <p:embed/>
                      </p:oleObj>
                    </mc:Choice>
                    <mc:Fallback>
                      <p:oleObj name="Equation" r:id="rId5" imgW="8534400" imgH="10363200" progId="Equation.DSMT4">
                        <p:embed/>
                        <p:pic>
                          <p:nvPicPr>
                            <p:cNvPr id="0" name="Object 4"/>
                            <p:cNvPicPr>
                              <a:picLocks noChangeAspect="1" noChangeArrowheads="1"/>
                            </p:cNvPicPr>
                            <p:nvPr/>
                          </p:nvPicPr>
                          <p:blipFill>
                            <a:blip r:embed="rId6">
                              <a:biLevel thresh="50000"/>
                              <a:grayscl/>
                            </a:blip>
                            <a:srcRect/>
                            <a:stretch>
                              <a:fillRect/>
                            </a:stretch>
                          </p:blipFill>
                          <p:spPr bwMode="auto">
                            <a:xfrm>
                              <a:off x="5165229" y="4863739"/>
                              <a:ext cx="890587" cy="1082675"/>
                            </a:xfrm>
                            <a:prstGeom prst="rect">
                              <a:avLst/>
                            </a:prstGeom>
                            <a:noFill/>
                            <a:ln>
                              <a:noFill/>
                            </a:ln>
                            <a:effectLst/>
                          </p:spPr>
                        </p:pic>
                      </p:oleObj>
                    </mc:Fallback>
                  </mc:AlternateContent>
                </a:graphicData>
              </a:graphic>
            </p:graphicFrame>
          </mc:Choice>
          <mc:Fallback>
            <p:graphicFrame>
              <p:nvGraphicFramePr>
                <p:cNvPr id="13" name="Object 4"/>
                <p:cNvGraphicFramePr>
                  <a:graphicFrameLocks noChangeAspect="1"/>
                </p:cNvGraphicFramePr>
                <p:nvPr/>
              </p:nvGraphicFramePr>
              <p:xfrm>
                <a:off x="5165229" y="4863739"/>
                <a:ext cx="890587" cy="1082675"/>
              </p:xfrm>
              <a:graphic>
                <a:graphicData uri="http://schemas.openxmlformats.org/presentationml/2006/ole">
                  <mc:AlternateContent>
                    <mc:Choice xmlns:v="urn:schemas-microsoft-com:vml" Requires="v">
                      <p:oleObj name="Equation" r:id="rId5" imgW="8534400" imgH="10363200" progId="Equation.DSMT4">
                        <p:embed/>
                      </p:oleObj>
                    </mc:Choice>
                    <mc:Fallback>
                      <p:oleObj name="Equation" r:id="rId5" imgW="8534400" imgH="10363200" progId="Equation.DSMT4">
                        <p:embed/>
                        <p:pic>
                          <p:nvPicPr>
                            <p:cNvPr id="0" name="Object 4"/>
                            <p:cNvPicPr>
                              <a:picLocks noChangeAspect="1" noChangeArrowheads="1"/>
                            </p:cNvPicPr>
                            <p:nvPr/>
                          </p:nvPicPr>
                          <p:blipFill>
                            <a:blip r:embed="rId6">
                              <a:biLevel thresh="50000"/>
                              <a:grayscl/>
                            </a:blip>
                            <a:srcRect/>
                            <a:stretch>
                              <a:fillRect/>
                            </a:stretch>
                          </p:blipFill>
                          <p:spPr bwMode="auto">
                            <a:xfrm>
                              <a:off x="5165229" y="4863739"/>
                              <a:ext cx="890587" cy="1082675"/>
                            </a:xfrm>
                            <a:prstGeom prst="rect">
                              <a:avLst/>
                            </a:prstGeom>
                            <a:noFill/>
                            <a:ln>
                              <a:noFill/>
                            </a:ln>
                            <a:effectLst/>
                          </p:spPr>
                        </p:pic>
                      </p:oleObj>
                    </mc:Fallback>
                  </mc:AlternateContent>
                </a:graphicData>
              </a:graphic>
            </p:graphicFrame>
          </mc:Fallback>
        </mc:AlternateContent>
        <mc:AlternateContent xmlns:mc="http://schemas.openxmlformats.org/markup-compatibility/2006">
          <mc:Choice xmlns:a14="http://schemas.microsoft.com/office/drawing/2010/main" Requires="a14">
            <p:graphicFrame>
              <p:nvGraphicFramePr>
                <p:cNvPr id="16" name="Object 4"/>
                <p:cNvGraphicFramePr>
                  <a:graphicFrameLocks noChangeAspect="1"/>
                </p:cNvGraphicFramePr>
                <p:nvPr/>
              </p:nvGraphicFramePr>
              <p:xfrm>
                <a:off x="4162080" y="3814228"/>
                <a:ext cx="890587" cy="1082675"/>
              </p:xfrm>
              <a:graphic>
                <a:graphicData uri="http://schemas.openxmlformats.org/presentationml/2006/ole">
                  <mc:AlternateContent>
                    <mc:Choice xmlns:v="urn:schemas-microsoft-com:vml" Requires="v">
                      <p:oleObj name="Equation" r:id="rId5" imgW="8534400" imgH="10363200" progId="Equation.DSMT4">
                        <p:embed/>
                      </p:oleObj>
                    </mc:Choice>
                    <mc:Fallback>
                      <p:oleObj name="Equation" r:id="rId5" imgW="8534400" imgH="10363200" progId="Equation.DSMT4">
                        <p:embed/>
                        <p:pic>
                          <p:nvPicPr>
                            <p:cNvPr id="0" name="Object 4"/>
                            <p:cNvPicPr>
                              <a:picLocks noChangeAspect="1" noChangeArrowheads="1"/>
                            </p:cNvPicPr>
                            <p:nvPr/>
                          </p:nvPicPr>
                          <p:blipFill>
                            <a:blip r:embed="rId6">
                              <a:biLevel thresh="50000"/>
                              <a:grayscl/>
                            </a:blip>
                            <a:srcRect/>
                            <a:stretch>
                              <a:fillRect/>
                            </a:stretch>
                          </p:blipFill>
                          <p:spPr bwMode="auto">
                            <a:xfrm>
                              <a:off x="4162080" y="3814228"/>
                              <a:ext cx="890587" cy="1082675"/>
                            </a:xfrm>
                            <a:prstGeom prst="rect">
                              <a:avLst/>
                            </a:prstGeom>
                            <a:noFill/>
                            <a:ln>
                              <a:noFill/>
                            </a:ln>
                            <a:effectLst/>
                          </p:spPr>
                        </p:pic>
                      </p:oleObj>
                    </mc:Fallback>
                  </mc:AlternateContent>
                </a:graphicData>
              </a:graphic>
            </p:graphicFrame>
          </mc:Choice>
          <mc:Fallback>
            <p:graphicFrame>
              <p:nvGraphicFramePr>
                <p:cNvPr id="16" name="Object 4"/>
                <p:cNvGraphicFramePr>
                  <a:graphicFrameLocks noChangeAspect="1"/>
                </p:cNvGraphicFramePr>
                <p:nvPr/>
              </p:nvGraphicFramePr>
              <p:xfrm>
                <a:off x="4162080" y="3814228"/>
                <a:ext cx="890587" cy="1082675"/>
              </p:xfrm>
              <a:graphic>
                <a:graphicData uri="http://schemas.openxmlformats.org/presentationml/2006/ole">
                  <mc:AlternateContent>
                    <mc:Choice xmlns:v="urn:schemas-microsoft-com:vml" Requires="v">
                      <p:oleObj name="Equation" r:id="rId5" imgW="8534400" imgH="10363200" progId="Equation.DSMT4">
                        <p:embed/>
                      </p:oleObj>
                    </mc:Choice>
                    <mc:Fallback>
                      <p:oleObj name="Equation" r:id="rId5" imgW="8534400" imgH="10363200" progId="Equation.DSMT4">
                        <p:embed/>
                        <p:pic>
                          <p:nvPicPr>
                            <p:cNvPr id="0" name="Object 4"/>
                            <p:cNvPicPr>
                              <a:picLocks noChangeAspect="1" noChangeArrowheads="1"/>
                            </p:cNvPicPr>
                            <p:nvPr/>
                          </p:nvPicPr>
                          <p:blipFill>
                            <a:blip r:embed="rId6">
                              <a:biLevel thresh="50000"/>
                              <a:grayscl/>
                            </a:blip>
                            <a:srcRect/>
                            <a:stretch>
                              <a:fillRect/>
                            </a:stretch>
                          </p:blipFill>
                          <p:spPr bwMode="auto">
                            <a:xfrm>
                              <a:off x="4162080" y="3814228"/>
                              <a:ext cx="890587" cy="1082675"/>
                            </a:xfrm>
                            <a:prstGeom prst="rect">
                              <a:avLst/>
                            </a:prstGeom>
                            <a:noFill/>
                            <a:ln>
                              <a:noFill/>
                            </a:ln>
                            <a:effectLst/>
                          </p:spPr>
                        </p:pic>
                      </p:oleObj>
                    </mc:Fallback>
                  </mc:AlternateContent>
                </a:graphicData>
              </a:graphic>
            </p:graphicFrame>
          </mc:Fallback>
        </mc:AlternateContent>
      </p:grpSp>
      <p:graphicFrame>
        <p:nvGraphicFramePr>
          <p:cNvPr id="20" name="Object 4"/>
          <p:cNvGraphicFramePr>
            <a:graphicFrameLocks noChangeAspect="1"/>
          </p:cNvGraphicFramePr>
          <p:nvPr/>
        </p:nvGraphicFramePr>
        <p:xfrm>
          <a:off x="6935589" y="1670322"/>
          <a:ext cx="1908175" cy="1082675"/>
        </p:xfrm>
        <a:graphic>
          <a:graphicData uri="http://schemas.openxmlformats.org/presentationml/2006/ole">
            <mc:AlternateContent xmlns:mc="http://schemas.openxmlformats.org/markup-compatibility/2006">
              <mc:Choice xmlns:v="urn:schemas-microsoft-com:vml" Requires="v">
                <p:oleObj name="Equation" r:id="rId7" imgW="18288000" imgH="10363200" progId="Equation.DSMT4">
                  <p:embed/>
                </p:oleObj>
              </mc:Choice>
              <mc:Fallback>
                <p:oleObj name="Equation" r:id="rId7" imgW="18288000" imgH="10363200" progId="Equation.DSMT4">
                  <p:embed/>
                  <p:pic>
                    <p:nvPicPr>
                      <p:cNvPr id="0" name="Object 4"/>
                      <p:cNvPicPr>
                        <a:picLocks noChangeAspect="1" noChangeArrowheads="1"/>
                      </p:cNvPicPr>
                      <p:nvPr/>
                    </p:nvPicPr>
                    <p:blipFill>
                      <a:blip r:embed="rId8">
                        <a:biLevel thresh="50000"/>
                        <a:grayscl/>
                      </a:blip>
                      <a:srcRect/>
                      <a:stretch>
                        <a:fillRect/>
                      </a:stretch>
                    </p:blipFill>
                    <p:spPr bwMode="auto">
                      <a:xfrm>
                        <a:off x="6935589" y="1670322"/>
                        <a:ext cx="1908175" cy="1082675"/>
                      </a:xfrm>
                      <a:prstGeom prst="rect">
                        <a:avLst/>
                      </a:prstGeom>
                      <a:noFill/>
                      <a:ln>
                        <a:noFill/>
                      </a:ln>
                      <a:effectLst/>
                    </p:spPr>
                  </p:pic>
                </p:oleObj>
              </mc:Fallback>
            </mc:AlternateContent>
          </a:graphicData>
        </a:graphic>
      </p:graphicFrame>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正项级数及其审敛法</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537882" y="620688"/>
            <a:ext cx="6886710"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正项级数 ：比值审敛法</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the ratio test</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pic>
        <p:nvPicPr>
          <p:cNvPr id="9" name="图片 8"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00" y="1628800"/>
            <a:ext cx="11123882" cy="4850478"/>
          </a:xfrm>
          <a:prstGeom prst="rect">
            <a:avLst/>
          </a:prstGeom>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正项级数及其审敛法</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537882" y="620688"/>
            <a:ext cx="6886710"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正项级数 ：比值审敛法</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the ratio test</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6" name="矩形 5"/>
          <p:cNvSpPr/>
          <p:nvPr/>
        </p:nvSpPr>
        <p:spPr>
          <a:xfrm>
            <a:off x="778819" y="1916832"/>
            <a:ext cx="305724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判断级数的敛散性</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7" name="Object 4"/>
          <p:cNvGraphicFramePr>
            <a:graphicFrameLocks noChangeAspect="1"/>
          </p:cNvGraphicFramePr>
          <p:nvPr/>
        </p:nvGraphicFramePr>
        <p:xfrm>
          <a:off x="4151784" y="1492781"/>
          <a:ext cx="1254031" cy="1220761"/>
        </p:xfrm>
        <a:graphic>
          <a:graphicData uri="http://schemas.openxmlformats.org/presentationml/2006/ole">
            <mc:AlternateContent xmlns:mc="http://schemas.openxmlformats.org/markup-compatibility/2006">
              <mc:Choice xmlns:v="urn:schemas-microsoft-com:vml" Requires="v">
                <p:oleObj name="Equation" r:id="rId2" imgW="10972800" imgH="10668000" progId="Equation.DSMT4">
                  <p:embed/>
                </p:oleObj>
              </mc:Choice>
              <mc:Fallback>
                <p:oleObj name="Equation" r:id="rId2" imgW="10972800" imgH="10668000" progId="Equation.DSMT4">
                  <p:embed/>
                  <p:pic>
                    <p:nvPicPr>
                      <p:cNvPr id="0" name="Object 4"/>
                      <p:cNvPicPr>
                        <a:picLocks noChangeAspect="1" noChangeArrowheads="1"/>
                      </p:cNvPicPr>
                      <p:nvPr/>
                    </p:nvPicPr>
                    <p:blipFill>
                      <a:blip r:embed="rId3">
                        <a:biLevel thresh="50000"/>
                        <a:grayscl/>
                      </a:blip>
                      <a:srcRect/>
                      <a:stretch>
                        <a:fillRect/>
                      </a:stretch>
                    </p:blipFill>
                    <p:spPr bwMode="auto">
                      <a:xfrm>
                        <a:off x="4151784" y="1492781"/>
                        <a:ext cx="1254031" cy="1220761"/>
                      </a:xfrm>
                      <a:prstGeom prst="rect">
                        <a:avLst/>
                      </a:prstGeom>
                      <a:noFill/>
                      <a:ln>
                        <a:noFill/>
                      </a:ln>
                      <a:effectLst/>
                    </p:spPr>
                  </p:pic>
                </p:oleObj>
              </mc:Fallback>
            </mc:AlternateContent>
          </a:graphicData>
        </a:graphic>
      </p:graphicFrame>
      <p:graphicFrame>
        <p:nvGraphicFramePr>
          <p:cNvPr id="8" name="Object 4"/>
          <p:cNvGraphicFramePr>
            <a:graphicFrameLocks noChangeAspect="1"/>
          </p:cNvGraphicFramePr>
          <p:nvPr/>
        </p:nvGraphicFramePr>
        <p:xfrm>
          <a:off x="839416" y="2846971"/>
          <a:ext cx="10285970" cy="3504068"/>
        </p:xfrm>
        <a:graphic>
          <a:graphicData uri="http://schemas.openxmlformats.org/presentationml/2006/ole">
            <mc:AlternateContent xmlns:mc="http://schemas.openxmlformats.org/markup-compatibility/2006">
              <mc:Choice xmlns:v="urn:schemas-microsoft-com:vml" Requires="v">
                <p:oleObj name="Equation" r:id="rId4" imgW="89611200" imgH="30480000" progId="Equation.DSMT4">
                  <p:embed/>
                </p:oleObj>
              </mc:Choice>
              <mc:Fallback>
                <p:oleObj name="Equation" r:id="rId4" imgW="89611200" imgH="30480000" progId="Equation.DSMT4">
                  <p:embed/>
                  <p:pic>
                    <p:nvPicPr>
                      <p:cNvPr id="0" name="Object 4"/>
                      <p:cNvPicPr>
                        <a:picLocks noChangeAspect="1" noChangeArrowheads="1"/>
                      </p:cNvPicPr>
                      <p:nvPr/>
                    </p:nvPicPr>
                    <p:blipFill>
                      <a:blip r:embed="rId5">
                        <a:biLevel thresh="50000"/>
                        <a:grayscl/>
                      </a:blip>
                      <a:srcRect/>
                      <a:stretch>
                        <a:fillRect/>
                      </a:stretch>
                    </p:blipFill>
                    <p:spPr bwMode="auto">
                      <a:xfrm>
                        <a:off x="839416" y="2846971"/>
                        <a:ext cx="10285970" cy="3504068"/>
                      </a:xfrm>
                      <a:prstGeom prst="rect">
                        <a:avLst/>
                      </a:prstGeom>
                      <a:noFill/>
                      <a:ln>
                        <a:noFill/>
                      </a:ln>
                      <a:effectLst/>
                    </p:spPr>
                  </p:pic>
                </p:oleObj>
              </mc:Fallback>
            </mc:AlternateContent>
          </a:graphicData>
        </a:graphic>
      </p:graphicFrame>
      <p:sp>
        <p:nvSpPr>
          <p:cNvPr id="10" name="矩形 9"/>
          <p:cNvSpPr/>
          <p:nvPr/>
        </p:nvSpPr>
        <p:spPr>
          <a:xfrm>
            <a:off x="9840416" y="6210263"/>
            <a:ext cx="198002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故级数收敛</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正项级数及其审敛法</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537882" y="620688"/>
            <a:ext cx="6886710"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*正项级数 ：根值审敛法</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the root test</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6" name="Text Box 5"/>
          <p:cNvSpPr txBox="1">
            <a:spLocks noChangeArrowheads="1"/>
          </p:cNvSpPr>
          <p:nvPr/>
        </p:nvSpPr>
        <p:spPr bwMode="auto">
          <a:xfrm>
            <a:off x="540036" y="1948984"/>
            <a:ext cx="2220837" cy="523220"/>
          </a:xfrm>
          <a:prstGeom prst="rect">
            <a:avLst/>
          </a:prstGeom>
          <a:noFill/>
          <a:ln w="9525">
            <a:solidFill>
              <a:schemeClr val="tx1"/>
            </a:solidFill>
            <a:miter lim="800000"/>
          </a:ln>
          <a:extLst>
            <a:ext uri="{909E8E84-426E-40DD-AFC4-6F175D3DCCD1}">
              <a14:hiddenFill xmlns:a14="http://schemas.microsoft.com/office/drawing/2010/main">
                <a:solidFill>
                  <a:schemeClr val="accent1"/>
                </a:solidFill>
              </a14:hiddenFill>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*根值审敛法</a:t>
            </a:r>
          </a:p>
        </p:txBody>
      </p:sp>
      <p:sp>
        <p:nvSpPr>
          <p:cNvPr id="7" name="Text Box 9"/>
          <p:cNvSpPr txBox="1">
            <a:spLocks noChangeArrowheads="1"/>
          </p:cNvSpPr>
          <p:nvPr/>
        </p:nvSpPr>
        <p:spPr bwMode="auto">
          <a:xfrm>
            <a:off x="2999656" y="1761480"/>
            <a:ext cx="8140352" cy="67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15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设          为正项级数，若                       ，则</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8" name="Object 4"/>
          <p:cNvGraphicFramePr>
            <a:graphicFrameLocks noChangeAspect="1"/>
          </p:cNvGraphicFramePr>
          <p:nvPr/>
        </p:nvGraphicFramePr>
        <p:xfrm>
          <a:off x="3477221" y="1589474"/>
          <a:ext cx="890587" cy="1082675"/>
        </p:xfrm>
        <a:graphic>
          <a:graphicData uri="http://schemas.openxmlformats.org/presentationml/2006/ole">
            <mc:AlternateContent xmlns:mc="http://schemas.openxmlformats.org/markup-compatibility/2006">
              <mc:Choice xmlns:v="urn:schemas-microsoft-com:vml" Requires="v">
                <p:oleObj name="Equation" r:id="rId2" imgW="8534400" imgH="10363200" progId="Equation.DSMT4">
                  <p:embed/>
                </p:oleObj>
              </mc:Choice>
              <mc:Fallback>
                <p:oleObj name="Equation" r:id="rId2" imgW="8534400" imgH="10363200" progId="Equation.DSMT4">
                  <p:embed/>
                  <p:pic>
                    <p:nvPicPr>
                      <p:cNvPr id="0" name="Object 4"/>
                      <p:cNvPicPr>
                        <a:picLocks noChangeAspect="1" noChangeArrowheads="1"/>
                      </p:cNvPicPr>
                      <p:nvPr/>
                    </p:nvPicPr>
                    <p:blipFill>
                      <a:blip r:embed="rId3">
                        <a:biLevel thresh="50000"/>
                        <a:grayscl/>
                      </a:blip>
                      <a:srcRect/>
                      <a:stretch>
                        <a:fillRect/>
                      </a:stretch>
                    </p:blipFill>
                    <p:spPr bwMode="auto">
                      <a:xfrm>
                        <a:off x="3477221" y="1589474"/>
                        <a:ext cx="890587" cy="1082675"/>
                      </a:xfrm>
                      <a:prstGeom prst="rect">
                        <a:avLst/>
                      </a:prstGeom>
                      <a:noFill/>
                      <a:ln>
                        <a:noFill/>
                      </a:ln>
                      <a:effectLst/>
                    </p:spPr>
                  </p:pic>
                </p:oleObj>
              </mc:Fallback>
            </mc:AlternateContent>
          </a:graphicData>
        </a:graphic>
      </p:graphicFrame>
      <p:grpSp>
        <p:nvGrpSpPr>
          <p:cNvPr id="12" name="组合 11"/>
          <p:cNvGrpSpPr/>
          <p:nvPr/>
        </p:nvGrpSpPr>
        <p:grpSpPr>
          <a:xfrm>
            <a:off x="3029372" y="2983119"/>
            <a:ext cx="8140352" cy="3108543"/>
            <a:chOff x="1775520" y="3774386"/>
            <a:chExt cx="8140352" cy="3108543"/>
          </a:xfrm>
        </p:grpSpPr>
        <mc:AlternateContent xmlns:mc="http://schemas.openxmlformats.org/markup-compatibility/2006" xmlns:a14="http://schemas.microsoft.com/office/drawing/2010/main">
          <mc:Choice Requires="a14">
            <p:sp>
              <p:nvSpPr>
                <p:cNvPr id="11" name="Text Box 9"/>
                <p:cNvSpPr txBox="1">
                  <a:spLocks noChangeArrowheads="1"/>
                </p:cNvSpPr>
                <p:nvPr/>
              </p:nvSpPr>
              <p:spPr bwMode="auto">
                <a:xfrm>
                  <a:off x="1775520" y="3774386"/>
                  <a:ext cx="8140352" cy="3108543"/>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200000"/>
                    </a:lnSpc>
                    <a:spcBef>
                      <a:spcPct val="5000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1.k&lt;1</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时，级数          收敛</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200000"/>
                    </a:lnSpc>
                    <a:spcBef>
                      <a:spcPct val="5000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2.k&gt;1</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或</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k=</a:t>
                  </a:r>
                  <a14:m>
                    <m:oMath xmlns:m="http://schemas.openxmlformats.org/officeDocument/2006/math">
                      <m: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时，级数          发散</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200000"/>
                    </a:lnSpc>
                    <a:spcBef>
                      <a:spcPct val="5000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3.k=1</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时，此判别法失效，换用他法。</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11" name="Text Box 9"/>
                <p:cNvSpPr txBox="1">
                  <a:spLocks noRot="1" noChangeAspect="1" noMove="1" noResize="1" noEditPoints="1" noAdjustHandles="1" noChangeArrowheads="1" noChangeShapeType="1" noTextEdit="1"/>
                </p:cNvSpPr>
                <p:nvPr/>
              </p:nvSpPr>
              <p:spPr bwMode="auto">
                <a:xfrm>
                  <a:off x="1775520" y="3774386"/>
                  <a:ext cx="8140352" cy="3108543"/>
                </a:xfrm>
                <a:prstGeom prst="rect">
                  <a:avLst/>
                </a:prstGeom>
                <a:blipFill rotWithShape="1">
                  <a:blip r:embed="rId4"/>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13" name="Object 4"/>
                <p:cNvGraphicFramePr>
                  <a:graphicFrameLocks noChangeAspect="1"/>
                </p:cNvGraphicFramePr>
                <p:nvPr/>
              </p:nvGraphicFramePr>
              <p:xfrm>
                <a:off x="5165229" y="4863739"/>
                <a:ext cx="890587" cy="1082675"/>
              </p:xfrm>
              <a:graphic>
                <a:graphicData uri="http://schemas.openxmlformats.org/presentationml/2006/ole">
                  <mc:AlternateContent>
                    <mc:Choice xmlns:v="urn:schemas-microsoft-com:vml" Requires="v">
                      <p:oleObj name="Equation" r:id="rId5" imgW="8534400" imgH="10363200" progId="Equation.DSMT4">
                        <p:embed/>
                      </p:oleObj>
                    </mc:Choice>
                    <mc:Fallback>
                      <p:oleObj name="Equation" r:id="rId5" imgW="8534400" imgH="10363200" progId="Equation.DSMT4">
                        <p:embed/>
                        <p:pic>
                          <p:nvPicPr>
                            <p:cNvPr id="0" name="Object 4"/>
                            <p:cNvPicPr>
                              <a:picLocks noChangeAspect="1" noChangeArrowheads="1"/>
                            </p:cNvPicPr>
                            <p:nvPr/>
                          </p:nvPicPr>
                          <p:blipFill>
                            <a:blip r:embed="rId6">
                              <a:biLevel thresh="50000"/>
                              <a:grayscl/>
                            </a:blip>
                            <a:srcRect/>
                            <a:stretch>
                              <a:fillRect/>
                            </a:stretch>
                          </p:blipFill>
                          <p:spPr bwMode="auto">
                            <a:xfrm>
                              <a:off x="5165229" y="4863739"/>
                              <a:ext cx="890587" cy="1082675"/>
                            </a:xfrm>
                            <a:prstGeom prst="rect">
                              <a:avLst/>
                            </a:prstGeom>
                            <a:noFill/>
                            <a:ln>
                              <a:noFill/>
                            </a:ln>
                            <a:effectLst/>
                          </p:spPr>
                        </p:pic>
                      </p:oleObj>
                    </mc:Fallback>
                  </mc:AlternateContent>
                </a:graphicData>
              </a:graphic>
            </p:graphicFrame>
          </mc:Choice>
          <mc:Fallback>
            <p:graphicFrame>
              <p:nvGraphicFramePr>
                <p:cNvPr id="13" name="Object 4"/>
                <p:cNvGraphicFramePr>
                  <a:graphicFrameLocks noChangeAspect="1"/>
                </p:cNvGraphicFramePr>
                <p:nvPr/>
              </p:nvGraphicFramePr>
              <p:xfrm>
                <a:off x="5165229" y="4863739"/>
                <a:ext cx="890587" cy="1082675"/>
              </p:xfrm>
              <a:graphic>
                <a:graphicData uri="http://schemas.openxmlformats.org/presentationml/2006/ole">
                  <mc:AlternateContent>
                    <mc:Choice xmlns:v="urn:schemas-microsoft-com:vml" Requires="v">
                      <p:oleObj name="Equation" r:id="rId5" imgW="8534400" imgH="10363200" progId="Equation.DSMT4">
                        <p:embed/>
                      </p:oleObj>
                    </mc:Choice>
                    <mc:Fallback>
                      <p:oleObj name="Equation" r:id="rId5" imgW="8534400" imgH="10363200" progId="Equation.DSMT4">
                        <p:embed/>
                        <p:pic>
                          <p:nvPicPr>
                            <p:cNvPr id="0" name="Object 4"/>
                            <p:cNvPicPr>
                              <a:picLocks noChangeAspect="1" noChangeArrowheads="1"/>
                            </p:cNvPicPr>
                            <p:nvPr/>
                          </p:nvPicPr>
                          <p:blipFill>
                            <a:blip r:embed="rId6">
                              <a:biLevel thresh="50000"/>
                              <a:grayscl/>
                            </a:blip>
                            <a:srcRect/>
                            <a:stretch>
                              <a:fillRect/>
                            </a:stretch>
                          </p:blipFill>
                          <p:spPr bwMode="auto">
                            <a:xfrm>
                              <a:off x="5165229" y="4863739"/>
                              <a:ext cx="890587" cy="1082675"/>
                            </a:xfrm>
                            <a:prstGeom prst="rect">
                              <a:avLst/>
                            </a:prstGeom>
                            <a:noFill/>
                            <a:ln>
                              <a:noFill/>
                            </a:ln>
                            <a:effectLst/>
                          </p:spPr>
                        </p:pic>
                      </p:oleObj>
                    </mc:Fallback>
                  </mc:AlternateContent>
                </a:graphicData>
              </a:graphic>
            </p:graphicFrame>
          </mc:Fallback>
        </mc:AlternateContent>
        <mc:AlternateContent xmlns:mc="http://schemas.openxmlformats.org/markup-compatibility/2006">
          <mc:Choice xmlns:a14="http://schemas.microsoft.com/office/drawing/2010/main" Requires="a14">
            <p:graphicFrame>
              <p:nvGraphicFramePr>
                <p:cNvPr id="16" name="Object 4"/>
                <p:cNvGraphicFramePr>
                  <a:graphicFrameLocks noChangeAspect="1"/>
                </p:cNvGraphicFramePr>
                <p:nvPr/>
              </p:nvGraphicFramePr>
              <p:xfrm>
                <a:off x="4162080" y="3814228"/>
                <a:ext cx="890587" cy="1082675"/>
              </p:xfrm>
              <a:graphic>
                <a:graphicData uri="http://schemas.openxmlformats.org/presentationml/2006/ole">
                  <mc:AlternateContent>
                    <mc:Choice xmlns:v="urn:schemas-microsoft-com:vml" Requires="v">
                      <p:oleObj name="Equation" r:id="rId5" imgW="8534400" imgH="10363200" progId="Equation.DSMT4">
                        <p:embed/>
                      </p:oleObj>
                    </mc:Choice>
                    <mc:Fallback>
                      <p:oleObj name="Equation" r:id="rId5" imgW="8534400" imgH="10363200" progId="Equation.DSMT4">
                        <p:embed/>
                        <p:pic>
                          <p:nvPicPr>
                            <p:cNvPr id="0" name="Object 4"/>
                            <p:cNvPicPr>
                              <a:picLocks noChangeAspect="1" noChangeArrowheads="1"/>
                            </p:cNvPicPr>
                            <p:nvPr/>
                          </p:nvPicPr>
                          <p:blipFill>
                            <a:blip r:embed="rId6">
                              <a:biLevel thresh="50000"/>
                              <a:grayscl/>
                            </a:blip>
                            <a:srcRect/>
                            <a:stretch>
                              <a:fillRect/>
                            </a:stretch>
                          </p:blipFill>
                          <p:spPr bwMode="auto">
                            <a:xfrm>
                              <a:off x="4162080" y="3814228"/>
                              <a:ext cx="890587" cy="1082675"/>
                            </a:xfrm>
                            <a:prstGeom prst="rect">
                              <a:avLst/>
                            </a:prstGeom>
                            <a:noFill/>
                            <a:ln>
                              <a:noFill/>
                            </a:ln>
                            <a:effectLst/>
                          </p:spPr>
                        </p:pic>
                      </p:oleObj>
                    </mc:Fallback>
                  </mc:AlternateContent>
                </a:graphicData>
              </a:graphic>
            </p:graphicFrame>
          </mc:Choice>
          <mc:Fallback>
            <p:graphicFrame>
              <p:nvGraphicFramePr>
                <p:cNvPr id="16" name="Object 4"/>
                <p:cNvGraphicFramePr>
                  <a:graphicFrameLocks noChangeAspect="1"/>
                </p:cNvGraphicFramePr>
                <p:nvPr/>
              </p:nvGraphicFramePr>
              <p:xfrm>
                <a:off x="4162080" y="3814228"/>
                <a:ext cx="890587" cy="1082675"/>
              </p:xfrm>
              <a:graphic>
                <a:graphicData uri="http://schemas.openxmlformats.org/presentationml/2006/ole">
                  <mc:AlternateContent>
                    <mc:Choice xmlns:v="urn:schemas-microsoft-com:vml" Requires="v">
                      <p:oleObj name="Equation" r:id="rId5" imgW="8534400" imgH="10363200" progId="Equation.DSMT4">
                        <p:embed/>
                      </p:oleObj>
                    </mc:Choice>
                    <mc:Fallback>
                      <p:oleObj name="Equation" r:id="rId5" imgW="8534400" imgH="10363200" progId="Equation.DSMT4">
                        <p:embed/>
                        <p:pic>
                          <p:nvPicPr>
                            <p:cNvPr id="0" name="Object 4"/>
                            <p:cNvPicPr>
                              <a:picLocks noChangeAspect="1" noChangeArrowheads="1"/>
                            </p:cNvPicPr>
                            <p:nvPr/>
                          </p:nvPicPr>
                          <p:blipFill>
                            <a:blip r:embed="rId6">
                              <a:biLevel thresh="50000"/>
                              <a:grayscl/>
                            </a:blip>
                            <a:srcRect/>
                            <a:stretch>
                              <a:fillRect/>
                            </a:stretch>
                          </p:blipFill>
                          <p:spPr bwMode="auto">
                            <a:xfrm>
                              <a:off x="4162080" y="3814228"/>
                              <a:ext cx="890587" cy="1082675"/>
                            </a:xfrm>
                            <a:prstGeom prst="rect">
                              <a:avLst/>
                            </a:prstGeom>
                            <a:noFill/>
                            <a:ln>
                              <a:noFill/>
                            </a:ln>
                            <a:effectLst/>
                          </p:spPr>
                        </p:pic>
                      </p:oleObj>
                    </mc:Fallback>
                  </mc:AlternateContent>
                </a:graphicData>
              </a:graphic>
            </p:graphicFrame>
          </mc:Fallback>
        </mc:AlternateContent>
      </p:grpSp>
      <p:graphicFrame>
        <p:nvGraphicFramePr>
          <p:cNvPr id="20" name="Object 4"/>
          <p:cNvGraphicFramePr>
            <a:graphicFrameLocks noChangeAspect="1"/>
          </p:cNvGraphicFramePr>
          <p:nvPr/>
        </p:nvGraphicFramePr>
        <p:xfrm>
          <a:off x="6935788" y="1844675"/>
          <a:ext cx="1908175" cy="731838"/>
        </p:xfrm>
        <a:graphic>
          <a:graphicData uri="http://schemas.openxmlformats.org/presentationml/2006/ole">
            <mc:AlternateContent xmlns:mc="http://schemas.openxmlformats.org/markup-compatibility/2006">
              <mc:Choice xmlns:v="urn:schemas-microsoft-com:vml" Requires="v">
                <p:oleObj name="Equation" r:id="rId7" imgW="18288000" imgH="7010400" progId="Equation.DSMT4">
                  <p:embed/>
                </p:oleObj>
              </mc:Choice>
              <mc:Fallback>
                <p:oleObj name="Equation" r:id="rId7" imgW="18288000" imgH="7010400" progId="Equation.DSMT4">
                  <p:embed/>
                  <p:pic>
                    <p:nvPicPr>
                      <p:cNvPr id="0" name="Object 4"/>
                      <p:cNvPicPr>
                        <a:picLocks noChangeAspect="1" noChangeArrowheads="1"/>
                      </p:cNvPicPr>
                      <p:nvPr/>
                    </p:nvPicPr>
                    <p:blipFill>
                      <a:blip r:embed="rId8">
                        <a:biLevel thresh="50000"/>
                        <a:grayscl/>
                      </a:blip>
                      <a:srcRect/>
                      <a:stretch>
                        <a:fillRect/>
                      </a:stretch>
                    </p:blipFill>
                    <p:spPr bwMode="auto">
                      <a:xfrm>
                        <a:off x="6935788" y="1844675"/>
                        <a:ext cx="1908175" cy="731838"/>
                      </a:xfrm>
                      <a:prstGeom prst="rect">
                        <a:avLst/>
                      </a:prstGeom>
                      <a:noFill/>
                      <a:ln>
                        <a:noFill/>
                      </a:ln>
                      <a:effectLst/>
                    </p:spPr>
                  </p:pic>
                </p:oleObj>
              </mc:Fallback>
            </mc:AlternateContent>
          </a:graphicData>
        </a:graphic>
      </p:graphicFrame>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正项级数及其审敛法</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2</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537882" y="620688"/>
            <a:ext cx="6886710"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正项级数 ：比值审敛法</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the ratio test</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6" name="矩形 5"/>
          <p:cNvSpPr/>
          <p:nvPr/>
        </p:nvSpPr>
        <p:spPr>
          <a:xfrm>
            <a:off x="778819" y="1916832"/>
            <a:ext cx="305724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判断级数的敛散性</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7" name="Object 4"/>
          <p:cNvGraphicFramePr>
            <a:graphicFrameLocks noChangeAspect="1"/>
          </p:cNvGraphicFramePr>
          <p:nvPr/>
        </p:nvGraphicFramePr>
        <p:xfrm>
          <a:off x="3836066" y="1516991"/>
          <a:ext cx="2159000" cy="1185862"/>
        </p:xfrm>
        <a:graphic>
          <a:graphicData uri="http://schemas.openxmlformats.org/presentationml/2006/ole">
            <mc:AlternateContent xmlns:mc="http://schemas.openxmlformats.org/markup-compatibility/2006">
              <mc:Choice xmlns:v="urn:schemas-microsoft-com:vml" Requires="v">
                <p:oleObj name="Equation" r:id="rId2" imgW="18897600" imgH="10363200" progId="Equation.DSMT4">
                  <p:embed/>
                </p:oleObj>
              </mc:Choice>
              <mc:Fallback>
                <p:oleObj name="Equation" r:id="rId2" imgW="18897600" imgH="10363200" progId="Equation.DSMT4">
                  <p:embed/>
                  <p:pic>
                    <p:nvPicPr>
                      <p:cNvPr id="0" name="Object 4"/>
                      <p:cNvPicPr>
                        <a:picLocks noChangeAspect="1" noChangeArrowheads="1"/>
                      </p:cNvPicPr>
                      <p:nvPr/>
                    </p:nvPicPr>
                    <p:blipFill>
                      <a:blip r:embed="rId3">
                        <a:biLevel thresh="50000"/>
                        <a:grayscl/>
                      </a:blip>
                      <a:srcRect/>
                      <a:stretch>
                        <a:fillRect/>
                      </a:stretch>
                    </p:blipFill>
                    <p:spPr bwMode="auto">
                      <a:xfrm>
                        <a:off x="3836066" y="1516991"/>
                        <a:ext cx="2159000" cy="1185862"/>
                      </a:xfrm>
                      <a:prstGeom prst="rect">
                        <a:avLst/>
                      </a:prstGeom>
                      <a:noFill/>
                      <a:ln>
                        <a:noFill/>
                      </a:ln>
                      <a:effectLst/>
                    </p:spPr>
                  </p:pic>
                </p:oleObj>
              </mc:Fallback>
            </mc:AlternateContent>
          </a:graphicData>
        </a:graphic>
      </p:graphicFrame>
      <p:graphicFrame>
        <p:nvGraphicFramePr>
          <p:cNvPr id="8" name="Object 4"/>
          <p:cNvGraphicFramePr>
            <a:graphicFrameLocks noChangeAspect="1"/>
          </p:cNvGraphicFramePr>
          <p:nvPr/>
        </p:nvGraphicFramePr>
        <p:xfrm>
          <a:off x="911424" y="3332375"/>
          <a:ext cx="7731125" cy="1225550"/>
        </p:xfrm>
        <a:graphic>
          <a:graphicData uri="http://schemas.openxmlformats.org/presentationml/2006/ole">
            <mc:AlternateContent xmlns:mc="http://schemas.openxmlformats.org/markup-compatibility/2006">
              <mc:Choice xmlns:v="urn:schemas-microsoft-com:vml" Requires="v">
                <p:oleObj name="Equation" r:id="rId4" imgW="67360800" imgH="10668000" progId="Equation.DSMT4">
                  <p:embed/>
                </p:oleObj>
              </mc:Choice>
              <mc:Fallback>
                <p:oleObj name="Equation" r:id="rId4" imgW="67360800" imgH="10668000" progId="Equation.DSMT4">
                  <p:embed/>
                  <p:pic>
                    <p:nvPicPr>
                      <p:cNvPr id="0" name="Object 4"/>
                      <p:cNvPicPr>
                        <a:picLocks noChangeAspect="1" noChangeArrowheads="1"/>
                      </p:cNvPicPr>
                      <p:nvPr/>
                    </p:nvPicPr>
                    <p:blipFill>
                      <a:blip r:embed="rId5">
                        <a:biLevel thresh="50000"/>
                        <a:grayscl/>
                      </a:blip>
                      <a:srcRect/>
                      <a:stretch>
                        <a:fillRect/>
                      </a:stretch>
                    </p:blipFill>
                    <p:spPr bwMode="auto">
                      <a:xfrm>
                        <a:off x="911424" y="3332375"/>
                        <a:ext cx="7731125" cy="1225550"/>
                      </a:xfrm>
                      <a:prstGeom prst="rect">
                        <a:avLst/>
                      </a:prstGeom>
                      <a:noFill/>
                      <a:ln>
                        <a:noFill/>
                      </a:ln>
                      <a:effectLst/>
                    </p:spPr>
                  </p:pic>
                </p:oleObj>
              </mc:Fallback>
            </mc:AlternateContent>
          </a:graphicData>
        </a:graphic>
      </p:graphicFrame>
      <p:sp>
        <p:nvSpPr>
          <p:cNvPr id="10" name="矩形 9"/>
          <p:cNvSpPr/>
          <p:nvPr/>
        </p:nvSpPr>
        <p:spPr>
          <a:xfrm>
            <a:off x="9120336" y="3683540"/>
            <a:ext cx="198002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故级数收敛</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交错级数及其审敛法</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537882" y="620688"/>
            <a:ext cx="4366430"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交错级数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alternating series</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6" name="矩形 5"/>
          <p:cNvSpPr/>
          <p:nvPr/>
        </p:nvSpPr>
        <p:spPr>
          <a:xfrm>
            <a:off x="778819" y="1844824"/>
            <a:ext cx="10887856"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The series whose terms are alternately positive and negative is called alternating series. For example</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9" name="对象 8"/>
          <p:cNvGraphicFramePr>
            <a:graphicFrameLocks noChangeAspect="1"/>
          </p:cNvGraphicFramePr>
          <p:nvPr/>
        </p:nvGraphicFramePr>
        <p:xfrm>
          <a:off x="245208" y="3140968"/>
          <a:ext cx="5073952" cy="1227063"/>
        </p:xfrm>
        <a:graphic>
          <a:graphicData uri="http://schemas.openxmlformats.org/presentationml/2006/ole">
            <mc:AlternateContent xmlns:mc="http://schemas.openxmlformats.org/markup-compatibility/2006">
              <mc:Choice xmlns:v="urn:schemas-microsoft-com:vml" Requires="v">
                <p:oleObj name="Equation" r:id="rId2" imgW="1803400" imgH="431800" progId="Equation.DSMT4">
                  <p:embed/>
                </p:oleObj>
              </mc:Choice>
              <mc:Fallback>
                <p:oleObj name="Equation" r:id="rId2" imgW="1803400" imgH="431800" progId="Equation.DSMT4">
                  <p:embed/>
                  <p:pic>
                    <p:nvPicPr>
                      <p:cNvPr id="0" name="对象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208" y="3140968"/>
                        <a:ext cx="5073952" cy="1227063"/>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6816080" y="3159224"/>
          <a:ext cx="4760006" cy="1169343"/>
        </p:xfrm>
        <a:graphic>
          <a:graphicData uri="http://schemas.openxmlformats.org/presentationml/2006/ole">
            <mc:AlternateContent xmlns:mc="http://schemas.openxmlformats.org/markup-compatibility/2006">
              <mc:Choice xmlns:v="urn:schemas-microsoft-com:vml" Requires="v">
                <p:oleObj name="Equation" r:id="rId4" imgW="1828800" imgH="444500" progId="Equation.DSMT4">
                  <p:embed/>
                </p:oleObj>
              </mc:Choice>
              <mc:Fallback>
                <p:oleObj name="Equation" r:id="rId4" imgW="1828800" imgH="444500" progId="Equation.DSMT4">
                  <p:embed/>
                  <p:pic>
                    <p:nvPicPr>
                      <p:cNvPr id="0" name="对象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6080" y="3159224"/>
                        <a:ext cx="4760006" cy="1169343"/>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819841" y="5013176"/>
          <a:ext cx="10307956" cy="1569100"/>
        </p:xfrm>
        <a:graphic>
          <a:graphicData uri="http://schemas.openxmlformats.org/presentationml/2006/ole">
            <mc:AlternateContent xmlns:mc="http://schemas.openxmlformats.org/markup-compatibility/2006">
              <mc:Choice xmlns:v="urn:schemas-microsoft-com:vml" Requires="v">
                <p:oleObj name="Equation" r:id="rId6" imgW="2857500" imgH="431800" progId="Equation.DSMT4">
                  <p:embed/>
                </p:oleObj>
              </mc:Choice>
              <mc:Fallback>
                <p:oleObj name="Equation" r:id="rId6" imgW="2857500" imgH="431800" progId="Equation.DSMT4">
                  <p:embed/>
                  <p:pic>
                    <p:nvPicPr>
                      <p:cNvPr id="0" name="对象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841" y="5013176"/>
                        <a:ext cx="10307956" cy="1569100"/>
                      </a:xfrm>
                      <a:prstGeom prst="rect">
                        <a:avLst/>
                      </a:prstGeom>
                      <a:noFill/>
                      <a:ln>
                        <a:solidFill>
                          <a:schemeClr val="tx1"/>
                        </a:solidFill>
                      </a:ln>
                    </p:spPr>
                  </p:pic>
                </p:oleObj>
              </mc:Fallback>
            </mc:AlternateContent>
          </a:graphicData>
        </a:graphic>
      </p:graphicFrame>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交错级数及其审敛法</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537882" y="620688"/>
            <a:ext cx="5806590"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交错级数的判敛法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alternating test</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8" name="Text Box 5"/>
          <p:cNvSpPr txBox="1">
            <a:spLocks noChangeArrowheads="1"/>
          </p:cNvSpPr>
          <p:nvPr/>
        </p:nvSpPr>
        <p:spPr bwMode="auto">
          <a:xfrm>
            <a:off x="778819" y="1552033"/>
            <a:ext cx="2004813" cy="523220"/>
          </a:xfrm>
          <a:prstGeom prst="rect">
            <a:avLst/>
          </a:prstGeom>
          <a:noFill/>
          <a:ln w="9525">
            <a:solidFill>
              <a:schemeClr val="tx1"/>
            </a:solidFill>
            <a:miter lim="800000"/>
          </a:ln>
          <a:extLst>
            <a:ext uri="{909E8E84-426E-40DD-AFC4-6F175D3DCCD1}">
              <a14:hiddenFill xmlns:a14="http://schemas.microsoft.com/office/drawing/2010/main">
                <a:solidFill>
                  <a:schemeClr val="accent1"/>
                </a:solidFill>
              </a14:hiddenFill>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交错审敛法</a:t>
            </a:r>
          </a:p>
        </p:txBody>
      </p:sp>
      <p:pic>
        <p:nvPicPr>
          <p:cNvPr id="9" name="图片 8"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819" y="2204864"/>
            <a:ext cx="7812253" cy="3528392"/>
          </a:xfrm>
          <a:prstGeom prst="rect">
            <a:avLst/>
          </a:prstGeom>
        </p:spPr>
      </p:pic>
      <mc:AlternateContent xmlns:mc="http://schemas.openxmlformats.org/markup-compatibility/2006" xmlns:a14="http://schemas.microsoft.com/office/drawing/2010/main">
        <mc:Choice Requires="a14">
          <p:sp>
            <p:nvSpPr>
              <p:cNvPr id="10" name="Text Box 5"/>
              <p:cNvSpPr txBox="1">
                <a:spLocks noChangeArrowheads="1"/>
              </p:cNvSpPr>
              <p:nvPr/>
            </p:nvSpPr>
            <p:spPr bwMode="auto">
              <a:xfrm>
                <a:off x="665416" y="5733256"/>
                <a:ext cx="10624391" cy="954107"/>
              </a:xfrm>
              <a:prstGeom prst="rect">
                <a:avLst/>
              </a:prstGeom>
              <a:noFill/>
              <a:ln w="9525">
                <a:solidFill>
                  <a:schemeClr val="tx1"/>
                </a:solidFill>
                <a:miter lim="800000"/>
              </a:ln>
              <a:extLst>
                <a:ext uri="{909E8E84-426E-40DD-AFC4-6F175D3DCCD1}">
                  <a14:hiddenFill>
                    <a:solidFill>
                      <a:schemeClr val="accent1"/>
                    </a:solidFill>
                  </a14:hiddenFill>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正项递减，正项趋于零，则交错收敛，且</a:t>
                </a:r>
                <a:r>
                  <a:rPr kumimoji="1" lang="en-US" altLang="zh-CN"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等线" panose="02010600030101010101" charset="-122"/>
                    <a:cs typeface="Times New Roman" panose="02020603050405020304" pitchFamily="18" charset="0"/>
                  </a:rPr>
                  <a:t>error bound </a:t>
                </a:r>
                <a14:m>
                  <m:oMath xmlns:m="http://schemas.openxmlformats.org/officeDocument/2006/math">
                    <m:d>
                      <m:dPr>
                        <m:begChr m:val="|"/>
                        <m:endChr m:val="|"/>
                        <m:ctrlPr>
                          <a:rPr kumimoji="1" lang="en-US" altLang="zh-CN" sz="2800" b="1" i="1"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Cambria Math" panose="02040503050406030204" pitchFamily="18" charset="0"/>
                            <a:cs typeface="Times New Roman" panose="02020603050405020304" pitchFamily="18" charset="0"/>
                          </a:rPr>
                        </m:ctrlPr>
                      </m:dPr>
                      <m:e>
                        <m:sSub>
                          <m:sSubPr>
                            <m:ctrlPr>
                              <a:rPr kumimoji="1" lang="en-US" altLang="zh-CN" sz="2800" b="1" i="1"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Cambria Math" panose="02040503050406030204" pitchFamily="18" charset="0"/>
                                <a:cs typeface="Times New Roman" panose="02020603050405020304" pitchFamily="18" charset="0"/>
                              </a:rPr>
                            </m:ctrlPr>
                          </m:sSubPr>
                          <m:e>
                            <m:r>
                              <a:rPr kumimoji="1" lang="en-US" altLang="zh-CN" sz="2800" b="1" i="1"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Cambria Math" panose="02040503050406030204" pitchFamily="18" charset="0"/>
                                <a:cs typeface="Times New Roman" panose="02020603050405020304" pitchFamily="18" charset="0"/>
                              </a:rPr>
                              <m:t>𝑹</m:t>
                            </m:r>
                          </m:e>
                          <m:sub>
                            <m:r>
                              <m:rPr>
                                <m:sty m:val="p"/>
                              </m:rPr>
                              <a:rPr kumimoji="1" lang="en-US" altLang="zh-CN" sz="2800" b="1" i="1"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Cambria Math" panose="02040503050406030204" pitchFamily="18" charset="0"/>
                                <a:cs typeface="Times New Roman" panose="02020603050405020304" pitchFamily="18" charset="0"/>
                              </a:rPr>
                              <m:t>n</m:t>
                            </m:r>
                          </m:sub>
                        </m:sSub>
                      </m:e>
                    </m:d>
                    <m:r>
                      <a:rPr kumimoji="1" lang="en-US" altLang="zh-CN" sz="2800" b="1" i="1"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Cambria Math" panose="02040503050406030204" pitchFamily="18" charset="0"/>
                        <a:cs typeface="Times New Roman" panose="02020603050405020304" pitchFamily="18" charset="0"/>
                      </a:rPr>
                      <m:t>≤</m:t>
                    </m:r>
                    <m:sSub>
                      <m:sSubPr>
                        <m:ctrlPr>
                          <a:rPr kumimoji="1" lang="en-US" altLang="zh-CN" sz="2800" b="1" i="1"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Cambria Math" panose="02040503050406030204" pitchFamily="18" charset="0"/>
                            <a:cs typeface="Times New Roman" panose="02020603050405020304" pitchFamily="18" charset="0"/>
                          </a:rPr>
                        </m:ctrlPr>
                      </m:sSubPr>
                      <m:e>
                        <m:r>
                          <a:rPr kumimoji="1" lang="en-US" altLang="zh-CN" sz="2800" b="1" i="1"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Cambria Math" panose="02040503050406030204" pitchFamily="18" charset="0"/>
                            <a:cs typeface="Times New Roman" panose="02020603050405020304" pitchFamily="18" charset="0"/>
                          </a:rPr>
                          <m:t>𝒂</m:t>
                        </m:r>
                      </m:e>
                      <m:sub>
                        <m:r>
                          <a:rPr kumimoji="1" lang="en-US" altLang="zh-CN" sz="2800" b="1" i="1"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Cambria Math" panose="02040503050406030204" pitchFamily="18" charset="0"/>
                            <a:cs typeface="Times New Roman" panose="02020603050405020304" pitchFamily="18" charset="0"/>
                          </a:rPr>
                          <m:t>𝒏</m:t>
                        </m:r>
                        <m:r>
                          <a:rPr kumimoji="1" lang="en-US" altLang="zh-CN" sz="2800" b="1" i="1"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Cambria Math" panose="02040503050406030204" pitchFamily="18" charset="0"/>
                            <a:cs typeface="Times New Roman" panose="02020603050405020304" pitchFamily="18" charset="0"/>
                          </a:rPr>
                          <m:t>+</m:t>
                        </m:r>
                        <m:r>
                          <a:rPr kumimoji="1" lang="en-US" altLang="zh-CN" sz="2800" b="1" i="1" u="none" strike="noStrike" kern="1200" cap="none" spc="0" normalizeH="0" baseline="0" noProof="0" smtClean="0">
                            <a:ln>
                              <a:noFill/>
                            </a:ln>
                            <a:solidFill>
                              <a:srgbClr val="FF0000"/>
                            </a:solidFill>
                            <a:effectLst>
                              <a:outerShdw blurRad="38100" dist="38100" dir="2700000" algn="tl">
                                <a:srgbClr val="000000">
                                  <a:alpha val="43137"/>
                                </a:srgbClr>
                              </a:outerShdw>
                            </a:effectLst>
                            <a:uLnTx/>
                            <a:uFillTx/>
                            <a:latin typeface="Cambria Math" panose="02040503050406030204" pitchFamily="18" charset="0"/>
                            <a:cs typeface="Times New Roman" panose="02020603050405020304" pitchFamily="18" charset="0"/>
                          </a:rPr>
                          <m:t>𝟏</m:t>
                        </m:r>
                      </m:sub>
                    </m:sSub>
                  </m:oMath>
                </a14:m>
                <a:r>
                  <a:rPr kumimoji="1" lang="zh-CN" altLang="en-US"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等线" panose="02010600030101010101" charset="-122"/>
                    <a:cs typeface="Times New Roman" panose="02020603050405020304" pitchFamily="18" charset="0"/>
                  </a:rPr>
                  <a:t>（</a:t>
                </a:r>
                <a:r>
                  <a:rPr kumimoji="1" lang="en-US" altLang="zh-CN"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等线" panose="02010600030101010101" charset="-122"/>
                    <a:cs typeface="Times New Roman" panose="02020603050405020304" pitchFamily="18" charset="0"/>
                  </a:rPr>
                  <a:t>error bound</a:t>
                </a:r>
                <a:r>
                  <a:rPr kumimoji="1" lang="zh-CN" altLang="en-US" sz="2800" b="1" i="0" u="none" strike="noStrike" kern="1200" cap="none" spc="0" normalizeH="0" baseline="0" noProof="0" dirty="0">
                    <a:ln>
                      <a:noFill/>
                    </a:ln>
                    <a:solidFill>
                      <a:srgbClr val="FF0000"/>
                    </a:solidFill>
                    <a:effectLst>
                      <a:outerShdw blurRad="38100" dist="38100" dir="2700000" algn="tl">
                        <a:srgbClr val="000000">
                          <a:alpha val="43137"/>
                        </a:srgbClr>
                      </a:outerShdw>
                    </a:effectLst>
                    <a:uLnTx/>
                    <a:uFillTx/>
                    <a:latin typeface="Times New Roman" panose="02020603050405020304" pitchFamily="18" charset="0"/>
                    <a:ea typeface="等线" panose="02010600030101010101" charset="-122"/>
                    <a:cs typeface="Times New Roman" panose="02020603050405020304" pitchFamily="18" charset="0"/>
                  </a:rPr>
                  <a:t>很重要，务必记住）</a:t>
                </a:r>
              </a:p>
            </p:txBody>
          </p:sp>
        </mc:Choice>
        <mc:Fallback xmlns="">
          <p:sp>
            <p:nvSpPr>
              <p:cNvPr id="10" name="Text Box 5"/>
              <p:cNvSpPr txBox="1">
                <a:spLocks noRot="1" noChangeAspect="1" noMove="1" noResize="1" noEditPoints="1" noAdjustHandles="1" noChangeArrowheads="1" noChangeShapeType="1" noTextEdit="1"/>
              </p:cNvSpPr>
              <p:nvPr/>
            </p:nvSpPr>
            <p:spPr bwMode="auto">
              <a:xfrm>
                <a:off x="665416" y="5733256"/>
                <a:ext cx="10624391" cy="954107"/>
              </a:xfrm>
              <a:prstGeom prst="rect">
                <a:avLst/>
              </a:prstGeom>
              <a:blipFill rotWithShape="1">
                <a:blip r:embed="rId3"/>
                <a:stretch>
                  <a:fillRect l="-47" t="-516" r="-41" b="-447"/>
                </a:stretch>
              </a:blipFill>
              <a:ln w="9525">
                <a:solidFill>
                  <a:schemeClr val="tx1"/>
                </a:solidFill>
                <a:miter lim="800000"/>
              </a:ln>
              <a:extLst>
                <a:ext uri="{909E8E84-426E-40DD-AFC4-6F175D3DCCD1}">
                  <a14:hiddenFill xmlns:a14="http://schemas.microsoft.com/office/drawing/2010/main">
                    <a:solidFill>
                      <a:schemeClr val="accent1"/>
                    </a:solidFill>
                  </a14:hiddenFill>
                </a:ext>
              </a:extLst>
            </p:spPr>
            <p:txBody>
              <a:bodyPr/>
              <a:lstStyle/>
              <a:p>
                <a:r>
                  <a:rPr lang="zh-CN" altLang="en-US">
                    <a:noFill/>
                  </a:rPr>
                  <a:t> </a:t>
                </a:r>
              </a:p>
            </p:txBody>
          </p:sp>
        </mc:Fallback>
      </mc:AlternateContent>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交错级数及其审敛法</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537882" y="620688"/>
            <a:ext cx="5806590"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交错级数的判敛法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alternating test</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6" name="矩形 5"/>
          <p:cNvSpPr/>
          <p:nvPr/>
        </p:nvSpPr>
        <p:spPr>
          <a:xfrm>
            <a:off x="778819" y="1916832"/>
            <a:ext cx="745588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证明级数                         是收敛的，并估计误差</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7" name="Object 4"/>
          <p:cNvGraphicFramePr>
            <a:graphicFrameLocks noChangeAspect="1"/>
          </p:cNvGraphicFramePr>
          <p:nvPr/>
        </p:nvGraphicFramePr>
        <p:xfrm>
          <a:off x="2399776" y="1573710"/>
          <a:ext cx="2089150" cy="1185863"/>
        </p:xfrm>
        <a:graphic>
          <a:graphicData uri="http://schemas.openxmlformats.org/presentationml/2006/ole">
            <mc:AlternateContent xmlns:mc="http://schemas.openxmlformats.org/markup-compatibility/2006">
              <mc:Choice xmlns:v="urn:schemas-microsoft-com:vml" Requires="v">
                <p:oleObj name="Equation" r:id="rId2" imgW="18288000" imgH="10363200" progId="Equation.DSMT4">
                  <p:embed/>
                </p:oleObj>
              </mc:Choice>
              <mc:Fallback>
                <p:oleObj name="Equation" r:id="rId2" imgW="18288000" imgH="10363200" progId="Equation.DSMT4">
                  <p:embed/>
                  <p:pic>
                    <p:nvPicPr>
                      <p:cNvPr id="0" name="Object 4"/>
                      <p:cNvPicPr>
                        <a:picLocks noChangeAspect="1" noChangeArrowheads="1"/>
                      </p:cNvPicPr>
                      <p:nvPr/>
                    </p:nvPicPr>
                    <p:blipFill>
                      <a:blip r:embed="rId3">
                        <a:biLevel thresh="50000"/>
                        <a:grayscl/>
                      </a:blip>
                      <a:srcRect/>
                      <a:stretch>
                        <a:fillRect/>
                      </a:stretch>
                    </p:blipFill>
                    <p:spPr bwMode="auto">
                      <a:xfrm>
                        <a:off x="2399776" y="1573710"/>
                        <a:ext cx="2089150" cy="1185863"/>
                      </a:xfrm>
                      <a:prstGeom prst="rect">
                        <a:avLst/>
                      </a:prstGeom>
                      <a:noFill/>
                      <a:ln>
                        <a:noFill/>
                      </a:ln>
                      <a:effectLst/>
                    </p:spPr>
                  </p:pic>
                </p:oleObj>
              </mc:Fallback>
            </mc:AlternateContent>
          </a:graphicData>
        </a:graphic>
      </p:graphicFrame>
      <p:graphicFrame>
        <p:nvGraphicFramePr>
          <p:cNvPr id="8" name="Object 4"/>
          <p:cNvGraphicFramePr>
            <a:graphicFrameLocks noChangeAspect="1"/>
          </p:cNvGraphicFramePr>
          <p:nvPr/>
        </p:nvGraphicFramePr>
        <p:xfrm>
          <a:off x="911424" y="3102695"/>
          <a:ext cx="4757738" cy="2241550"/>
        </p:xfrm>
        <a:graphic>
          <a:graphicData uri="http://schemas.openxmlformats.org/presentationml/2006/ole">
            <mc:AlternateContent xmlns:mc="http://schemas.openxmlformats.org/markup-compatibility/2006">
              <mc:Choice xmlns:v="urn:schemas-microsoft-com:vml" Requires="v">
                <p:oleObj name="Equation" r:id="rId4" imgW="41452800" imgH="19507200" progId="Equation.DSMT4">
                  <p:embed/>
                </p:oleObj>
              </mc:Choice>
              <mc:Fallback>
                <p:oleObj name="Equation" r:id="rId4" imgW="41452800" imgH="19507200" progId="Equation.DSMT4">
                  <p:embed/>
                  <p:pic>
                    <p:nvPicPr>
                      <p:cNvPr id="0" name="Object 4"/>
                      <p:cNvPicPr>
                        <a:picLocks noChangeAspect="1" noChangeArrowheads="1"/>
                      </p:cNvPicPr>
                      <p:nvPr/>
                    </p:nvPicPr>
                    <p:blipFill>
                      <a:blip r:embed="rId5">
                        <a:biLevel thresh="50000"/>
                        <a:grayscl/>
                      </a:blip>
                      <a:srcRect/>
                      <a:stretch>
                        <a:fillRect/>
                      </a:stretch>
                    </p:blipFill>
                    <p:spPr bwMode="auto">
                      <a:xfrm>
                        <a:off x="911424" y="3102695"/>
                        <a:ext cx="4757738" cy="2241550"/>
                      </a:xfrm>
                      <a:prstGeom prst="rect">
                        <a:avLst/>
                      </a:prstGeom>
                      <a:noFill/>
                      <a:ln>
                        <a:noFill/>
                      </a:ln>
                      <a:effectLst/>
                    </p:spPr>
                  </p:pic>
                </p:oleObj>
              </mc:Fallback>
            </mc:AlternateContent>
          </a:graphicData>
        </a:graphic>
      </p:graphicFrame>
      <p:sp>
        <p:nvSpPr>
          <p:cNvPr id="9" name="矩形 8"/>
          <p:cNvSpPr/>
          <p:nvPr/>
        </p:nvSpPr>
        <p:spPr>
          <a:xfrm>
            <a:off x="5015880" y="4509120"/>
            <a:ext cx="198002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故级数收敛</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0" name="矩形 9"/>
          <p:cNvSpPr/>
          <p:nvPr/>
        </p:nvSpPr>
        <p:spPr>
          <a:xfrm>
            <a:off x="909897" y="5877272"/>
            <a:ext cx="485261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根据交错级数的收敛定理，有</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1" name="Object 4"/>
          <p:cNvGraphicFramePr>
            <a:graphicFrameLocks noChangeAspect="1"/>
          </p:cNvGraphicFramePr>
          <p:nvPr/>
        </p:nvGraphicFramePr>
        <p:xfrm>
          <a:off x="5879976" y="5598338"/>
          <a:ext cx="2959100" cy="1081087"/>
        </p:xfrm>
        <a:graphic>
          <a:graphicData uri="http://schemas.openxmlformats.org/presentationml/2006/ole">
            <mc:AlternateContent xmlns:mc="http://schemas.openxmlformats.org/markup-compatibility/2006">
              <mc:Choice xmlns:v="urn:schemas-microsoft-com:vml" Requires="v">
                <p:oleObj name="Equation" r:id="rId6" imgW="25908000" imgH="9448800" progId="Equation.DSMT4">
                  <p:embed/>
                </p:oleObj>
              </mc:Choice>
              <mc:Fallback>
                <p:oleObj name="Equation" r:id="rId6" imgW="25908000" imgH="9448800" progId="Equation.DSMT4">
                  <p:embed/>
                  <p:pic>
                    <p:nvPicPr>
                      <p:cNvPr id="0" name="Object 4"/>
                      <p:cNvPicPr>
                        <a:picLocks noChangeAspect="1" noChangeArrowheads="1"/>
                      </p:cNvPicPr>
                      <p:nvPr/>
                    </p:nvPicPr>
                    <p:blipFill>
                      <a:blip r:embed="rId7">
                        <a:biLevel thresh="50000"/>
                        <a:grayscl/>
                      </a:blip>
                      <a:srcRect/>
                      <a:stretch>
                        <a:fillRect/>
                      </a:stretch>
                    </p:blipFill>
                    <p:spPr bwMode="auto">
                      <a:xfrm>
                        <a:off x="5879976" y="5598338"/>
                        <a:ext cx="2959100" cy="1081087"/>
                      </a:xfrm>
                      <a:prstGeom prst="rect">
                        <a:avLst/>
                      </a:prstGeom>
                      <a:noFill/>
                      <a:ln>
                        <a:noFill/>
                      </a:ln>
                      <a:effectLst/>
                    </p:spPr>
                  </p:pic>
                </p:oleObj>
              </mc:Fallback>
            </mc:AlternateContent>
          </a:graphicData>
        </a:graphic>
      </p:graphicFrame>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778819" y="1641236"/>
            <a:ext cx="11005813" cy="1815882"/>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Find the sum of the series                   correct to three decimal places.</a:t>
            </a:r>
          </a:p>
          <a:p>
            <a:pPr marL="0" marR="0" lvl="0" indent="0" algn="l" defTabSz="914400" rtl="0" eaLnBrk="1" fontAlgn="auto" latinLnBrk="0" hangingPunct="1">
              <a:lnSpc>
                <a:spcPct val="200000"/>
              </a:lnSpc>
              <a:spcBef>
                <a:spcPts val="0"/>
              </a:spcBef>
              <a:spcAft>
                <a:spcPts val="0"/>
              </a:spcAft>
              <a:buClrTx/>
              <a:buSzTx/>
              <a:buFontTx/>
              <a:buNone/>
              <a:defRPr/>
            </a:pPr>
            <a:r>
              <a:rPr kumimoji="0" lang="zh-CN"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（保证估算的结果精确到小数点后三位）</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交错级数及其审敛法</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537882" y="620688"/>
            <a:ext cx="5806590"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交错级数的判敛法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alternating test</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13" name="对象 12"/>
          <p:cNvGraphicFramePr>
            <a:graphicFrameLocks noChangeAspect="1"/>
          </p:cNvGraphicFramePr>
          <p:nvPr/>
        </p:nvGraphicFramePr>
        <p:xfrm>
          <a:off x="4871864" y="1556792"/>
          <a:ext cx="1523283" cy="1176313"/>
        </p:xfrm>
        <a:graphic>
          <a:graphicData uri="http://schemas.openxmlformats.org/presentationml/2006/ole">
            <mc:AlternateContent xmlns:mc="http://schemas.openxmlformats.org/markup-compatibility/2006">
              <mc:Choice xmlns:v="urn:schemas-microsoft-com:vml" Requires="v">
                <p:oleObj name="Equation" r:id="rId2" imgW="571500" imgH="444500" progId="Equation.DSMT4">
                  <p:embed/>
                </p:oleObj>
              </mc:Choice>
              <mc:Fallback>
                <p:oleObj name="Equation" r:id="rId2" imgW="571500" imgH="444500" progId="Equation.DSMT4">
                  <p:embed/>
                  <p:pic>
                    <p:nvPicPr>
                      <p:cNvPr id="0" name="对象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864" y="1556792"/>
                        <a:ext cx="1523283" cy="1176313"/>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855085" y="4004386"/>
          <a:ext cx="1928547" cy="1039054"/>
        </p:xfrm>
        <a:graphic>
          <a:graphicData uri="http://schemas.openxmlformats.org/presentationml/2006/ole">
            <mc:AlternateContent xmlns:mc="http://schemas.openxmlformats.org/markup-compatibility/2006">
              <mc:Choice xmlns:v="urn:schemas-microsoft-com:vml" Requires="v">
                <p:oleObj name="Equation" r:id="rId4" imgW="774065" imgH="419100" progId="Equation.DSMT4">
                  <p:embed/>
                </p:oleObj>
              </mc:Choice>
              <mc:Fallback>
                <p:oleObj name="Equation" r:id="rId4" imgW="774065" imgH="419100" progId="Equation.DSMT4">
                  <p:embed/>
                  <p:pic>
                    <p:nvPicPr>
                      <p:cNvPr id="0" name="对象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085" y="4004386"/>
                        <a:ext cx="1928547" cy="1039054"/>
                      </a:xfrm>
                      <a:prstGeom prst="rect">
                        <a:avLst/>
                      </a:prstGeom>
                      <a:noFill/>
                    </p:spPr>
                  </p:pic>
                </p:oleObj>
              </mc:Fallback>
            </mc:AlternateContent>
          </a:graphicData>
        </a:graphic>
      </p:graphicFrame>
      <p:graphicFrame>
        <p:nvGraphicFramePr>
          <p:cNvPr id="18" name="对象 17"/>
          <p:cNvGraphicFramePr>
            <a:graphicFrameLocks noChangeAspect="1"/>
          </p:cNvGraphicFramePr>
          <p:nvPr/>
        </p:nvGraphicFramePr>
        <p:xfrm>
          <a:off x="3287688" y="4004386"/>
          <a:ext cx="5832648" cy="1022554"/>
        </p:xfrm>
        <a:graphic>
          <a:graphicData uri="http://schemas.openxmlformats.org/presentationml/2006/ole">
            <mc:AlternateContent xmlns:mc="http://schemas.openxmlformats.org/markup-compatibility/2006">
              <mc:Choice xmlns:v="urn:schemas-microsoft-com:vml" Requires="v">
                <p:oleObj name="Equation" r:id="rId6" imgW="2260600" imgH="393700" progId="Equation.DSMT4">
                  <p:embed/>
                </p:oleObj>
              </mc:Choice>
              <mc:Fallback>
                <p:oleObj name="Equation" r:id="rId6" imgW="2260600" imgH="393700" progId="Equation.DSMT4">
                  <p:embed/>
                  <p:pic>
                    <p:nvPicPr>
                      <p:cNvPr id="0" name="对象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87688" y="4004386"/>
                        <a:ext cx="5832648" cy="1022554"/>
                      </a:xfrm>
                      <a:prstGeom prst="rect">
                        <a:avLst/>
                      </a:prstGeom>
                      <a:noFill/>
                    </p:spPr>
                  </p:pic>
                </p:oleObj>
              </mc:Fallback>
            </mc:AlternateContent>
          </a:graphicData>
        </a:graphic>
      </p:graphicFrame>
      <p:sp>
        <p:nvSpPr>
          <p:cNvPr id="19" name="矩形 18"/>
          <p:cNvSpPr/>
          <p:nvPr/>
        </p:nvSpPr>
        <p:spPr>
          <a:xfrm>
            <a:off x="571341" y="5297957"/>
            <a:ext cx="6641562" cy="661207"/>
          </a:xfrm>
          <a:prstGeom prst="rect">
            <a:avLst/>
          </a:prstGeom>
        </p:spPr>
        <p:txBody>
          <a:bodyPr wrap="none">
            <a:spAutoFit/>
          </a:bodyPr>
          <a:lstStyle/>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The series is convergent. By the theorem</a:t>
            </a:r>
            <a:endParaRPr kumimoji="0" lang="zh-CN"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21" name="对象 20"/>
          <p:cNvGraphicFramePr>
            <a:graphicFrameLocks noChangeAspect="1"/>
          </p:cNvGraphicFramePr>
          <p:nvPr/>
        </p:nvGraphicFramePr>
        <p:xfrm>
          <a:off x="7447461" y="5373216"/>
          <a:ext cx="3625413" cy="769913"/>
        </p:xfrm>
        <a:graphic>
          <a:graphicData uri="http://schemas.openxmlformats.org/presentationml/2006/ole">
            <mc:AlternateContent xmlns:mc="http://schemas.openxmlformats.org/markup-compatibility/2006">
              <mc:Choice xmlns:v="urn:schemas-microsoft-com:vml" Requires="v">
                <p:oleObj name="Equation" r:id="rId8" imgW="1180465" imgH="254000" progId="Equation.DSMT4">
                  <p:embed/>
                </p:oleObj>
              </mc:Choice>
              <mc:Fallback>
                <p:oleObj name="Equation" r:id="rId8" imgW="1180465" imgH="254000" progId="Equation.DSMT4">
                  <p:embed/>
                  <p:pic>
                    <p:nvPicPr>
                      <p:cNvPr id="0" name="对象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7461" y="5373216"/>
                        <a:ext cx="3625413" cy="769913"/>
                      </a:xfrm>
                      <a:prstGeom prst="rect">
                        <a:avLst/>
                      </a:prstGeom>
                      <a:noFill/>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向量函数</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4" name="矩形 3"/>
          <p:cNvSpPr/>
          <p:nvPr/>
        </p:nvSpPr>
        <p:spPr>
          <a:xfrm>
            <a:off x="2958252" y="920770"/>
            <a:ext cx="1781257" cy="369332"/>
          </a:xfrm>
          <a:prstGeom prst="rect">
            <a:avLst/>
          </a:prstGeom>
        </p:spPr>
        <p:txBody>
          <a:bodyPr wrap="none">
            <a:spAutoFit/>
          </a:bodyPr>
          <a:lstStyle/>
          <a:p>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Vector Functions</a:t>
            </a:r>
            <a:endParaRPr lang="zh-CN" altLang="en-US" dirty="0"/>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7</a:t>
            </a:r>
            <a:endParaRPr lang="zh-CN" altLang="en-US" dirty="0"/>
          </a:p>
        </p:txBody>
      </p:sp>
      <p:pic>
        <p:nvPicPr>
          <p:cNvPr id="6" name="图片 5"/>
          <p:cNvPicPr>
            <a:picLocks noChangeAspect="1"/>
          </p:cNvPicPr>
          <p:nvPr/>
        </p:nvPicPr>
        <p:blipFill>
          <a:blip r:embed="rId2"/>
          <a:stretch>
            <a:fillRect/>
          </a:stretch>
        </p:blipFill>
        <p:spPr>
          <a:xfrm>
            <a:off x="778820" y="1700808"/>
            <a:ext cx="3561788" cy="2664296"/>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0608" y="1695830"/>
            <a:ext cx="5829805" cy="693480"/>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0608" y="2346557"/>
            <a:ext cx="7361558" cy="4198984"/>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交错级数及其审敛法</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6" name="矩形 5"/>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3</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4537882" y="620688"/>
            <a:ext cx="5806590"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交错级数的判敛法 </a:t>
            </a: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alternating test</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pSp>
        <p:nvGrpSpPr>
          <p:cNvPr id="17" name="组合 16"/>
          <p:cNvGrpSpPr/>
          <p:nvPr/>
        </p:nvGrpSpPr>
        <p:grpSpPr>
          <a:xfrm>
            <a:off x="203245" y="1613779"/>
            <a:ext cx="7481219" cy="1964892"/>
            <a:chOff x="203245" y="1613779"/>
            <a:chExt cx="7481219" cy="1964892"/>
          </a:xfrm>
        </p:grpSpPr>
        <p:graphicFrame>
          <p:nvGraphicFramePr>
            <p:cNvPr id="3" name="对象 2"/>
            <p:cNvGraphicFramePr>
              <a:graphicFrameLocks noChangeAspect="1"/>
            </p:cNvGraphicFramePr>
            <p:nvPr/>
          </p:nvGraphicFramePr>
          <p:xfrm>
            <a:off x="203245" y="1613779"/>
            <a:ext cx="7162074" cy="1011716"/>
          </p:xfrm>
          <a:graphic>
            <a:graphicData uri="http://schemas.openxmlformats.org/presentationml/2006/ole">
              <mc:AlternateContent xmlns:mc="http://schemas.openxmlformats.org/markup-compatibility/2006">
                <mc:Choice xmlns:v="urn:schemas-microsoft-com:vml" Requires="v">
                  <p:oleObj name="Equation" r:id="rId2" imgW="3124200" imgH="444500" progId="Equation.DSMT4">
                    <p:embed/>
                  </p:oleObj>
                </mc:Choice>
                <mc:Fallback>
                  <p:oleObj name="Equation" r:id="rId2" imgW="3124200" imgH="444500" progId="Equation.DSMT4">
                    <p:embed/>
                    <p:pic>
                      <p:nvPicPr>
                        <p:cNvPr id="0" name="对象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45" y="1613779"/>
                          <a:ext cx="7162074" cy="1011716"/>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2063552" y="2737217"/>
            <a:ext cx="5620912" cy="841454"/>
          </p:xfrm>
          <a:graphic>
            <a:graphicData uri="http://schemas.openxmlformats.org/presentationml/2006/ole">
              <mc:AlternateContent xmlns:mc="http://schemas.openxmlformats.org/markup-compatibility/2006">
                <mc:Choice xmlns:v="urn:schemas-microsoft-com:vml" Requires="v">
                  <p:oleObj name="Equation" r:id="rId4" imgW="2654300" imgH="393700" progId="Equation.DSMT4">
                    <p:embed/>
                  </p:oleObj>
                </mc:Choice>
                <mc:Fallback>
                  <p:oleObj name="Equation" r:id="rId4" imgW="2654300" imgH="393700" progId="Equation.DSMT4">
                    <p:embed/>
                    <p:pic>
                      <p:nvPicPr>
                        <p:cNvPr id="0"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3552" y="2737217"/>
                          <a:ext cx="5620912" cy="841454"/>
                        </a:xfrm>
                        <a:prstGeom prst="rect">
                          <a:avLst/>
                        </a:prstGeom>
                        <a:noFill/>
                      </p:spPr>
                    </p:pic>
                  </p:oleObj>
                </mc:Fallback>
              </mc:AlternateContent>
            </a:graphicData>
          </a:graphic>
        </p:graphicFrame>
      </p:grpSp>
      <p:graphicFrame>
        <p:nvGraphicFramePr>
          <p:cNvPr id="11" name="对象 10"/>
          <p:cNvGraphicFramePr>
            <a:graphicFrameLocks noChangeAspect="1"/>
          </p:cNvGraphicFramePr>
          <p:nvPr/>
        </p:nvGraphicFramePr>
        <p:xfrm>
          <a:off x="9480376" y="1694426"/>
          <a:ext cx="2476500" cy="1862138"/>
        </p:xfrm>
        <a:graphic>
          <a:graphicData uri="http://schemas.openxmlformats.org/presentationml/2006/ole">
            <mc:AlternateContent xmlns:mc="http://schemas.openxmlformats.org/markup-compatibility/2006">
              <mc:Choice xmlns:v="urn:schemas-microsoft-com:vml" Requires="v">
                <p:oleObj name="Equation" r:id="rId6" imgW="26212800" imgH="19507200" progId="Equation.DSMT4">
                  <p:embed/>
                </p:oleObj>
              </mc:Choice>
              <mc:Fallback>
                <p:oleObj name="Equation" r:id="rId6" imgW="26212800" imgH="19507200" progId="Equation.DSMT4">
                  <p:embed/>
                  <p:pic>
                    <p:nvPicPr>
                      <p:cNvPr id="0" name="对象 10"/>
                      <p:cNvPicPr>
                        <a:picLocks noChangeAspect="1" noChangeArrowheads="1"/>
                      </p:cNvPicPr>
                      <p:nvPr/>
                    </p:nvPicPr>
                    <p:blipFill>
                      <a:blip r:embed="rId7"/>
                      <a:srcRect/>
                      <a:stretch>
                        <a:fillRect/>
                      </a:stretch>
                    </p:blipFill>
                    <p:spPr bwMode="auto">
                      <a:xfrm>
                        <a:off x="9480376" y="1694426"/>
                        <a:ext cx="2476500" cy="1862138"/>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210878" y="3985454"/>
          <a:ext cx="6546933" cy="916424"/>
        </p:xfrm>
        <a:graphic>
          <a:graphicData uri="http://schemas.openxmlformats.org/presentationml/2006/ole">
            <mc:AlternateContent xmlns:mc="http://schemas.openxmlformats.org/markup-compatibility/2006">
              <mc:Choice xmlns:v="urn:schemas-microsoft-com:vml" Requires="v">
                <p:oleObj name="Equation" r:id="rId8" imgW="2832100" imgH="393700" progId="Equation.DSMT4">
                  <p:embed/>
                </p:oleObj>
              </mc:Choice>
              <mc:Fallback>
                <p:oleObj name="Equation" r:id="rId8" imgW="2832100" imgH="393700" progId="Equation.DSMT4">
                  <p:embed/>
                  <p:pic>
                    <p:nvPicPr>
                      <p:cNvPr id="0" name="对象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878" y="3985454"/>
                        <a:ext cx="6546933" cy="916424"/>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7151440" y="3985454"/>
          <a:ext cx="5040560" cy="869062"/>
        </p:xfrm>
        <a:graphic>
          <a:graphicData uri="http://schemas.openxmlformats.org/presentationml/2006/ole">
            <mc:AlternateContent xmlns:mc="http://schemas.openxmlformats.org/markup-compatibility/2006">
              <mc:Choice xmlns:v="urn:schemas-microsoft-com:vml" Requires="v">
                <p:oleObj name="Equation" r:id="rId10" imgW="2298700" imgH="393700" progId="Equation.DSMT4">
                  <p:embed/>
                </p:oleObj>
              </mc:Choice>
              <mc:Fallback>
                <p:oleObj name="Equation" r:id="rId10" imgW="2298700" imgH="393700" progId="Equation.DSMT4">
                  <p:embed/>
                  <p:pic>
                    <p:nvPicPr>
                      <p:cNvPr id="0" name="对象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51440" y="3985454"/>
                        <a:ext cx="5040560" cy="869062"/>
                      </a:xfrm>
                      <a:prstGeom prst="rect">
                        <a:avLst/>
                      </a:prstGeom>
                      <a:noFill/>
                    </p:spPr>
                  </p:pic>
                </p:oleObj>
              </mc:Fallback>
            </mc:AlternateContent>
          </a:graphicData>
        </a:graphic>
      </p:graphicFrame>
      <p:sp>
        <p:nvSpPr>
          <p:cNvPr id="16" name="矩形 15"/>
          <p:cNvSpPr/>
          <p:nvPr/>
        </p:nvSpPr>
        <p:spPr>
          <a:xfrm>
            <a:off x="119336" y="5230959"/>
            <a:ext cx="11737304" cy="1384995"/>
          </a:xfrm>
          <a:prstGeom prst="rect">
            <a:avLst/>
          </a:prstGeom>
        </p:spPr>
        <p:txBody>
          <a:bodyPr wrap="square">
            <a:spAutoFit/>
          </a:bodyPr>
          <a:lstStyle/>
          <a:p>
            <a:pPr marL="0" marR="0" lvl="0" indent="266700" algn="just"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The error of less than 0.000198 does not affect the third place</a:t>
            </a:r>
            <a:r>
              <a:rPr kumimoji="0" lang="zh-CN"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so we have S</a:t>
            </a:r>
            <a:r>
              <a:rPr kumimoji="0" lang="zh-CN"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0.368 correct to three decimal places.</a:t>
            </a:r>
            <a:endParaRPr kumimoji="0" lang="zh-CN"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绝对收敛和条件收敛</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537882" y="620688"/>
            <a:ext cx="7390766"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absolutely convergent/conditionally convergent</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6" name="Text Box 5"/>
          <p:cNvSpPr txBox="1">
            <a:spLocks noChangeArrowheads="1"/>
          </p:cNvSpPr>
          <p:nvPr>
            <p:custDataLst>
              <p:tags r:id="rId1"/>
            </p:custDataLst>
          </p:nvPr>
        </p:nvSpPr>
        <p:spPr bwMode="auto">
          <a:xfrm>
            <a:off x="608744" y="1946192"/>
            <a:ext cx="1644773" cy="523220"/>
          </a:xfrm>
          <a:prstGeom prst="rect">
            <a:avLst/>
          </a:prstGeom>
          <a:noFill/>
          <a:ln w="9525">
            <a:solidFill>
              <a:schemeClr val="tx1"/>
            </a:solidFill>
            <a:miter lim="800000"/>
          </a:ln>
          <a:extLst>
            <a:ext uri="{909E8E84-426E-40DD-AFC4-6F175D3DCCD1}">
              <a14:hiddenFill xmlns:a14="http://schemas.microsoft.com/office/drawing/2010/main">
                <a:solidFill>
                  <a:schemeClr val="accent1"/>
                </a:solidFill>
              </a14:hiddenFill>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绝对收敛</a:t>
            </a:r>
          </a:p>
        </p:txBody>
      </p:sp>
      <mc:AlternateContent xmlns:mc="http://schemas.openxmlformats.org/markup-compatibility/2006" xmlns:a14="http://schemas.microsoft.com/office/drawing/2010/main">
        <mc:Choice Requires="a14">
          <p:sp>
            <p:nvSpPr>
              <p:cNvPr id="7" name="Text Box 5"/>
              <p:cNvSpPr txBox="1">
                <a:spLocks noChangeArrowheads="1"/>
              </p:cNvSpPr>
              <p:nvPr>
                <p:custDataLst>
                  <p:tags r:id="rId2"/>
                </p:custDataLst>
              </p:nvPr>
            </p:nvSpPr>
            <p:spPr bwMode="auto">
              <a:xfrm>
                <a:off x="2573313" y="1651244"/>
                <a:ext cx="9283327" cy="954107"/>
              </a:xfrm>
              <a:prstGeom prst="rect">
                <a:avLst/>
              </a:prstGeom>
              <a:noFill/>
              <a:ln w="9525">
                <a:noFill/>
                <a:miter lim="800000"/>
              </a:ln>
              <a:extLst>
                <a:ext uri="{909E8E84-426E-40DD-AFC4-6F175D3DCCD1}">
                  <a14:hiddenFill>
                    <a:solidFill>
                      <a:schemeClr val="accent1"/>
                    </a:solidFill>
                  </a14:hiddenFill>
                </a:ext>
              </a:extLst>
            </p:spPr>
            <p:txBody>
              <a:bodyPr wrap="square">
                <a:spAutoFit/>
              </a:bodyPr>
              <a:lstStyle/>
              <a:p>
                <a:pPr marL="0" marR="0" lvl="0" indent="0" algn="l" defTabSz="914400" rtl="0" eaLnBrk="1" fontAlgn="auto" latinLnBrk="0" hangingPunct="1">
                  <a:lnSpc>
                    <a:spcPct val="2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若           收敛，则称级数          绝对收敛（这里</a:t>
                </a:r>
                <a14:m>
                  <m:oMath xmlns:m="http://schemas.openxmlformats.org/officeDocument/2006/math">
                    <m:sSub>
                      <m:sSubPr>
                        <m:ctrlP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𝒖</m:t>
                        </m:r>
                      </m:e>
                      <m:sub>
                        <m: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𝒏</m:t>
                        </m:r>
                      </m:sub>
                    </m:sSub>
                  </m:oMath>
                </a14:m>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可正可负）</a:t>
                </a:r>
              </a:p>
            </p:txBody>
          </p:sp>
        </mc:Choice>
        <mc:Fallback xmlns="">
          <p:sp>
            <p:nvSpPr>
              <p:cNvPr id="7" name="Text Box 5"/>
              <p:cNvSpPr txBox="1">
                <a:spLocks noRot="1" noChangeAspect="1" noMove="1" noResize="1" noEditPoints="1" noAdjustHandles="1" noChangeArrowheads="1" noChangeShapeType="1" noTextEdit="1"/>
              </p:cNvSpPr>
              <p:nvPr>
                <p:custDataLst>
                  <p:tags r:id="rId11"/>
                </p:custDataLst>
              </p:nvPr>
            </p:nvSpPr>
            <p:spPr bwMode="auto">
              <a:xfrm>
                <a:off x="2573313" y="1651244"/>
                <a:ext cx="9283327" cy="954107"/>
              </a:xfrm>
              <a:prstGeom prst="rect">
                <a:avLst/>
              </a:prstGeom>
              <a:blipFill rotWithShape="1">
                <a:blip r:embed="rId12"/>
                <a:stretch>
                  <a:fillRect l="-3" t="-26" r="-2094" b="61"/>
                </a:stretch>
              </a:blipFill>
              <a:ln w="9525">
                <a:noFill/>
                <a:miter lim="800000"/>
              </a:ln>
              <a:extLst>
                <a:ext uri="{909E8E84-426E-40DD-AFC4-6F175D3DCCD1}">
                  <a14:hiddenFill xmlns:a14="http://schemas.microsoft.com/office/drawing/2010/main">
                    <a:solidFill>
                      <a:schemeClr val="accent1"/>
                    </a:solidFill>
                  </a14:hiddenFill>
                </a:ext>
              </a:extLst>
            </p:spPr>
            <p:txBody>
              <a:bodyPr/>
              <a:lstStyle/>
              <a:p>
                <a:r>
                  <a:rPr lang="zh-CN" altLang="en-US">
                    <a:noFill/>
                  </a:rPr>
                  <a:t> </a:t>
                </a:r>
              </a:p>
            </p:txBody>
          </p:sp>
        </mc:Fallback>
      </mc:AlternateContent>
      <p:graphicFrame>
        <p:nvGraphicFramePr>
          <p:cNvPr id="8" name="Object 4"/>
          <p:cNvGraphicFramePr>
            <a:graphicFrameLocks noChangeAspect="1"/>
          </p:cNvGraphicFramePr>
          <p:nvPr>
            <p:custDataLst>
              <p:tags r:id="rId3"/>
            </p:custDataLst>
          </p:nvPr>
        </p:nvGraphicFramePr>
        <p:xfrm>
          <a:off x="2999656" y="1637104"/>
          <a:ext cx="1017588" cy="1082675"/>
        </p:xfrm>
        <a:graphic>
          <a:graphicData uri="http://schemas.openxmlformats.org/presentationml/2006/ole">
            <mc:AlternateContent xmlns:mc="http://schemas.openxmlformats.org/markup-compatibility/2006">
              <mc:Choice xmlns:v="urn:schemas-microsoft-com:vml" Requires="v">
                <p:oleObj name="Equation" r:id="rId13" imgW="9753600" imgH="10363200" progId="Equation.DSMT4">
                  <p:embed/>
                </p:oleObj>
              </mc:Choice>
              <mc:Fallback>
                <p:oleObj name="Equation" r:id="rId13" imgW="9753600" imgH="10363200" progId="Equation.DSMT4">
                  <p:embed/>
                  <p:pic>
                    <p:nvPicPr>
                      <p:cNvPr id="0" name="Object 4"/>
                      <p:cNvPicPr>
                        <a:picLocks noChangeAspect="1" noChangeArrowheads="1"/>
                      </p:cNvPicPr>
                      <p:nvPr/>
                    </p:nvPicPr>
                    <p:blipFill>
                      <a:blip r:embed="rId14">
                        <a:biLevel thresh="50000"/>
                        <a:grayscl/>
                      </a:blip>
                      <a:srcRect/>
                      <a:stretch>
                        <a:fillRect/>
                      </a:stretch>
                    </p:blipFill>
                    <p:spPr bwMode="auto">
                      <a:xfrm>
                        <a:off x="2999656" y="1637104"/>
                        <a:ext cx="1017588" cy="1082675"/>
                      </a:xfrm>
                      <a:prstGeom prst="rect">
                        <a:avLst/>
                      </a:prstGeom>
                      <a:noFill/>
                      <a:ln>
                        <a:noFill/>
                      </a:ln>
                      <a:effectLst/>
                    </p:spPr>
                  </p:pic>
                </p:oleObj>
              </mc:Fallback>
            </mc:AlternateContent>
          </a:graphicData>
        </a:graphic>
      </p:graphicFrame>
      <p:graphicFrame>
        <p:nvGraphicFramePr>
          <p:cNvPr id="9" name="Object 4"/>
          <p:cNvGraphicFramePr>
            <a:graphicFrameLocks noChangeAspect="1"/>
          </p:cNvGraphicFramePr>
          <p:nvPr>
            <p:custDataLst>
              <p:tags r:id="rId4"/>
            </p:custDataLst>
          </p:nvPr>
        </p:nvGraphicFramePr>
        <p:xfrm>
          <a:off x="6528048" y="1666465"/>
          <a:ext cx="890587" cy="1082675"/>
        </p:xfrm>
        <a:graphic>
          <a:graphicData uri="http://schemas.openxmlformats.org/presentationml/2006/ole">
            <mc:AlternateContent xmlns:mc="http://schemas.openxmlformats.org/markup-compatibility/2006">
              <mc:Choice xmlns:v="urn:schemas-microsoft-com:vml" Requires="v">
                <p:oleObj name="Equation" r:id="rId15" imgW="8534400" imgH="10363200" progId="Equation.DSMT4">
                  <p:embed/>
                </p:oleObj>
              </mc:Choice>
              <mc:Fallback>
                <p:oleObj name="Equation" r:id="rId15" imgW="8534400" imgH="10363200" progId="Equation.DSMT4">
                  <p:embed/>
                  <p:pic>
                    <p:nvPicPr>
                      <p:cNvPr id="0" name="Object 4"/>
                      <p:cNvPicPr>
                        <a:picLocks noChangeAspect="1" noChangeArrowheads="1"/>
                      </p:cNvPicPr>
                      <p:nvPr/>
                    </p:nvPicPr>
                    <p:blipFill>
                      <a:blip r:embed="rId16">
                        <a:biLevel thresh="50000"/>
                        <a:grayscl/>
                      </a:blip>
                      <a:srcRect/>
                      <a:stretch>
                        <a:fillRect/>
                      </a:stretch>
                    </p:blipFill>
                    <p:spPr bwMode="auto">
                      <a:xfrm>
                        <a:off x="6528048" y="1666465"/>
                        <a:ext cx="890587" cy="1082675"/>
                      </a:xfrm>
                      <a:prstGeom prst="rect">
                        <a:avLst/>
                      </a:prstGeom>
                      <a:noFill/>
                      <a:ln>
                        <a:noFill/>
                      </a:ln>
                      <a:effectLst/>
                    </p:spPr>
                  </p:pic>
                </p:oleObj>
              </mc:Fallback>
            </mc:AlternateContent>
          </a:graphicData>
        </a:graphic>
      </p:graphicFrame>
      <p:sp>
        <p:nvSpPr>
          <p:cNvPr id="10" name="Text Box 5"/>
          <p:cNvSpPr txBox="1">
            <a:spLocks noChangeArrowheads="1"/>
          </p:cNvSpPr>
          <p:nvPr>
            <p:custDataLst>
              <p:tags r:id="rId5"/>
            </p:custDataLst>
          </p:nvPr>
        </p:nvSpPr>
        <p:spPr bwMode="auto">
          <a:xfrm>
            <a:off x="608744" y="3212976"/>
            <a:ext cx="1644773" cy="523220"/>
          </a:xfrm>
          <a:prstGeom prst="rect">
            <a:avLst/>
          </a:prstGeom>
          <a:noFill/>
          <a:ln w="9525">
            <a:solidFill>
              <a:schemeClr val="tx1"/>
            </a:solidFill>
            <a:miter lim="800000"/>
          </a:ln>
          <a:extLst>
            <a:ext uri="{909E8E84-426E-40DD-AFC4-6F175D3DCCD1}">
              <a14:hiddenFill xmlns:a14="http://schemas.microsoft.com/office/drawing/2010/main">
                <a:solidFill>
                  <a:schemeClr val="accent1"/>
                </a:solidFill>
              </a14:hiddenFill>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条件收敛</a:t>
            </a:r>
          </a:p>
        </p:txBody>
      </p:sp>
      <p:sp>
        <p:nvSpPr>
          <p:cNvPr id="11" name="Text Box 5"/>
          <p:cNvSpPr txBox="1">
            <a:spLocks noChangeArrowheads="1"/>
          </p:cNvSpPr>
          <p:nvPr>
            <p:custDataLst>
              <p:tags r:id="rId6"/>
            </p:custDataLst>
          </p:nvPr>
        </p:nvSpPr>
        <p:spPr bwMode="auto">
          <a:xfrm>
            <a:off x="2573313" y="2952922"/>
            <a:ext cx="9427343" cy="953135"/>
          </a:xfrm>
          <a:prstGeom prst="rect">
            <a:avLst/>
          </a:prstGeom>
          <a:noFill/>
          <a:ln w="9525">
            <a:noFill/>
            <a:miter lim="800000"/>
          </a:ln>
          <a:extLst>
            <a:ext uri="{909E8E84-426E-40DD-AFC4-6F175D3DCCD1}">
              <a14:hiddenFill xmlns:a14="http://schemas.microsoft.com/office/drawing/2010/main">
                <a:solidFill>
                  <a:schemeClr val="accent1"/>
                </a:solidFill>
              </a14:hiddenFill>
            </a:ext>
          </a:extLst>
        </p:spPr>
        <p:txBody>
          <a:bodyPr wrap="square">
            <a:spAutoFit/>
          </a:bodyPr>
          <a:lstStyle/>
          <a:p>
            <a:pPr marL="0" marR="0" lvl="0" indent="0" algn="l" defTabSz="914400" rtl="0" eaLnBrk="1" fontAlgn="auto" latinLnBrk="0" hangingPunct="1">
              <a:lnSpc>
                <a:spcPct val="2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若           发散，但级数          收敛，则称级数          条件收敛</a:t>
            </a:r>
          </a:p>
        </p:txBody>
      </p:sp>
      <p:graphicFrame>
        <p:nvGraphicFramePr>
          <p:cNvPr id="12" name="Object 4"/>
          <p:cNvGraphicFramePr>
            <a:graphicFrameLocks noChangeAspect="1"/>
          </p:cNvGraphicFramePr>
          <p:nvPr>
            <p:custDataLst>
              <p:tags r:id="rId7"/>
            </p:custDataLst>
          </p:nvPr>
        </p:nvGraphicFramePr>
        <p:xfrm>
          <a:off x="2999656" y="2938782"/>
          <a:ext cx="1017588" cy="1082675"/>
        </p:xfrm>
        <a:graphic>
          <a:graphicData uri="http://schemas.openxmlformats.org/presentationml/2006/ole">
            <mc:AlternateContent xmlns:mc="http://schemas.openxmlformats.org/markup-compatibility/2006">
              <mc:Choice xmlns:v="urn:schemas-microsoft-com:vml" Requires="v">
                <p:oleObj name="Equation" r:id="rId13" imgW="9753600" imgH="10363200" progId="Equation.DSMT4">
                  <p:embed/>
                </p:oleObj>
              </mc:Choice>
              <mc:Fallback>
                <p:oleObj name="Equation" r:id="rId13" imgW="9753600" imgH="10363200" progId="Equation.DSMT4">
                  <p:embed/>
                  <p:pic>
                    <p:nvPicPr>
                      <p:cNvPr id="0" name="Object 4"/>
                      <p:cNvPicPr>
                        <a:picLocks noChangeAspect="1" noChangeArrowheads="1"/>
                      </p:cNvPicPr>
                      <p:nvPr/>
                    </p:nvPicPr>
                    <p:blipFill>
                      <a:blip r:embed="rId14">
                        <a:biLevel thresh="50000"/>
                        <a:grayscl/>
                      </a:blip>
                      <a:srcRect/>
                      <a:stretch>
                        <a:fillRect/>
                      </a:stretch>
                    </p:blipFill>
                    <p:spPr bwMode="auto">
                      <a:xfrm>
                        <a:off x="2999656" y="2938782"/>
                        <a:ext cx="1017588" cy="1082675"/>
                      </a:xfrm>
                      <a:prstGeom prst="rect">
                        <a:avLst/>
                      </a:prstGeom>
                      <a:noFill/>
                      <a:ln>
                        <a:noFill/>
                      </a:ln>
                      <a:effectLst/>
                    </p:spPr>
                  </p:pic>
                </p:oleObj>
              </mc:Fallback>
            </mc:AlternateContent>
          </a:graphicData>
        </a:graphic>
      </p:graphicFrame>
      <p:graphicFrame>
        <p:nvGraphicFramePr>
          <p:cNvPr id="13" name="Object 4"/>
          <p:cNvGraphicFramePr>
            <a:graphicFrameLocks noChangeAspect="1"/>
          </p:cNvGraphicFramePr>
          <p:nvPr>
            <p:custDataLst>
              <p:tags r:id="rId8"/>
            </p:custDataLst>
          </p:nvPr>
        </p:nvGraphicFramePr>
        <p:xfrm>
          <a:off x="6168008" y="2918820"/>
          <a:ext cx="890587" cy="1082675"/>
        </p:xfrm>
        <a:graphic>
          <a:graphicData uri="http://schemas.openxmlformats.org/presentationml/2006/ole">
            <mc:AlternateContent xmlns:mc="http://schemas.openxmlformats.org/markup-compatibility/2006">
              <mc:Choice xmlns:v="urn:schemas-microsoft-com:vml" Requires="v">
                <p:oleObj name="Equation" r:id="rId15" imgW="8534400" imgH="10363200" progId="Equation.DSMT4">
                  <p:embed/>
                </p:oleObj>
              </mc:Choice>
              <mc:Fallback>
                <p:oleObj name="Equation" r:id="rId15" imgW="8534400" imgH="10363200" progId="Equation.DSMT4">
                  <p:embed/>
                  <p:pic>
                    <p:nvPicPr>
                      <p:cNvPr id="0" name="Object 4"/>
                      <p:cNvPicPr>
                        <a:picLocks noChangeAspect="1" noChangeArrowheads="1"/>
                      </p:cNvPicPr>
                      <p:nvPr/>
                    </p:nvPicPr>
                    <p:blipFill>
                      <a:blip r:embed="rId16">
                        <a:biLevel thresh="50000"/>
                        <a:grayscl/>
                      </a:blip>
                      <a:srcRect/>
                      <a:stretch>
                        <a:fillRect/>
                      </a:stretch>
                    </p:blipFill>
                    <p:spPr bwMode="auto">
                      <a:xfrm>
                        <a:off x="6168008" y="2918820"/>
                        <a:ext cx="890587" cy="1082675"/>
                      </a:xfrm>
                      <a:prstGeom prst="rect">
                        <a:avLst/>
                      </a:prstGeom>
                      <a:noFill/>
                      <a:ln>
                        <a:noFill/>
                      </a:ln>
                      <a:effectLst/>
                    </p:spPr>
                  </p:pic>
                </p:oleObj>
              </mc:Fallback>
            </mc:AlternateContent>
          </a:graphicData>
        </a:graphic>
      </p:graphicFrame>
      <p:graphicFrame>
        <p:nvGraphicFramePr>
          <p:cNvPr id="14" name="Object 4"/>
          <p:cNvGraphicFramePr>
            <a:graphicFrameLocks noChangeAspect="1"/>
          </p:cNvGraphicFramePr>
          <p:nvPr>
            <p:custDataLst>
              <p:tags r:id="rId9"/>
            </p:custDataLst>
          </p:nvPr>
        </p:nvGraphicFramePr>
        <p:xfrm>
          <a:off x="9552384" y="2918819"/>
          <a:ext cx="890587" cy="1082675"/>
        </p:xfrm>
        <a:graphic>
          <a:graphicData uri="http://schemas.openxmlformats.org/presentationml/2006/ole">
            <mc:AlternateContent xmlns:mc="http://schemas.openxmlformats.org/markup-compatibility/2006">
              <mc:Choice xmlns:v="urn:schemas-microsoft-com:vml" Requires="v">
                <p:oleObj name="Equation" r:id="rId15" imgW="8534400" imgH="10363200" progId="Equation.DSMT4">
                  <p:embed/>
                </p:oleObj>
              </mc:Choice>
              <mc:Fallback>
                <p:oleObj name="Equation" r:id="rId15" imgW="8534400" imgH="10363200" progId="Equation.DSMT4">
                  <p:embed/>
                  <p:pic>
                    <p:nvPicPr>
                      <p:cNvPr id="0" name="Object 4"/>
                      <p:cNvPicPr>
                        <a:picLocks noChangeAspect="1" noChangeArrowheads="1"/>
                      </p:cNvPicPr>
                      <p:nvPr/>
                    </p:nvPicPr>
                    <p:blipFill>
                      <a:blip r:embed="rId16">
                        <a:biLevel thresh="50000"/>
                        <a:grayscl/>
                      </a:blip>
                      <a:srcRect/>
                      <a:stretch>
                        <a:fillRect/>
                      </a:stretch>
                    </p:blipFill>
                    <p:spPr bwMode="auto">
                      <a:xfrm>
                        <a:off x="9552384" y="2918819"/>
                        <a:ext cx="890587" cy="1082675"/>
                      </a:xfrm>
                      <a:prstGeom prst="rect">
                        <a:avLst/>
                      </a:prstGeom>
                      <a:noFill/>
                      <a:ln>
                        <a:noFill/>
                      </a:ln>
                      <a:effectLst/>
                    </p:spPr>
                  </p:pic>
                </p:oleObj>
              </mc:Fallback>
            </mc:AlternateContent>
          </a:graphicData>
        </a:graphic>
      </p:graphicFrame>
      <p:sp>
        <p:nvSpPr>
          <p:cNvPr id="15" name="Text Box 5"/>
          <p:cNvSpPr txBox="1">
            <a:spLocks noChangeArrowheads="1"/>
          </p:cNvSpPr>
          <p:nvPr/>
        </p:nvSpPr>
        <p:spPr bwMode="auto">
          <a:xfrm>
            <a:off x="608744" y="4653136"/>
            <a:ext cx="8799624" cy="523220"/>
          </a:xfrm>
          <a:prstGeom prst="rect">
            <a:avLst/>
          </a:prstGeom>
          <a:noFill/>
          <a:ln w="9525">
            <a:solidFill>
              <a:schemeClr val="tx1"/>
            </a:solidFill>
            <a:miter lim="800000"/>
          </a:ln>
          <a:extLst>
            <a:ext uri="{909E8E84-426E-40DD-AFC4-6F175D3DCCD1}">
              <a14:hiddenFill xmlns:a14="http://schemas.microsoft.com/office/drawing/2010/main">
                <a:solidFill>
                  <a:schemeClr val="accent1"/>
                </a:solidFill>
              </a14:hiddenFill>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绝对收敛的级数必然收敛，收敛的级数未必绝对收敛！</a:t>
            </a: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805137" y="1734961"/>
            <a:ext cx="4775424" cy="954107"/>
          </a:xfrm>
          <a:prstGeom prst="rect">
            <a:avLst/>
          </a:prstGeom>
          <a:noFill/>
          <a:ln w="9525">
            <a:solidFill>
              <a:schemeClr val="tx1"/>
            </a:solidFill>
            <a:miter lim="800000"/>
          </a:ln>
          <a:extLst>
            <a:ext uri="{909E8E84-426E-40DD-AFC4-6F175D3DCCD1}">
              <a14:hiddenFill xmlns:a14="http://schemas.microsoft.com/office/drawing/2010/main">
                <a:solidFill>
                  <a:schemeClr val="accent1"/>
                </a:solidFill>
              </a14:hiddenFill>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比值审敛法和根值审敛法的改造形式（适用于任何级数）</a:t>
            </a:r>
          </a:p>
        </p:txBody>
      </p:sp>
      <p:grpSp>
        <p:nvGrpSpPr>
          <p:cNvPr id="5" name="组合 4"/>
          <p:cNvGrpSpPr/>
          <p:nvPr/>
        </p:nvGrpSpPr>
        <p:grpSpPr>
          <a:xfrm>
            <a:off x="778818" y="4543657"/>
            <a:ext cx="11221838" cy="2172028"/>
            <a:chOff x="1775519" y="3774386"/>
            <a:chExt cx="11221838" cy="2172028"/>
          </a:xfrm>
        </p:grpSpPr>
        <mc:AlternateContent xmlns:mc="http://schemas.openxmlformats.org/markup-compatibility/2006" xmlns:a14="http://schemas.microsoft.com/office/drawing/2010/main">
          <mc:Choice Requires="a14">
            <p:sp>
              <p:nvSpPr>
                <p:cNvPr id="6" name="Text Box 9"/>
                <p:cNvSpPr txBox="1">
                  <a:spLocks noChangeArrowheads="1"/>
                </p:cNvSpPr>
                <p:nvPr/>
              </p:nvSpPr>
              <p:spPr bwMode="auto">
                <a:xfrm>
                  <a:off x="1775519" y="3774386"/>
                  <a:ext cx="11221838" cy="2031325"/>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200000"/>
                    </a:lnSpc>
                    <a:spcBef>
                      <a:spcPct val="5000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1.k&lt;1</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时，级数          收敛</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200000"/>
                    </a:lnSpc>
                    <a:spcBef>
                      <a:spcPct val="5000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2.k&gt;1</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或</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k=</a:t>
                  </a:r>
                  <a14:m>
                    <m:oMath xmlns:m="http://schemas.openxmlformats.org/officeDocument/2006/math">
                      <m: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时，级数          发散</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3.k=1</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时，此判别法失效，换用他法。</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6" name="Text Box 9"/>
                <p:cNvSpPr txBox="1">
                  <a:spLocks noRot="1" noChangeAspect="1" noMove="1" noResize="1" noEditPoints="1" noAdjustHandles="1" noChangeArrowheads="1" noChangeShapeType="1" noTextEdit="1"/>
                </p:cNvSpPr>
                <p:nvPr/>
              </p:nvSpPr>
              <p:spPr bwMode="auto">
                <a:xfrm>
                  <a:off x="1775519" y="3774386"/>
                  <a:ext cx="11221838" cy="2031325"/>
                </a:xfrm>
                <a:prstGeom prst="rect">
                  <a:avLst/>
                </a:prstGeom>
                <a:blipFill rotWithShape="1">
                  <a:blip r:embed="rId2"/>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graphicFrame>
              <p:nvGraphicFramePr>
                <p:cNvPr id="7" name="Object 4"/>
                <p:cNvGraphicFramePr>
                  <a:graphicFrameLocks noChangeAspect="1"/>
                </p:cNvGraphicFramePr>
                <p:nvPr/>
              </p:nvGraphicFramePr>
              <p:xfrm>
                <a:off x="5165229" y="4863739"/>
                <a:ext cx="890587" cy="1082675"/>
              </p:xfrm>
              <a:graphic>
                <a:graphicData uri="http://schemas.openxmlformats.org/presentationml/2006/ole">
                  <mc:AlternateContent>
                    <mc:Choice xmlns:v="urn:schemas-microsoft-com:vml" Requires="v">
                      <p:oleObj name="Equation" r:id="rId3" imgW="8534400" imgH="10363200" progId="Equation.DSMT4">
                        <p:embed/>
                      </p:oleObj>
                    </mc:Choice>
                    <mc:Fallback>
                      <p:oleObj name="Equation" r:id="rId3" imgW="8534400" imgH="10363200" progId="Equation.DSMT4">
                        <p:embed/>
                        <p:pic>
                          <p:nvPicPr>
                            <p:cNvPr id="0" name="Object 4"/>
                            <p:cNvPicPr>
                              <a:picLocks noChangeAspect="1" noChangeArrowheads="1"/>
                            </p:cNvPicPr>
                            <p:nvPr/>
                          </p:nvPicPr>
                          <p:blipFill>
                            <a:blip r:embed="rId4">
                              <a:biLevel thresh="50000"/>
                              <a:grayscl/>
                            </a:blip>
                            <a:srcRect/>
                            <a:stretch>
                              <a:fillRect/>
                            </a:stretch>
                          </p:blipFill>
                          <p:spPr bwMode="auto">
                            <a:xfrm>
                              <a:off x="5165229" y="4863739"/>
                              <a:ext cx="890587" cy="1082675"/>
                            </a:xfrm>
                            <a:prstGeom prst="rect">
                              <a:avLst/>
                            </a:prstGeom>
                            <a:noFill/>
                            <a:ln>
                              <a:noFill/>
                            </a:ln>
                            <a:effectLst/>
                          </p:spPr>
                        </p:pic>
                      </p:oleObj>
                    </mc:Fallback>
                  </mc:AlternateContent>
                </a:graphicData>
              </a:graphic>
            </p:graphicFrame>
          </mc:Choice>
          <mc:Fallback>
            <p:graphicFrame>
              <p:nvGraphicFramePr>
                <p:cNvPr id="7" name="Object 4"/>
                <p:cNvGraphicFramePr>
                  <a:graphicFrameLocks noChangeAspect="1"/>
                </p:cNvGraphicFramePr>
                <p:nvPr/>
              </p:nvGraphicFramePr>
              <p:xfrm>
                <a:off x="5165229" y="4863739"/>
                <a:ext cx="890587" cy="1082675"/>
              </p:xfrm>
              <a:graphic>
                <a:graphicData uri="http://schemas.openxmlformats.org/presentationml/2006/ole">
                  <mc:AlternateContent>
                    <mc:Choice xmlns:v="urn:schemas-microsoft-com:vml" Requires="v">
                      <p:oleObj name="Equation" r:id="rId3" imgW="8534400" imgH="10363200" progId="Equation.DSMT4">
                        <p:embed/>
                      </p:oleObj>
                    </mc:Choice>
                    <mc:Fallback>
                      <p:oleObj name="Equation" r:id="rId3" imgW="8534400" imgH="10363200" progId="Equation.DSMT4">
                        <p:embed/>
                        <p:pic>
                          <p:nvPicPr>
                            <p:cNvPr id="0" name="Object 4"/>
                            <p:cNvPicPr>
                              <a:picLocks noChangeAspect="1" noChangeArrowheads="1"/>
                            </p:cNvPicPr>
                            <p:nvPr/>
                          </p:nvPicPr>
                          <p:blipFill>
                            <a:blip r:embed="rId4">
                              <a:biLevel thresh="50000"/>
                              <a:grayscl/>
                            </a:blip>
                            <a:srcRect/>
                            <a:stretch>
                              <a:fillRect/>
                            </a:stretch>
                          </p:blipFill>
                          <p:spPr bwMode="auto">
                            <a:xfrm>
                              <a:off x="5165229" y="4863739"/>
                              <a:ext cx="890587" cy="1082675"/>
                            </a:xfrm>
                            <a:prstGeom prst="rect">
                              <a:avLst/>
                            </a:prstGeom>
                            <a:noFill/>
                            <a:ln>
                              <a:noFill/>
                            </a:ln>
                            <a:effectLst/>
                          </p:spPr>
                        </p:pic>
                      </p:oleObj>
                    </mc:Fallback>
                  </mc:AlternateContent>
                </a:graphicData>
              </a:graphic>
            </p:graphicFrame>
          </mc:Fallback>
        </mc:AlternateContent>
        <mc:AlternateContent xmlns:mc="http://schemas.openxmlformats.org/markup-compatibility/2006">
          <mc:Choice xmlns:a14="http://schemas.microsoft.com/office/drawing/2010/main" Requires="a14">
            <p:graphicFrame>
              <p:nvGraphicFramePr>
                <p:cNvPr id="8" name="Object 4"/>
                <p:cNvGraphicFramePr>
                  <a:graphicFrameLocks noChangeAspect="1"/>
                </p:cNvGraphicFramePr>
                <p:nvPr/>
              </p:nvGraphicFramePr>
              <p:xfrm>
                <a:off x="4162080" y="3814228"/>
                <a:ext cx="890587" cy="1082675"/>
              </p:xfrm>
              <a:graphic>
                <a:graphicData uri="http://schemas.openxmlformats.org/presentationml/2006/ole">
                  <mc:AlternateContent>
                    <mc:Choice xmlns:v="urn:schemas-microsoft-com:vml" Requires="v">
                      <p:oleObj name="Equation" r:id="rId3" imgW="8534400" imgH="10363200" progId="Equation.DSMT4">
                        <p:embed/>
                      </p:oleObj>
                    </mc:Choice>
                    <mc:Fallback>
                      <p:oleObj name="Equation" r:id="rId3" imgW="8534400" imgH="10363200" progId="Equation.DSMT4">
                        <p:embed/>
                        <p:pic>
                          <p:nvPicPr>
                            <p:cNvPr id="0" name="Object 4"/>
                            <p:cNvPicPr>
                              <a:picLocks noChangeAspect="1" noChangeArrowheads="1"/>
                            </p:cNvPicPr>
                            <p:nvPr/>
                          </p:nvPicPr>
                          <p:blipFill>
                            <a:blip r:embed="rId4">
                              <a:biLevel thresh="50000"/>
                              <a:grayscl/>
                            </a:blip>
                            <a:srcRect/>
                            <a:stretch>
                              <a:fillRect/>
                            </a:stretch>
                          </p:blipFill>
                          <p:spPr bwMode="auto">
                            <a:xfrm>
                              <a:off x="4162080" y="3814228"/>
                              <a:ext cx="890587" cy="1082675"/>
                            </a:xfrm>
                            <a:prstGeom prst="rect">
                              <a:avLst/>
                            </a:prstGeom>
                            <a:noFill/>
                            <a:ln>
                              <a:noFill/>
                            </a:ln>
                            <a:effectLst/>
                          </p:spPr>
                        </p:pic>
                      </p:oleObj>
                    </mc:Fallback>
                  </mc:AlternateContent>
                </a:graphicData>
              </a:graphic>
            </p:graphicFrame>
          </mc:Choice>
          <mc:Fallback>
            <p:graphicFrame>
              <p:nvGraphicFramePr>
                <p:cNvPr id="8" name="Object 4"/>
                <p:cNvGraphicFramePr>
                  <a:graphicFrameLocks noChangeAspect="1"/>
                </p:cNvGraphicFramePr>
                <p:nvPr/>
              </p:nvGraphicFramePr>
              <p:xfrm>
                <a:off x="4162080" y="3814228"/>
                <a:ext cx="890587" cy="1082675"/>
              </p:xfrm>
              <a:graphic>
                <a:graphicData uri="http://schemas.openxmlformats.org/presentationml/2006/ole">
                  <mc:AlternateContent>
                    <mc:Choice xmlns:v="urn:schemas-microsoft-com:vml" Requires="v">
                      <p:oleObj name="Equation" r:id="rId3" imgW="8534400" imgH="10363200" progId="Equation.DSMT4">
                        <p:embed/>
                      </p:oleObj>
                    </mc:Choice>
                    <mc:Fallback>
                      <p:oleObj name="Equation" r:id="rId3" imgW="8534400" imgH="10363200" progId="Equation.DSMT4">
                        <p:embed/>
                        <p:pic>
                          <p:nvPicPr>
                            <p:cNvPr id="0" name="Object 4"/>
                            <p:cNvPicPr>
                              <a:picLocks noChangeAspect="1" noChangeArrowheads="1"/>
                            </p:cNvPicPr>
                            <p:nvPr/>
                          </p:nvPicPr>
                          <p:blipFill>
                            <a:blip r:embed="rId4">
                              <a:biLevel thresh="50000"/>
                              <a:grayscl/>
                            </a:blip>
                            <a:srcRect/>
                            <a:stretch>
                              <a:fillRect/>
                            </a:stretch>
                          </p:blipFill>
                          <p:spPr bwMode="auto">
                            <a:xfrm>
                              <a:off x="4162080" y="3814228"/>
                              <a:ext cx="890587" cy="1082675"/>
                            </a:xfrm>
                            <a:prstGeom prst="rect">
                              <a:avLst/>
                            </a:prstGeom>
                            <a:noFill/>
                            <a:ln>
                              <a:noFill/>
                            </a:ln>
                            <a:effectLst/>
                          </p:spPr>
                        </p:pic>
                      </p:oleObj>
                    </mc:Fallback>
                  </mc:AlternateContent>
                </a:graphicData>
              </a:graphic>
            </p:graphicFrame>
          </mc:Fallback>
        </mc:AlternateContent>
      </p:grpSp>
      <p:grpSp>
        <p:nvGrpSpPr>
          <p:cNvPr id="15" name="组合 14"/>
          <p:cNvGrpSpPr/>
          <p:nvPr/>
        </p:nvGrpSpPr>
        <p:grpSpPr>
          <a:xfrm>
            <a:off x="746076" y="3068960"/>
            <a:ext cx="9192344" cy="1211263"/>
            <a:chOff x="2999656" y="1560549"/>
            <a:chExt cx="9192344" cy="1211263"/>
          </a:xfrm>
        </p:grpSpPr>
        <p:sp>
          <p:nvSpPr>
            <p:cNvPr id="3" name="Text Box 9"/>
            <p:cNvSpPr txBox="1">
              <a:spLocks noChangeArrowheads="1"/>
            </p:cNvSpPr>
            <p:nvPr/>
          </p:nvSpPr>
          <p:spPr bwMode="auto">
            <a:xfrm>
              <a:off x="2999656" y="1761480"/>
              <a:ext cx="9192344" cy="670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15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设无穷级数            ，若                       或                        则</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4" name="Object 4"/>
            <p:cNvGraphicFramePr>
              <a:graphicFrameLocks noChangeAspect="1"/>
            </p:cNvGraphicFramePr>
            <p:nvPr/>
          </p:nvGraphicFramePr>
          <p:xfrm>
            <a:off x="4966767" y="1624844"/>
            <a:ext cx="890587" cy="1082675"/>
          </p:xfrm>
          <a:graphic>
            <a:graphicData uri="http://schemas.openxmlformats.org/presentationml/2006/ole">
              <mc:AlternateContent xmlns:mc="http://schemas.openxmlformats.org/markup-compatibility/2006">
                <mc:Choice xmlns:v="urn:schemas-microsoft-com:vml" Requires="v">
                  <p:oleObj name="Equation" r:id="rId5" imgW="8534400" imgH="10363200" progId="Equation.DSMT4">
                    <p:embed/>
                  </p:oleObj>
                </mc:Choice>
                <mc:Fallback>
                  <p:oleObj name="Equation" r:id="rId5" imgW="8534400" imgH="10363200" progId="Equation.DSMT4">
                    <p:embed/>
                    <p:pic>
                      <p:nvPicPr>
                        <p:cNvPr id="0" name="Object 4"/>
                        <p:cNvPicPr>
                          <a:picLocks noChangeAspect="1" noChangeArrowheads="1"/>
                        </p:cNvPicPr>
                        <p:nvPr/>
                      </p:nvPicPr>
                      <p:blipFill>
                        <a:blip r:embed="rId6">
                          <a:biLevel thresh="50000"/>
                          <a:grayscl/>
                        </a:blip>
                        <a:srcRect/>
                        <a:stretch>
                          <a:fillRect/>
                        </a:stretch>
                      </p:blipFill>
                      <p:spPr bwMode="auto">
                        <a:xfrm>
                          <a:off x="4966767" y="1624844"/>
                          <a:ext cx="890587" cy="1082675"/>
                        </a:xfrm>
                        <a:prstGeom prst="rect">
                          <a:avLst/>
                        </a:prstGeom>
                        <a:noFill/>
                        <a:ln>
                          <a:noFill/>
                        </a:ln>
                        <a:effectLst/>
                      </p:spPr>
                    </p:pic>
                  </p:oleObj>
                </mc:Fallback>
              </mc:AlternateContent>
            </a:graphicData>
          </a:graphic>
        </p:graphicFrame>
        <p:graphicFrame>
          <p:nvGraphicFramePr>
            <p:cNvPr id="9" name="Object 4"/>
            <p:cNvGraphicFramePr>
              <a:graphicFrameLocks noChangeAspect="1"/>
            </p:cNvGraphicFramePr>
            <p:nvPr/>
          </p:nvGraphicFramePr>
          <p:xfrm>
            <a:off x="6672064" y="1560549"/>
            <a:ext cx="2003425" cy="1211263"/>
          </p:xfrm>
          <a:graphic>
            <a:graphicData uri="http://schemas.openxmlformats.org/presentationml/2006/ole">
              <mc:AlternateContent xmlns:mc="http://schemas.openxmlformats.org/markup-compatibility/2006">
                <mc:Choice xmlns:v="urn:schemas-microsoft-com:vml" Requires="v">
                  <p:oleObj name="Equation" r:id="rId7" imgW="19202400" imgH="11582400" progId="Equation.DSMT4">
                    <p:embed/>
                  </p:oleObj>
                </mc:Choice>
                <mc:Fallback>
                  <p:oleObj name="Equation" r:id="rId7" imgW="19202400" imgH="11582400" progId="Equation.DSMT4">
                    <p:embed/>
                    <p:pic>
                      <p:nvPicPr>
                        <p:cNvPr id="0" name="Object 4"/>
                        <p:cNvPicPr>
                          <a:picLocks noChangeAspect="1" noChangeArrowheads="1"/>
                        </p:cNvPicPr>
                        <p:nvPr/>
                      </p:nvPicPr>
                      <p:blipFill>
                        <a:blip r:embed="rId8">
                          <a:biLevel thresh="50000"/>
                          <a:grayscl/>
                        </a:blip>
                        <a:srcRect/>
                        <a:stretch>
                          <a:fillRect/>
                        </a:stretch>
                      </p:blipFill>
                      <p:spPr bwMode="auto">
                        <a:xfrm>
                          <a:off x="6672064" y="1560549"/>
                          <a:ext cx="2003425" cy="1211263"/>
                        </a:xfrm>
                        <a:prstGeom prst="rect">
                          <a:avLst/>
                        </a:prstGeom>
                        <a:noFill/>
                        <a:ln>
                          <a:noFill/>
                        </a:ln>
                        <a:effectLst/>
                      </p:spPr>
                    </p:pic>
                  </p:oleObj>
                </mc:Fallback>
              </mc:AlternateContent>
            </a:graphicData>
          </a:graphic>
        </p:graphicFrame>
        <p:graphicFrame>
          <p:nvGraphicFramePr>
            <p:cNvPr id="10" name="Object 4"/>
            <p:cNvGraphicFramePr>
              <a:graphicFrameLocks noChangeAspect="1"/>
            </p:cNvGraphicFramePr>
            <p:nvPr/>
          </p:nvGraphicFramePr>
          <p:xfrm>
            <a:off x="9166299" y="1804969"/>
            <a:ext cx="2003425" cy="763587"/>
          </p:xfrm>
          <a:graphic>
            <a:graphicData uri="http://schemas.openxmlformats.org/presentationml/2006/ole">
              <mc:AlternateContent xmlns:mc="http://schemas.openxmlformats.org/markup-compatibility/2006">
                <mc:Choice xmlns:v="urn:schemas-microsoft-com:vml" Requires="v">
                  <p:oleObj name="Equation" r:id="rId9" imgW="19202400" imgH="7315200" progId="Equation.DSMT4">
                    <p:embed/>
                  </p:oleObj>
                </mc:Choice>
                <mc:Fallback>
                  <p:oleObj name="Equation" r:id="rId9" imgW="19202400" imgH="7315200" progId="Equation.DSMT4">
                    <p:embed/>
                    <p:pic>
                      <p:nvPicPr>
                        <p:cNvPr id="0" name="Object 4"/>
                        <p:cNvPicPr>
                          <a:picLocks noChangeAspect="1" noChangeArrowheads="1"/>
                        </p:cNvPicPr>
                        <p:nvPr/>
                      </p:nvPicPr>
                      <p:blipFill>
                        <a:blip r:embed="rId10">
                          <a:biLevel thresh="50000"/>
                          <a:grayscl/>
                        </a:blip>
                        <a:srcRect/>
                        <a:stretch>
                          <a:fillRect/>
                        </a:stretch>
                      </p:blipFill>
                      <p:spPr bwMode="auto">
                        <a:xfrm>
                          <a:off x="9166299" y="1804969"/>
                          <a:ext cx="2003425" cy="763587"/>
                        </a:xfrm>
                        <a:prstGeom prst="rect">
                          <a:avLst/>
                        </a:prstGeom>
                        <a:noFill/>
                        <a:ln>
                          <a:noFill/>
                        </a:ln>
                        <a:effectLst/>
                      </p:spPr>
                    </p:pic>
                  </p:oleObj>
                </mc:Fallback>
              </mc:AlternateContent>
            </a:graphicData>
          </a:graphic>
        </p:graphicFrame>
      </p:grpSp>
      <p:sp>
        <p:nvSpPr>
          <p:cNvPr id="11" name="矩形 10"/>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11"/>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绝对收敛和条件收敛</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13" name="矩形 12"/>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4" name="矩形 13"/>
          <p:cNvSpPr/>
          <p:nvPr/>
        </p:nvSpPr>
        <p:spPr>
          <a:xfrm>
            <a:off x="4537882" y="620688"/>
            <a:ext cx="7390766"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absolutely convergent/conditionally convergent</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11"/>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绝对收敛和条件收敛</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13" name="矩形 12"/>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4</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4" name="矩形 13"/>
          <p:cNvSpPr/>
          <p:nvPr/>
        </p:nvSpPr>
        <p:spPr>
          <a:xfrm>
            <a:off x="4537882" y="620688"/>
            <a:ext cx="7390766"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absolutely convergent/conditionally convergent</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pic>
        <p:nvPicPr>
          <p:cNvPr id="16" name="图片 1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804" y="1333952"/>
            <a:ext cx="11158797" cy="5440650"/>
          </a:xfrm>
          <a:prstGeom prst="rect">
            <a:avLst/>
          </a:prstGeo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11"/>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幂级数及其敛散性</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13" name="矩形 12"/>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4" name="矩形 13"/>
          <p:cNvSpPr/>
          <p:nvPr/>
        </p:nvSpPr>
        <p:spPr>
          <a:xfrm>
            <a:off x="4537882" y="620688"/>
            <a:ext cx="7390766" cy="66120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FF0000"/>
                </a:solidFill>
                <a:effectLst/>
                <a:uLnTx/>
                <a:uFillTx/>
                <a:latin typeface="Times New Roman" panose="02020603050405020304" pitchFamily="18" charset="0"/>
                <a:ea typeface="等线" panose="02010600030101010101" charset="-122"/>
                <a:cs typeface="Times New Roman" panose="02020603050405020304" pitchFamily="18" charset="0"/>
              </a:rPr>
              <a:t>Power series</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7" name="Object 4"/>
          <p:cNvGraphicFramePr>
            <a:graphicFrameLocks noChangeAspect="1"/>
          </p:cNvGraphicFramePr>
          <p:nvPr/>
        </p:nvGraphicFramePr>
        <p:xfrm>
          <a:off x="780702" y="1775595"/>
          <a:ext cx="10189553" cy="1082640"/>
        </p:xfrm>
        <a:graphic>
          <a:graphicData uri="http://schemas.openxmlformats.org/presentationml/2006/ole">
            <mc:AlternateContent xmlns:mc="http://schemas.openxmlformats.org/markup-compatibility/2006">
              <mc:Choice xmlns:v="urn:schemas-microsoft-com:vml" Requires="v">
                <p:oleObj name="Equation" r:id="rId2" imgW="97536000" imgH="10363200" progId="Equation.DSMT4">
                  <p:embed/>
                </p:oleObj>
              </mc:Choice>
              <mc:Fallback>
                <p:oleObj name="Equation" r:id="rId2" imgW="97536000" imgH="10363200" progId="Equation.DSMT4">
                  <p:embed/>
                  <p:pic>
                    <p:nvPicPr>
                      <p:cNvPr id="0" name="Object 4"/>
                      <p:cNvPicPr>
                        <a:picLocks noChangeAspect="1" noChangeArrowheads="1"/>
                      </p:cNvPicPr>
                      <p:nvPr/>
                    </p:nvPicPr>
                    <p:blipFill>
                      <a:blip r:embed="rId3">
                        <a:biLevel thresh="50000"/>
                        <a:grayscl/>
                      </a:blip>
                      <a:srcRect/>
                      <a:stretch>
                        <a:fillRect/>
                      </a:stretch>
                    </p:blipFill>
                    <p:spPr bwMode="auto">
                      <a:xfrm>
                        <a:off x="780702" y="1775595"/>
                        <a:ext cx="10189553" cy="1082640"/>
                      </a:xfrm>
                      <a:prstGeom prst="rect">
                        <a:avLst/>
                      </a:prstGeom>
                      <a:noFill/>
                      <a:ln>
                        <a:noFill/>
                      </a:ln>
                      <a:effectLst/>
                    </p:spPr>
                  </p:pic>
                </p:oleObj>
              </mc:Fallback>
            </mc:AlternateContent>
          </a:graphicData>
        </a:graphic>
      </p:graphicFrame>
      <p:graphicFrame>
        <p:nvGraphicFramePr>
          <p:cNvPr id="8" name="Object 5"/>
          <p:cNvGraphicFramePr>
            <a:graphicFrameLocks noChangeAspect="1"/>
          </p:cNvGraphicFramePr>
          <p:nvPr/>
        </p:nvGraphicFramePr>
        <p:xfrm>
          <a:off x="6978650" y="2520950"/>
          <a:ext cx="114300" cy="177800"/>
        </p:xfrm>
        <a:graphic>
          <a:graphicData uri="http://schemas.openxmlformats.org/presentationml/2006/ole">
            <mc:AlternateContent xmlns:mc="http://schemas.openxmlformats.org/markup-compatibility/2006">
              <mc:Choice xmlns:v="urn:schemas-microsoft-com:vml" Requires="v">
                <p:oleObj name="Equation" r:id="rId4" imgW="2743200" imgH="4267200" progId="Equation.DSMT4">
                  <p:embed/>
                </p:oleObj>
              </mc:Choice>
              <mc:Fallback>
                <p:oleObj name="Equation" r:id="rId4" imgW="2743200" imgH="4267200" progId="Equation.DSMT4">
                  <p:embed/>
                  <p:pic>
                    <p:nvPicPr>
                      <p:cNvPr id="0" name="Object 5"/>
                      <p:cNvPicPr>
                        <a:picLocks noChangeAspect="1" noChangeArrowheads="1"/>
                      </p:cNvPicPr>
                      <p:nvPr/>
                    </p:nvPicPr>
                    <p:blipFill>
                      <a:blip r:embed="rId5">
                        <a:biLevel thresh="50000"/>
                        <a:grayscl/>
                      </a:blip>
                      <a:srcRect/>
                      <a:stretch>
                        <a:fillRect/>
                      </a:stretch>
                    </p:blipFill>
                    <p:spPr bwMode="auto">
                      <a:xfrm>
                        <a:off x="6978650" y="2520950"/>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8"/>
          <p:cNvGraphicFramePr>
            <a:graphicFrameLocks noChangeAspect="1"/>
          </p:cNvGraphicFramePr>
          <p:nvPr/>
        </p:nvGraphicFramePr>
        <p:xfrm>
          <a:off x="4879975" y="3367088"/>
          <a:ext cx="114300" cy="177800"/>
        </p:xfrm>
        <a:graphic>
          <a:graphicData uri="http://schemas.openxmlformats.org/presentationml/2006/ole">
            <mc:AlternateContent xmlns:mc="http://schemas.openxmlformats.org/markup-compatibility/2006">
              <mc:Choice xmlns:v="urn:schemas-microsoft-com:vml" Requires="v">
                <p:oleObj name="Equation" r:id="rId6" imgW="2743200" imgH="4267200" progId="Equation.DSMT4">
                  <p:embed/>
                </p:oleObj>
              </mc:Choice>
              <mc:Fallback>
                <p:oleObj name="Equation" r:id="rId6" imgW="2743200" imgH="4267200" progId="Equation.DSMT4">
                  <p:embed/>
                  <p:pic>
                    <p:nvPicPr>
                      <p:cNvPr id="0" name="Object 18"/>
                      <p:cNvPicPr>
                        <a:picLocks noChangeAspect="1" noChangeArrowheads="1"/>
                      </p:cNvPicPr>
                      <p:nvPr/>
                    </p:nvPicPr>
                    <p:blipFill>
                      <a:blip r:embed="rId5">
                        <a:biLevel thresh="50000"/>
                        <a:grayscl/>
                      </a:blip>
                      <a:srcRect/>
                      <a:stretch>
                        <a:fillRect/>
                      </a:stretch>
                    </p:blipFill>
                    <p:spPr bwMode="auto">
                      <a:xfrm>
                        <a:off x="4879975" y="3367088"/>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0" name="Text Box 6"/>
              <p:cNvSpPr txBox="1">
                <a:spLocks noChangeArrowheads="1"/>
              </p:cNvSpPr>
              <p:nvPr/>
            </p:nvSpPr>
            <p:spPr bwMode="auto">
              <a:xfrm>
                <a:off x="778819" y="3369349"/>
                <a:ext cx="10869907" cy="954107"/>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这样的函数项级数称为</a:t>
                </a:r>
                <a14:m>
                  <m:oMath xmlns:m="http://schemas.openxmlformats.org/officeDocument/2006/math">
                    <m: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sSub>
                      <m:sSubPr>
                        <m:ctrlP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1" lang="en-US" altLang="zh-CN"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𝟎</m:t>
                        </m:r>
                      </m:sub>
                    </m:sSub>
                  </m:oMath>
                </a14:m>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处的幂级数，其中</a:t>
                </a:r>
                <a14:m>
                  <m:oMath xmlns:m="http://schemas.openxmlformats.org/officeDocument/2006/math">
                    <m:sSub>
                      <m:sSubPr>
                        <m:ctrlPr>
                          <a:rPr kumimoji="1"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1"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𝒂</m:t>
                        </m:r>
                      </m:e>
                      <m:sub>
                        <m:r>
                          <a:rPr kumimoji="1"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𝒏</m:t>
                        </m:r>
                      </m:sub>
                    </m:sSub>
                  </m:oMath>
                </a14:m>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是幂级数的系数</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(coefficient)</a:t>
                </a:r>
                <a:endPar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10" name="Text Box 6"/>
              <p:cNvSpPr txBox="1">
                <a:spLocks noRot="1" noChangeAspect="1" noMove="1" noResize="1" noEditPoints="1" noAdjustHandles="1" noChangeArrowheads="1" noChangeShapeType="1" noTextEdit="1"/>
              </p:cNvSpPr>
              <p:nvPr/>
            </p:nvSpPr>
            <p:spPr bwMode="auto">
              <a:xfrm>
                <a:off x="778819" y="3369349"/>
                <a:ext cx="10869907" cy="954107"/>
              </a:xfrm>
              <a:prstGeom prst="rect">
                <a:avLst/>
              </a:prstGeom>
              <a:blipFill rotWithShape="1">
                <a:blip r:embed="rId7"/>
                <a:stretch>
                  <a:fillRect l="-3" t="-4" r="3" b="39"/>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zh-CN" altLang="en-US">
                    <a:noFill/>
                  </a:rPr>
                  <a:t> </a:t>
                </a:r>
              </a:p>
            </p:txBody>
          </p:sp>
        </mc:Fallback>
      </mc:AlternateContent>
      <p:graphicFrame>
        <p:nvGraphicFramePr>
          <p:cNvPr id="15" name="Object 4"/>
          <p:cNvGraphicFramePr>
            <a:graphicFrameLocks noChangeAspect="1"/>
          </p:cNvGraphicFramePr>
          <p:nvPr/>
        </p:nvGraphicFramePr>
        <p:xfrm>
          <a:off x="911424" y="4987845"/>
          <a:ext cx="1751012" cy="1114425"/>
        </p:xfrm>
        <a:graphic>
          <a:graphicData uri="http://schemas.openxmlformats.org/presentationml/2006/ole">
            <mc:AlternateContent xmlns:mc="http://schemas.openxmlformats.org/markup-compatibility/2006">
              <mc:Choice xmlns:v="urn:schemas-microsoft-com:vml" Requires="v">
                <p:oleObj name="Equation" r:id="rId8" imgW="16764000" imgH="10668000" progId="Equation.DSMT4">
                  <p:embed/>
                </p:oleObj>
              </mc:Choice>
              <mc:Fallback>
                <p:oleObj name="Equation" r:id="rId8" imgW="16764000" imgH="10668000" progId="Equation.DSMT4">
                  <p:embed/>
                  <p:pic>
                    <p:nvPicPr>
                      <p:cNvPr id="0" name="Object 4"/>
                      <p:cNvPicPr>
                        <a:picLocks noChangeAspect="1" noChangeArrowheads="1"/>
                      </p:cNvPicPr>
                      <p:nvPr/>
                    </p:nvPicPr>
                    <p:blipFill>
                      <a:blip r:embed="rId9">
                        <a:biLevel thresh="50000"/>
                        <a:grayscl/>
                      </a:blip>
                      <a:srcRect/>
                      <a:stretch>
                        <a:fillRect/>
                      </a:stretch>
                    </p:blipFill>
                    <p:spPr bwMode="auto">
                      <a:xfrm>
                        <a:off x="911424" y="4987845"/>
                        <a:ext cx="1751012" cy="1114425"/>
                      </a:xfrm>
                      <a:prstGeom prst="rect">
                        <a:avLst/>
                      </a:prstGeom>
                      <a:noFill/>
                      <a:ln>
                        <a:noFill/>
                      </a:ln>
                      <a:effectLst/>
                    </p:spPr>
                  </p:pic>
                </p:oleObj>
              </mc:Fallback>
            </mc:AlternateContent>
          </a:graphicData>
        </a:graphic>
      </p:graphicFrame>
      <p:graphicFrame>
        <p:nvGraphicFramePr>
          <p:cNvPr id="17" name="Object 4"/>
          <p:cNvGraphicFramePr>
            <a:graphicFrameLocks noChangeAspect="1"/>
          </p:cNvGraphicFramePr>
          <p:nvPr/>
        </p:nvGraphicFramePr>
        <p:xfrm>
          <a:off x="3503712" y="5003719"/>
          <a:ext cx="985838" cy="1114425"/>
        </p:xfrm>
        <a:graphic>
          <a:graphicData uri="http://schemas.openxmlformats.org/presentationml/2006/ole">
            <mc:AlternateContent xmlns:mc="http://schemas.openxmlformats.org/markup-compatibility/2006">
              <mc:Choice xmlns:v="urn:schemas-microsoft-com:vml" Requires="v">
                <p:oleObj name="Equation" r:id="rId10" imgW="9448800" imgH="10668000" progId="Equation.DSMT4">
                  <p:embed/>
                </p:oleObj>
              </mc:Choice>
              <mc:Fallback>
                <p:oleObj name="Equation" r:id="rId10" imgW="9448800" imgH="10668000" progId="Equation.DSMT4">
                  <p:embed/>
                  <p:pic>
                    <p:nvPicPr>
                      <p:cNvPr id="0" name="Object 4"/>
                      <p:cNvPicPr>
                        <a:picLocks noChangeAspect="1" noChangeArrowheads="1"/>
                      </p:cNvPicPr>
                      <p:nvPr/>
                    </p:nvPicPr>
                    <p:blipFill>
                      <a:blip r:embed="rId11">
                        <a:biLevel thresh="50000"/>
                        <a:grayscl/>
                      </a:blip>
                      <a:srcRect/>
                      <a:stretch>
                        <a:fillRect/>
                      </a:stretch>
                    </p:blipFill>
                    <p:spPr bwMode="auto">
                      <a:xfrm>
                        <a:off x="3503712" y="5003719"/>
                        <a:ext cx="985838" cy="1114425"/>
                      </a:xfrm>
                      <a:prstGeom prst="rect">
                        <a:avLst/>
                      </a:prstGeom>
                      <a:noFill/>
                      <a:ln>
                        <a:noFill/>
                      </a:ln>
                      <a:effectLst/>
                    </p:spPr>
                  </p:pic>
                </p:oleObj>
              </mc:Fallback>
            </mc:AlternateContent>
          </a:graphicData>
        </a:graphic>
      </p:graphicFrame>
      <p:graphicFrame>
        <p:nvGraphicFramePr>
          <p:cNvPr id="18" name="Object 4"/>
          <p:cNvGraphicFramePr>
            <a:graphicFrameLocks noChangeAspect="1"/>
          </p:cNvGraphicFramePr>
          <p:nvPr/>
        </p:nvGraphicFramePr>
        <p:xfrm>
          <a:off x="5663952" y="5019595"/>
          <a:ext cx="922337" cy="1082675"/>
        </p:xfrm>
        <a:graphic>
          <a:graphicData uri="http://schemas.openxmlformats.org/presentationml/2006/ole">
            <mc:AlternateContent xmlns:mc="http://schemas.openxmlformats.org/markup-compatibility/2006">
              <mc:Choice xmlns:v="urn:schemas-microsoft-com:vml" Requires="v">
                <p:oleObj name="Equation" r:id="rId12" imgW="8839200" imgH="10363200" progId="Equation.DSMT4">
                  <p:embed/>
                </p:oleObj>
              </mc:Choice>
              <mc:Fallback>
                <p:oleObj name="Equation" r:id="rId12" imgW="8839200" imgH="10363200" progId="Equation.DSMT4">
                  <p:embed/>
                  <p:pic>
                    <p:nvPicPr>
                      <p:cNvPr id="0" name="Object 4"/>
                      <p:cNvPicPr>
                        <a:picLocks noChangeAspect="1" noChangeArrowheads="1"/>
                      </p:cNvPicPr>
                      <p:nvPr/>
                    </p:nvPicPr>
                    <p:blipFill>
                      <a:blip r:embed="rId13">
                        <a:biLevel thresh="50000"/>
                        <a:grayscl/>
                      </a:blip>
                      <a:srcRect/>
                      <a:stretch>
                        <a:fillRect/>
                      </a:stretch>
                    </p:blipFill>
                    <p:spPr bwMode="auto">
                      <a:xfrm>
                        <a:off x="5663952" y="5019595"/>
                        <a:ext cx="922337" cy="1082675"/>
                      </a:xfrm>
                      <a:prstGeom prst="rect">
                        <a:avLst/>
                      </a:prstGeom>
                      <a:noFill/>
                      <a:ln>
                        <a:noFill/>
                      </a:ln>
                      <a:effectLst/>
                    </p:spPr>
                  </p:pic>
                </p:oleObj>
              </mc:Fallback>
            </mc:AlternateContent>
          </a:graphicData>
        </a:graphic>
      </p:graphicFrame>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11"/>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幂级数及其敛散性</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13" name="矩形 12"/>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4" name="矩形 13"/>
          <p:cNvSpPr/>
          <p:nvPr/>
        </p:nvSpPr>
        <p:spPr>
          <a:xfrm>
            <a:off x="4537882" y="620688"/>
            <a:ext cx="7390766" cy="67044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幂级数判敛法</a:t>
            </a:r>
          </a:p>
        </p:txBody>
      </p:sp>
      <p:graphicFrame>
        <p:nvGraphicFramePr>
          <p:cNvPr id="7" name="Object 4"/>
          <p:cNvGraphicFramePr>
            <a:graphicFrameLocks noChangeAspect="1"/>
          </p:cNvGraphicFramePr>
          <p:nvPr/>
        </p:nvGraphicFramePr>
        <p:xfrm>
          <a:off x="789659" y="1741998"/>
          <a:ext cx="10189553" cy="1082640"/>
        </p:xfrm>
        <a:graphic>
          <a:graphicData uri="http://schemas.openxmlformats.org/presentationml/2006/ole">
            <mc:AlternateContent xmlns:mc="http://schemas.openxmlformats.org/markup-compatibility/2006">
              <mc:Choice xmlns:v="urn:schemas-microsoft-com:vml" Requires="v">
                <p:oleObj name="Equation" r:id="rId2" imgW="97536000" imgH="10363200" progId="Equation.DSMT4">
                  <p:embed/>
                </p:oleObj>
              </mc:Choice>
              <mc:Fallback>
                <p:oleObj name="Equation" r:id="rId2" imgW="97536000" imgH="10363200" progId="Equation.DSMT4">
                  <p:embed/>
                  <p:pic>
                    <p:nvPicPr>
                      <p:cNvPr id="0" name="Object 4"/>
                      <p:cNvPicPr>
                        <a:picLocks noChangeAspect="1" noChangeArrowheads="1"/>
                      </p:cNvPicPr>
                      <p:nvPr/>
                    </p:nvPicPr>
                    <p:blipFill>
                      <a:blip r:embed="rId3">
                        <a:biLevel thresh="50000"/>
                        <a:grayscl/>
                      </a:blip>
                      <a:srcRect/>
                      <a:stretch>
                        <a:fillRect/>
                      </a:stretch>
                    </p:blipFill>
                    <p:spPr bwMode="auto">
                      <a:xfrm>
                        <a:off x="789659" y="1741998"/>
                        <a:ext cx="10189553" cy="1082640"/>
                      </a:xfrm>
                      <a:prstGeom prst="rect">
                        <a:avLst/>
                      </a:prstGeom>
                      <a:noFill/>
                      <a:ln>
                        <a:noFill/>
                      </a:ln>
                      <a:effectLst/>
                    </p:spPr>
                  </p:pic>
                </p:oleObj>
              </mc:Fallback>
            </mc:AlternateContent>
          </a:graphicData>
        </a:graphic>
      </p:graphicFrame>
      <p:graphicFrame>
        <p:nvGraphicFramePr>
          <p:cNvPr id="8" name="Object 5"/>
          <p:cNvGraphicFramePr>
            <a:graphicFrameLocks noChangeAspect="1"/>
          </p:cNvGraphicFramePr>
          <p:nvPr/>
        </p:nvGraphicFramePr>
        <p:xfrm>
          <a:off x="6978650" y="2520950"/>
          <a:ext cx="114300" cy="177800"/>
        </p:xfrm>
        <a:graphic>
          <a:graphicData uri="http://schemas.openxmlformats.org/presentationml/2006/ole">
            <mc:AlternateContent xmlns:mc="http://schemas.openxmlformats.org/markup-compatibility/2006">
              <mc:Choice xmlns:v="urn:schemas-microsoft-com:vml" Requires="v">
                <p:oleObj name="Equation" r:id="rId4" imgW="2743200" imgH="4267200" progId="Equation.DSMT4">
                  <p:embed/>
                </p:oleObj>
              </mc:Choice>
              <mc:Fallback>
                <p:oleObj name="Equation" r:id="rId4" imgW="2743200" imgH="4267200" progId="Equation.DSMT4">
                  <p:embed/>
                  <p:pic>
                    <p:nvPicPr>
                      <p:cNvPr id="0" name="Object 5"/>
                      <p:cNvPicPr>
                        <a:picLocks noChangeAspect="1" noChangeArrowheads="1"/>
                      </p:cNvPicPr>
                      <p:nvPr/>
                    </p:nvPicPr>
                    <p:blipFill>
                      <a:blip r:embed="rId5">
                        <a:biLevel thresh="50000"/>
                        <a:grayscl/>
                      </a:blip>
                      <a:srcRect/>
                      <a:stretch>
                        <a:fillRect/>
                      </a:stretch>
                    </p:blipFill>
                    <p:spPr bwMode="auto">
                      <a:xfrm>
                        <a:off x="6978650" y="2520950"/>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8"/>
          <p:cNvGraphicFramePr>
            <a:graphicFrameLocks noChangeAspect="1"/>
          </p:cNvGraphicFramePr>
          <p:nvPr/>
        </p:nvGraphicFramePr>
        <p:xfrm>
          <a:off x="4879975" y="3367088"/>
          <a:ext cx="114300" cy="177800"/>
        </p:xfrm>
        <a:graphic>
          <a:graphicData uri="http://schemas.openxmlformats.org/presentationml/2006/ole">
            <mc:AlternateContent xmlns:mc="http://schemas.openxmlformats.org/markup-compatibility/2006">
              <mc:Choice xmlns:v="urn:schemas-microsoft-com:vml" Requires="v">
                <p:oleObj name="Equation" r:id="rId6" imgW="2743200" imgH="4267200" progId="Equation.DSMT4">
                  <p:embed/>
                </p:oleObj>
              </mc:Choice>
              <mc:Fallback>
                <p:oleObj name="Equation" r:id="rId6" imgW="2743200" imgH="4267200" progId="Equation.DSMT4">
                  <p:embed/>
                  <p:pic>
                    <p:nvPicPr>
                      <p:cNvPr id="0" name="Object 18"/>
                      <p:cNvPicPr>
                        <a:picLocks noChangeAspect="1" noChangeArrowheads="1"/>
                      </p:cNvPicPr>
                      <p:nvPr/>
                    </p:nvPicPr>
                    <p:blipFill>
                      <a:blip r:embed="rId5">
                        <a:biLevel thresh="50000"/>
                        <a:grayscl/>
                      </a:blip>
                      <a:srcRect/>
                      <a:stretch>
                        <a:fillRect/>
                      </a:stretch>
                    </p:blipFill>
                    <p:spPr bwMode="auto">
                      <a:xfrm>
                        <a:off x="4879975" y="3367088"/>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10" name="Text Box 6"/>
              <p:cNvSpPr txBox="1">
                <a:spLocks noChangeArrowheads="1"/>
              </p:cNvSpPr>
              <p:nvPr/>
            </p:nvSpPr>
            <p:spPr bwMode="auto">
              <a:xfrm>
                <a:off x="797090" y="3068960"/>
                <a:ext cx="10869907" cy="3539430"/>
              </a:xfrm>
              <a:prstGeom prst="rect">
                <a:avLst/>
              </a:prstGeom>
              <a:noFill/>
              <a:ln>
                <a:noFill/>
              </a:ln>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wrap="square">
                <a:spAutoFit/>
              </a:bodyPr>
              <a:lstStyle/>
              <a:p>
                <a:pPr marL="0" marR="0" lvl="0" indent="0" algn="l" defTabSz="914400" rtl="0" eaLnBrk="1" fontAlgn="auto" latinLnBrk="0" hangingPunct="1">
                  <a:lnSpc>
                    <a:spcPct val="200000"/>
                  </a:lnSpc>
                  <a:spcBef>
                    <a:spcPct val="50000"/>
                  </a:spcBef>
                  <a:spcAft>
                    <a:spcPts val="0"/>
                  </a:spcAft>
                  <a:buClrTx/>
                  <a:buSzTx/>
                  <a:buFontTx/>
                  <a:buNone/>
                  <a:defRPr/>
                </a:pPr>
                <a14:m>
                  <m:oMath xmlns:m="http://schemas.openxmlformats.org/officeDocument/2006/math">
                    <m:r>
                      <a:rPr kumimoji="1"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𝒙</m:t>
                    </m:r>
                  </m:oMath>
                </a14:m>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每取一个值（如</a:t>
                </a:r>
                <a14:m>
                  <m:oMath xmlns:m="http://schemas.openxmlformats.org/officeDocument/2006/math">
                    <m:sSub>
                      <m:sSubPr>
                        <m:ctrlPr>
                          <a:rPr kumimoji="1"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1"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1"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𝟏</m:t>
                        </m:r>
                      </m:sub>
                    </m:sSub>
                  </m:oMath>
                </a14:m>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），幂函数都会变成一个常数项级数，若这个常数项级数收敛，则称</a:t>
                </a:r>
                <a14:m>
                  <m:oMath xmlns:m="http://schemas.openxmlformats.org/officeDocument/2006/math">
                    <m:sSub>
                      <m:sSubPr>
                        <m:ctrlPr>
                          <a:rPr kumimoji="1" lang="en-US" altLang="zh-CN"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ctrlPr>
                      </m:sSubPr>
                      <m:e>
                        <m:r>
                          <a:rPr kumimoji="1" lang="en-US" altLang="zh-CN"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𝒙</m:t>
                        </m:r>
                      </m:e>
                      <m:sub>
                        <m:r>
                          <a:rPr kumimoji="1" lang="en-US" altLang="zh-CN" sz="2800" b="1" i="1" u="none" strike="noStrike" kern="1200" cap="none" spc="0" normalizeH="0" baseline="0" noProof="0" dirty="0">
                            <a:ln>
                              <a:noFill/>
                            </a:ln>
                            <a:solidFill>
                              <a:prstClr val="black"/>
                            </a:solidFill>
                            <a:effectLst/>
                            <a:uLnTx/>
                            <a:uFillTx/>
                            <a:latin typeface="Cambria Math" panose="02040503050406030204" pitchFamily="18" charset="0"/>
                            <a:cs typeface="Times New Roman" panose="02020603050405020304" pitchFamily="18" charset="0"/>
                          </a:rPr>
                          <m:t>𝟏</m:t>
                        </m:r>
                      </m:sub>
                    </m:sSub>
                  </m:oMath>
                </a14:m>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为收敛点，所有收敛点的集合叫做收敛域（</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interval of convergence,</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也叫收敛区间），收敛区间宽度的一半叫做收敛半径</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(radius of </a:t>
                </a:r>
                <a:r>
                  <a:rPr kumimoji="1" lang="en-US" altLang="zh-CN" sz="2800" b="1"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covergence</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endPar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10" name="Text Box 6"/>
              <p:cNvSpPr txBox="1">
                <a:spLocks noRot="1" noChangeAspect="1" noMove="1" noResize="1" noEditPoints="1" noAdjustHandles="1" noChangeArrowheads="1" noChangeShapeType="1" noTextEdit="1"/>
              </p:cNvSpPr>
              <p:nvPr/>
            </p:nvSpPr>
            <p:spPr bwMode="auto">
              <a:xfrm>
                <a:off x="797090" y="3068960"/>
                <a:ext cx="10869907" cy="3539430"/>
              </a:xfrm>
              <a:prstGeom prst="rect">
                <a:avLst/>
              </a:prstGeom>
              <a:blipFill rotWithShape="1">
                <a:blip r:embed="rId7"/>
                <a:stretch>
                  <a:fillRect l="-2" r="1" b="16"/>
                </a:stretch>
              </a:blip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zh-CN" altLang="en-US">
                    <a:noFill/>
                  </a:rPr>
                  <a:t> </a:t>
                </a:r>
              </a:p>
            </p:txBody>
          </p:sp>
        </mc:Fallback>
      </mc:AlternateContent>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336" y="1700808"/>
            <a:ext cx="11903472" cy="3756986"/>
          </a:xfrm>
          <a:prstGeom prst="rect">
            <a:avLst/>
          </a:prstGeom>
        </p:spPr>
      </p:pic>
      <p:sp>
        <p:nvSpPr>
          <p:cNvPr id="4" name="矩形 3"/>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幂级数及其敛散性</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6" name="矩形 5"/>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4537882" y="620688"/>
            <a:ext cx="7390766" cy="67044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幂级数判敛法</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11"/>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幂级数及其敛散性</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13" name="矩形 12"/>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4" name="矩形 13"/>
          <p:cNvSpPr/>
          <p:nvPr/>
        </p:nvSpPr>
        <p:spPr>
          <a:xfrm>
            <a:off x="4537882" y="620688"/>
            <a:ext cx="2440768"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幂级数判敛法</a:t>
            </a:r>
          </a:p>
        </p:txBody>
      </p:sp>
      <p:graphicFrame>
        <p:nvGraphicFramePr>
          <p:cNvPr id="7" name="Object 4"/>
          <p:cNvGraphicFramePr>
            <a:graphicFrameLocks noChangeAspect="1"/>
          </p:cNvGraphicFramePr>
          <p:nvPr/>
        </p:nvGraphicFramePr>
        <p:xfrm>
          <a:off x="789659" y="1741998"/>
          <a:ext cx="10189553" cy="1082640"/>
        </p:xfrm>
        <a:graphic>
          <a:graphicData uri="http://schemas.openxmlformats.org/presentationml/2006/ole">
            <mc:AlternateContent xmlns:mc="http://schemas.openxmlformats.org/markup-compatibility/2006">
              <mc:Choice xmlns:v="urn:schemas-microsoft-com:vml" Requires="v">
                <p:oleObj name="Equation" r:id="rId2" imgW="97536000" imgH="10363200" progId="Equation.DSMT4">
                  <p:embed/>
                </p:oleObj>
              </mc:Choice>
              <mc:Fallback>
                <p:oleObj name="Equation" r:id="rId2" imgW="97536000" imgH="10363200" progId="Equation.DSMT4">
                  <p:embed/>
                  <p:pic>
                    <p:nvPicPr>
                      <p:cNvPr id="0" name="Object 4"/>
                      <p:cNvPicPr>
                        <a:picLocks noChangeAspect="1" noChangeArrowheads="1"/>
                      </p:cNvPicPr>
                      <p:nvPr/>
                    </p:nvPicPr>
                    <p:blipFill>
                      <a:blip r:embed="rId3">
                        <a:biLevel thresh="50000"/>
                        <a:grayscl/>
                      </a:blip>
                      <a:srcRect/>
                      <a:stretch>
                        <a:fillRect/>
                      </a:stretch>
                    </p:blipFill>
                    <p:spPr bwMode="auto">
                      <a:xfrm>
                        <a:off x="789659" y="1741998"/>
                        <a:ext cx="10189553" cy="1082640"/>
                      </a:xfrm>
                      <a:prstGeom prst="rect">
                        <a:avLst/>
                      </a:prstGeom>
                      <a:noFill/>
                      <a:ln>
                        <a:noFill/>
                      </a:ln>
                      <a:effectLst/>
                    </p:spPr>
                  </p:pic>
                </p:oleObj>
              </mc:Fallback>
            </mc:AlternateContent>
          </a:graphicData>
        </a:graphic>
      </p:graphicFrame>
      <p:graphicFrame>
        <p:nvGraphicFramePr>
          <p:cNvPr id="8" name="Object 5"/>
          <p:cNvGraphicFramePr>
            <a:graphicFrameLocks noChangeAspect="1"/>
          </p:cNvGraphicFramePr>
          <p:nvPr/>
        </p:nvGraphicFramePr>
        <p:xfrm>
          <a:off x="6978650" y="2520950"/>
          <a:ext cx="114300" cy="177800"/>
        </p:xfrm>
        <a:graphic>
          <a:graphicData uri="http://schemas.openxmlformats.org/presentationml/2006/ole">
            <mc:AlternateContent xmlns:mc="http://schemas.openxmlformats.org/markup-compatibility/2006">
              <mc:Choice xmlns:v="urn:schemas-microsoft-com:vml" Requires="v">
                <p:oleObj name="Equation" r:id="rId4" imgW="2743200" imgH="4267200" progId="Equation.DSMT4">
                  <p:embed/>
                </p:oleObj>
              </mc:Choice>
              <mc:Fallback>
                <p:oleObj name="Equation" r:id="rId4" imgW="2743200" imgH="4267200" progId="Equation.DSMT4">
                  <p:embed/>
                  <p:pic>
                    <p:nvPicPr>
                      <p:cNvPr id="0" name="Object 5"/>
                      <p:cNvPicPr>
                        <a:picLocks noChangeAspect="1" noChangeArrowheads="1"/>
                      </p:cNvPicPr>
                      <p:nvPr/>
                    </p:nvPicPr>
                    <p:blipFill>
                      <a:blip r:embed="rId5">
                        <a:biLevel thresh="50000"/>
                        <a:grayscl/>
                      </a:blip>
                      <a:srcRect/>
                      <a:stretch>
                        <a:fillRect/>
                      </a:stretch>
                    </p:blipFill>
                    <p:spPr bwMode="auto">
                      <a:xfrm>
                        <a:off x="6978650" y="2520950"/>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8"/>
          <p:cNvGraphicFramePr>
            <a:graphicFrameLocks noChangeAspect="1"/>
          </p:cNvGraphicFramePr>
          <p:nvPr/>
        </p:nvGraphicFramePr>
        <p:xfrm>
          <a:off x="4879975" y="3367088"/>
          <a:ext cx="114300" cy="177800"/>
        </p:xfrm>
        <a:graphic>
          <a:graphicData uri="http://schemas.openxmlformats.org/presentationml/2006/ole">
            <mc:AlternateContent xmlns:mc="http://schemas.openxmlformats.org/markup-compatibility/2006">
              <mc:Choice xmlns:v="urn:schemas-microsoft-com:vml" Requires="v">
                <p:oleObj name="Equation" r:id="rId6" imgW="2743200" imgH="4267200" progId="Equation.DSMT4">
                  <p:embed/>
                </p:oleObj>
              </mc:Choice>
              <mc:Fallback>
                <p:oleObj name="Equation" r:id="rId6" imgW="2743200" imgH="4267200" progId="Equation.DSMT4">
                  <p:embed/>
                  <p:pic>
                    <p:nvPicPr>
                      <p:cNvPr id="0" name="Object 18"/>
                      <p:cNvPicPr>
                        <a:picLocks noChangeAspect="1" noChangeArrowheads="1"/>
                      </p:cNvPicPr>
                      <p:nvPr/>
                    </p:nvPicPr>
                    <p:blipFill>
                      <a:blip r:embed="rId5">
                        <a:biLevel thresh="50000"/>
                        <a:grayscl/>
                      </a:blip>
                      <a:srcRect/>
                      <a:stretch>
                        <a:fillRect/>
                      </a:stretch>
                    </p:blipFill>
                    <p:spPr bwMode="auto">
                      <a:xfrm>
                        <a:off x="4879975" y="3367088"/>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矩形 14"/>
          <p:cNvSpPr/>
          <p:nvPr/>
        </p:nvSpPr>
        <p:spPr>
          <a:xfrm>
            <a:off x="695400" y="2997756"/>
            <a:ext cx="11089232" cy="138499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幂级数判敛法：利用常数项级数的比值或根值审敛法，计算收敛域，并讨论收敛域端点处的级数敛散性</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11"/>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幂级数及其敛散性</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13" name="矩形 12"/>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4" name="矩形 13"/>
          <p:cNvSpPr/>
          <p:nvPr/>
        </p:nvSpPr>
        <p:spPr>
          <a:xfrm>
            <a:off x="4537882" y="620688"/>
            <a:ext cx="2440768"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幂级数判敛法</a:t>
            </a:r>
          </a:p>
        </p:txBody>
      </p:sp>
      <p:graphicFrame>
        <p:nvGraphicFramePr>
          <p:cNvPr id="7" name="Object 4"/>
          <p:cNvGraphicFramePr>
            <a:graphicFrameLocks noChangeAspect="1"/>
          </p:cNvGraphicFramePr>
          <p:nvPr/>
        </p:nvGraphicFramePr>
        <p:xfrm>
          <a:off x="5753152" y="1567265"/>
          <a:ext cx="1752600" cy="1114425"/>
        </p:xfrm>
        <a:graphic>
          <a:graphicData uri="http://schemas.openxmlformats.org/presentationml/2006/ole">
            <mc:AlternateContent xmlns:mc="http://schemas.openxmlformats.org/markup-compatibility/2006">
              <mc:Choice xmlns:v="urn:schemas-microsoft-com:vml" Requires="v">
                <p:oleObj name="Equation" r:id="rId2" imgW="16764000" imgH="10668000" progId="Equation.DSMT4">
                  <p:embed/>
                </p:oleObj>
              </mc:Choice>
              <mc:Fallback>
                <p:oleObj name="Equation" r:id="rId2" imgW="16764000" imgH="10668000" progId="Equation.DSMT4">
                  <p:embed/>
                  <p:pic>
                    <p:nvPicPr>
                      <p:cNvPr id="0" name="Object 4"/>
                      <p:cNvPicPr>
                        <a:picLocks noChangeAspect="1" noChangeArrowheads="1"/>
                      </p:cNvPicPr>
                      <p:nvPr/>
                    </p:nvPicPr>
                    <p:blipFill>
                      <a:blip r:embed="rId3">
                        <a:biLevel thresh="50000"/>
                        <a:grayscl/>
                      </a:blip>
                      <a:srcRect/>
                      <a:stretch>
                        <a:fillRect/>
                      </a:stretch>
                    </p:blipFill>
                    <p:spPr bwMode="auto">
                      <a:xfrm>
                        <a:off x="5753152" y="1567265"/>
                        <a:ext cx="1752600" cy="1114425"/>
                      </a:xfrm>
                      <a:prstGeom prst="rect">
                        <a:avLst/>
                      </a:prstGeom>
                      <a:noFill/>
                      <a:ln>
                        <a:noFill/>
                      </a:ln>
                      <a:effectLst/>
                    </p:spPr>
                  </p:pic>
                </p:oleObj>
              </mc:Fallback>
            </mc:AlternateContent>
          </a:graphicData>
        </a:graphic>
      </p:graphicFrame>
      <p:graphicFrame>
        <p:nvGraphicFramePr>
          <p:cNvPr id="8" name="Object 5"/>
          <p:cNvGraphicFramePr>
            <a:graphicFrameLocks noChangeAspect="1"/>
          </p:cNvGraphicFramePr>
          <p:nvPr/>
        </p:nvGraphicFramePr>
        <p:xfrm>
          <a:off x="6978650" y="2520950"/>
          <a:ext cx="114300" cy="177800"/>
        </p:xfrm>
        <a:graphic>
          <a:graphicData uri="http://schemas.openxmlformats.org/presentationml/2006/ole">
            <mc:AlternateContent xmlns:mc="http://schemas.openxmlformats.org/markup-compatibility/2006">
              <mc:Choice xmlns:v="urn:schemas-microsoft-com:vml" Requires="v">
                <p:oleObj name="Equation" r:id="rId4" imgW="2743200" imgH="4267200" progId="Equation.DSMT4">
                  <p:embed/>
                </p:oleObj>
              </mc:Choice>
              <mc:Fallback>
                <p:oleObj name="Equation" r:id="rId4" imgW="2743200" imgH="4267200" progId="Equation.DSMT4">
                  <p:embed/>
                  <p:pic>
                    <p:nvPicPr>
                      <p:cNvPr id="0" name="Object 5"/>
                      <p:cNvPicPr>
                        <a:picLocks noChangeAspect="1" noChangeArrowheads="1"/>
                      </p:cNvPicPr>
                      <p:nvPr/>
                    </p:nvPicPr>
                    <p:blipFill>
                      <a:blip r:embed="rId5">
                        <a:biLevel thresh="50000"/>
                        <a:grayscl/>
                      </a:blip>
                      <a:srcRect/>
                      <a:stretch>
                        <a:fillRect/>
                      </a:stretch>
                    </p:blipFill>
                    <p:spPr bwMode="auto">
                      <a:xfrm>
                        <a:off x="6978650" y="2520950"/>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8"/>
          <p:cNvGraphicFramePr>
            <a:graphicFrameLocks noChangeAspect="1"/>
          </p:cNvGraphicFramePr>
          <p:nvPr/>
        </p:nvGraphicFramePr>
        <p:xfrm>
          <a:off x="4879975" y="3367088"/>
          <a:ext cx="114300" cy="177800"/>
        </p:xfrm>
        <a:graphic>
          <a:graphicData uri="http://schemas.openxmlformats.org/presentationml/2006/ole">
            <mc:AlternateContent xmlns:mc="http://schemas.openxmlformats.org/markup-compatibility/2006">
              <mc:Choice xmlns:v="urn:schemas-microsoft-com:vml" Requires="v">
                <p:oleObj name="Equation" r:id="rId6" imgW="2743200" imgH="4267200" progId="Equation.DSMT4">
                  <p:embed/>
                </p:oleObj>
              </mc:Choice>
              <mc:Fallback>
                <p:oleObj name="Equation" r:id="rId6" imgW="2743200" imgH="4267200" progId="Equation.DSMT4">
                  <p:embed/>
                  <p:pic>
                    <p:nvPicPr>
                      <p:cNvPr id="0" name="Object 18"/>
                      <p:cNvPicPr>
                        <a:picLocks noChangeAspect="1" noChangeArrowheads="1"/>
                      </p:cNvPicPr>
                      <p:nvPr/>
                    </p:nvPicPr>
                    <p:blipFill>
                      <a:blip r:embed="rId5">
                        <a:biLevel thresh="50000"/>
                        <a:grayscl/>
                      </a:blip>
                      <a:srcRect/>
                      <a:stretch>
                        <a:fillRect/>
                      </a:stretch>
                    </p:blipFill>
                    <p:spPr bwMode="auto">
                      <a:xfrm>
                        <a:off x="4879975" y="3367088"/>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矩形 2"/>
          <p:cNvSpPr/>
          <p:nvPr/>
        </p:nvSpPr>
        <p:spPr>
          <a:xfrm>
            <a:off x="695400" y="1862868"/>
            <a:ext cx="880074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For what values of x is the series                      converges?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6" name="矩形 15"/>
          <p:cNvSpPr/>
          <p:nvPr/>
        </p:nvSpPr>
        <p:spPr>
          <a:xfrm>
            <a:off x="695400" y="2795112"/>
            <a:ext cx="4298875"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采用比值审敛法进行判断</a:t>
            </a:r>
          </a:p>
        </p:txBody>
      </p:sp>
      <p:graphicFrame>
        <p:nvGraphicFramePr>
          <p:cNvPr id="17" name="Object 4"/>
          <p:cNvGraphicFramePr>
            <a:graphicFrameLocks noChangeAspect="1"/>
          </p:cNvGraphicFramePr>
          <p:nvPr/>
        </p:nvGraphicFramePr>
        <p:xfrm>
          <a:off x="909689" y="4365104"/>
          <a:ext cx="9686926" cy="2292350"/>
        </p:xfrm>
        <a:graphic>
          <a:graphicData uri="http://schemas.openxmlformats.org/presentationml/2006/ole">
            <mc:AlternateContent xmlns:mc="http://schemas.openxmlformats.org/markup-compatibility/2006">
              <mc:Choice xmlns:v="urn:schemas-microsoft-com:vml" Requires="v">
                <p:oleObj name="Equation" r:id="rId7" imgW="92659200" imgH="21945600" progId="Equation.DSMT4">
                  <p:embed/>
                </p:oleObj>
              </mc:Choice>
              <mc:Fallback>
                <p:oleObj name="Equation" r:id="rId7" imgW="92659200" imgH="21945600" progId="Equation.DSMT4">
                  <p:embed/>
                  <p:pic>
                    <p:nvPicPr>
                      <p:cNvPr id="0" name="Object 4"/>
                      <p:cNvPicPr>
                        <a:picLocks noChangeAspect="1" noChangeArrowheads="1"/>
                      </p:cNvPicPr>
                      <p:nvPr/>
                    </p:nvPicPr>
                    <p:blipFill>
                      <a:blip r:embed="rId8">
                        <a:biLevel thresh="50000"/>
                        <a:grayscl/>
                      </a:blip>
                      <a:srcRect/>
                      <a:stretch>
                        <a:fillRect/>
                      </a:stretch>
                    </p:blipFill>
                    <p:spPr bwMode="auto">
                      <a:xfrm>
                        <a:off x="909689" y="4365104"/>
                        <a:ext cx="9686926" cy="2292350"/>
                      </a:xfrm>
                      <a:prstGeom prst="rect">
                        <a:avLst/>
                      </a:prstGeom>
                      <a:noFill/>
                      <a:ln>
                        <a:noFill/>
                      </a:ln>
                      <a:effectLst/>
                    </p:spPr>
                  </p:pic>
                </p:oleObj>
              </mc:Fallback>
            </mc:AlternateContent>
          </a:graphicData>
        </a:graphic>
      </p:graphicFrame>
      <p:graphicFrame>
        <p:nvGraphicFramePr>
          <p:cNvPr id="18" name="Object 4"/>
          <p:cNvGraphicFramePr>
            <a:graphicFrameLocks noChangeAspect="1"/>
          </p:cNvGraphicFramePr>
          <p:nvPr/>
        </p:nvGraphicFramePr>
        <p:xfrm>
          <a:off x="909689" y="3687173"/>
          <a:ext cx="4397375" cy="573087"/>
        </p:xfrm>
        <a:graphic>
          <a:graphicData uri="http://schemas.openxmlformats.org/presentationml/2006/ole">
            <mc:AlternateContent xmlns:mc="http://schemas.openxmlformats.org/markup-compatibility/2006">
              <mc:Choice xmlns:v="urn:schemas-microsoft-com:vml" Requires="v">
                <p:oleObj name="Equation" r:id="rId9" imgW="42062400" imgH="5486400" progId="Equation.DSMT4">
                  <p:embed/>
                </p:oleObj>
              </mc:Choice>
              <mc:Fallback>
                <p:oleObj name="Equation" r:id="rId9" imgW="42062400" imgH="5486400" progId="Equation.DSMT4">
                  <p:embed/>
                  <p:pic>
                    <p:nvPicPr>
                      <p:cNvPr id="0" name="Object 4"/>
                      <p:cNvPicPr>
                        <a:picLocks noChangeAspect="1" noChangeArrowheads="1"/>
                      </p:cNvPicPr>
                      <p:nvPr/>
                    </p:nvPicPr>
                    <p:blipFill>
                      <a:blip r:embed="rId10">
                        <a:biLevel thresh="50000"/>
                        <a:grayscl/>
                      </a:blip>
                      <a:srcRect/>
                      <a:stretch>
                        <a:fillRect/>
                      </a:stretch>
                    </p:blipFill>
                    <p:spPr bwMode="auto">
                      <a:xfrm>
                        <a:off x="909689" y="3687173"/>
                        <a:ext cx="4397375" cy="573087"/>
                      </a:xfrm>
                      <a:prstGeom prst="rect">
                        <a:avLst/>
                      </a:prstGeom>
                      <a:noFill/>
                      <a:ln>
                        <a:noFill/>
                      </a:ln>
                      <a:effectLst/>
                    </p:spPr>
                  </p:pic>
                </p:oleObj>
              </mc:Fallback>
            </mc:AlternateContent>
          </a:graphicData>
        </a:graphic>
      </p:graphicFrame>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矩形 11"/>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幂级数及其敛散性</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13" name="矩形 12"/>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4" name="矩形 13"/>
          <p:cNvSpPr/>
          <p:nvPr/>
        </p:nvSpPr>
        <p:spPr>
          <a:xfrm>
            <a:off x="4537882" y="620688"/>
            <a:ext cx="2440768"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幂级数判敛法</a:t>
            </a:r>
          </a:p>
        </p:txBody>
      </p:sp>
      <p:graphicFrame>
        <p:nvGraphicFramePr>
          <p:cNvPr id="7" name="Object 4"/>
          <p:cNvGraphicFramePr>
            <a:graphicFrameLocks noChangeAspect="1"/>
          </p:cNvGraphicFramePr>
          <p:nvPr/>
        </p:nvGraphicFramePr>
        <p:xfrm>
          <a:off x="5760999" y="1383605"/>
          <a:ext cx="1752600" cy="1114425"/>
        </p:xfrm>
        <a:graphic>
          <a:graphicData uri="http://schemas.openxmlformats.org/presentationml/2006/ole">
            <mc:AlternateContent xmlns:mc="http://schemas.openxmlformats.org/markup-compatibility/2006">
              <mc:Choice xmlns:v="urn:schemas-microsoft-com:vml" Requires="v">
                <p:oleObj name="Equation" r:id="rId2" imgW="16764000" imgH="10668000" progId="Equation.DSMT4">
                  <p:embed/>
                </p:oleObj>
              </mc:Choice>
              <mc:Fallback>
                <p:oleObj name="Equation" r:id="rId2" imgW="16764000" imgH="10668000" progId="Equation.DSMT4">
                  <p:embed/>
                  <p:pic>
                    <p:nvPicPr>
                      <p:cNvPr id="0" name="Object 4"/>
                      <p:cNvPicPr>
                        <a:picLocks noChangeAspect="1" noChangeArrowheads="1"/>
                      </p:cNvPicPr>
                      <p:nvPr/>
                    </p:nvPicPr>
                    <p:blipFill>
                      <a:blip r:embed="rId3">
                        <a:biLevel thresh="50000"/>
                        <a:grayscl/>
                      </a:blip>
                      <a:srcRect/>
                      <a:stretch>
                        <a:fillRect/>
                      </a:stretch>
                    </p:blipFill>
                    <p:spPr bwMode="auto">
                      <a:xfrm>
                        <a:off x="5760999" y="1383605"/>
                        <a:ext cx="1752600" cy="1114425"/>
                      </a:xfrm>
                      <a:prstGeom prst="rect">
                        <a:avLst/>
                      </a:prstGeom>
                      <a:noFill/>
                      <a:ln>
                        <a:noFill/>
                      </a:ln>
                      <a:effectLst/>
                    </p:spPr>
                  </p:pic>
                </p:oleObj>
              </mc:Fallback>
            </mc:AlternateContent>
          </a:graphicData>
        </a:graphic>
      </p:graphicFrame>
      <p:graphicFrame>
        <p:nvGraphicFramePr>
          <p:cNvPr id="8" name="Object 5"/>
          <p:cNvGraphicFramePr>
            <a:graphicFrameLocks noChangeAspect="1"/>
          </p:cNvGraphicFramePr>
          <p:nvPr/>
        </p:nvGraphicFramePr>
        <p:xfrm>
          <a:off x="6978650" y="2520950"/>
          <a:ext cx="114300" cy="177800"/>
        </p:xfrm>
        <a:graphic>
          <a:graphicData uri="http://schemas.openxmlformats.org/presentationml/2006/ole">
            <mc:AlternateContent xmlns:mc="http://schemas.openxmlformats.org/markup-compatibility/2006">
              <mc:Choice xmlns:v="urn:schemas-microsoft-com:vml" Requires="v">
                <p:oleObj name="Equation" r:id="rId4" imgW="2743200" imgH="4267200" progId="Equation.DSMT4">
                  <p:embed/>
                </p:oleObj>
              </mc:Choice>
              <mc:Fallback>
                <p:oleObj name="Equation" r:id="rId4" imgW="2743200" imgH="4267200" progId="Equation.DSMT4">
                  <p:embed/>
                  <p:pic>
                    <p:nvPicPr>
                      <p:cNvPr id="0" name="Object 5"/>
                      <p:cNvPicPr>
                        <a:picLocks noChangeAspect="1" noChangeArrowheads="1"/>
                      </p:cNvPicPr>
                      <p:nvPr/>
                    </p:nvPicPr>
                    <p:blipFill>
                      <a:blip r:embed="rId5">
                        <a:biLevel thresh="50000"/>
                        <a:grayscl/>
                      </a:blip>
                      <a:srcRect/>
                      <a:stretch>
                        <a:fillRect/>
                      </a:stretch>
                    </p:blipFill>
                    <p:spPr bwMode="auto">
                      <a:xfrm>
                        <a:off x="6978650" y="2520950"/>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18"/>
          <p:cNvGraphicFramePr>
            <a:graphicFrameLocks noChangeAspect="1"/>
          </p:cNvGraphicFramePr>
          <p:nvPr/>
        </p:nvGraphicFramePr>
        <p:xfrm>
          <a:off x="4879975" y="3367088"/>
          <a:ext cx="114300" cy="177800"/>
        </p:xfrm>
        <a:graphic>
          <a:graphicData uri="http://schemas.openxmlformats.org/presentationml/2006/ole">
            <mc:AlternateContent xmlns:mc="http://schemas.openxmlformats.org/markup-compatibility/2006">
              <mc:Choice xmlns:v="urn:schemas-microsoft-com:vml" Requires="v">
                <p:oleObj name="Equation" r:id="rId6" imgW="2743200" imgH="4267200" progId="Equation.DSMT4">
                  <p:embed/>
                </p:oleObj>
              </mc:Choice>
              <mc:Fallback>
                <p:oleObj name="Equation" r:id="rId6" imgW="2743200" imgH="4267200" progId="Equation.DSMT4">
                  <p:embed/>
                  <p:pic>
                    <p:nvPicPr>
                      <p:cNvPr id="0" name="Object 18"/>
                      <p:cNvPicPr>
                        <a:picLocks noChangeAspect="1" noChangeArrowheads="1"/>
                      </p:cNvPicPr>
                      <p:nvPr/>
                    </p:nvPicPr>
                    <p:blipFill>
                      <a:blip r:embed="rId5">
                        <a:biLevel thresh="50000"/>
                        <a:grayscl/>
                      </a:blip>
                      <a:srcRect/>
                      <a:stretch>
                        <a:fillRect/>
                      </a:stretch>
                    </p:blipFill>
                    <p:spPr bwMode="auto">
                      <a:xfrm>
                        <a:off x="4879975" y="3367088"/>
                        <a:ext cx="114300" cy="17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矩形 2"/>
          <p:cNvSpPr/>
          <p:nvPr/>
        </p:nvSpPr>
        <p:spPr>
          <a:xfrm>
            <a:off x="703247" y="1679208"/>
            <a:ext cx="880074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For what values of x is the series                      converges?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7" name="Object 4"/>
          <p:cNvGraphicFramePr>
            <a:graphicFrameLocks noChangeAspect="1"/>
          </p:cNvGraphicFramePr>
          <p:nvPr/>
        </p:nvGraphicFramePr>
        <p:xfrm>
          <a:off x="739200" y="2622936"/>
          <a:ext cx="8259762" cy="1909763"/>
        </p:xfrm>
        <a:graphic>
          <a:graphicData uri="http://schemas.openxmlformats.org/presentationml/2006/ole">
            <mc:AlternateContent xmlns:mc="http://schemas.openxmlformats.org/markup-compatibility/2006">
              <mc:Choice xmlns:v="urn:schemas-microsoft-com:vml" Requires="v">
                <p:oleObj name="Equation" r:id="rId7" imgW="78943200" imgH="18288000" progId="Equation.DSMT4">
                  <p:embed/>
                </p:oleObj>
              </mc:Choice>
              <mc:Fallback>
                <p:oleObj name="Equation" r:id="rId7" imgW="78943200" imgH="18288000" progId="Equation.DSMT4">
                  <p:embed/>
                  <p:pic>
                    <p:nvPicPr>
                      <p:cNvPr id="0" name="Object 4"/>
                      <p:cNvPicPr>
                        <a:picLocks noChangeAspect="1" noChangeArrowheads="1"/>
                      </p:cNvPicPr>
                      <p:nvPr/>
                    </p:nvPicPr>
                    <p:blipFill>
                      <a:blip r:embed="rId8">
                        <a:biLevel thresh="50000"/>
                        <a:grayscl/>
                      </a:blip>
                      <a:srcRect/>
                      <a:stretch>
                        <a:fillRect/>
                      </a:stretch>
                    </p:blipFill>
                    <p:spPr bwMode="auto">
                      <a:xfrm>
                        <a:off x="739200" y="2622936"/>
                        <a:ext cx="8259762" cy="1909763"/>
                      </a:xfrm>
                      <a:prstGeom prst="rect">
                        <a:avLst/>
                      </a:prstGeom>
                      <a:noFill/>
                      <a:ln>
                        <a:noFill/>
                      </a:ln>
                      <a:effectLst/>
                    </p:spPr>
                  </p:pic>
                </p:oleObj>
              </mc:Fallback>
            </mc:AlternateContent>
          </a:graphicData>
        </a:graphic>
      </p:graphicFrame>
      <p:graphicFrame>
        <p:nvGraphicFramePr>
          <p:cNvPr id="26" name="Object 4"/>
          <p:cNvGraphicFramePr>
            <a:graphicFrameLocks noChangeAspect="1"/>
          </p:cNvGraphicFramePr>
          <p:nvPr/>
        </p:nvGraphicFramePr>
        <p:xfrm>
          <a:off x="739200" y="4823118"/>
          <a:ext cx="4333875" cy="1112837"/>
        </p:xfrm>
        <a:graphic>
          <a:graphicData uri="http://schemas.openxmlformats.org/presentationml/2006/ole">
            <mc:AlternateContent xmlns:mc="http://schemas.openxmlformats.org/markup-compatibility/2006">
              <mc:Choice xmlns:v="urn:schemas-microsoft-com:vml" Requires="v">
                <p:oleObj name="Equation" r:id="rId9" imgW="41452800" imgH="10668000" progId="Equation.DSMT4">
                  <p:embed/>
                </p:oleObj>
              </mc:Choice>
              <mc:Fallback>
                <p:oleObj name="Equation" r:id="rId9" imgW="41452800" imgH="10668000" progId="Equation.DSMT4">
                  <p:embed/>
                  <p:pic>
                    <p:nvPicPr>
                      <p:cNvPr id="0" name="Object 4"/>
                      <p:cNvPicPr>
                        <a:picLocks noChangeAspect="1" noChangeArrowheads="1"/>
                      </p:cNvPicPr>
                      <p:nvPr/>
                    </p:nvPicPr>
                    <p:blipFill>
                      <a:blip r:embed="rId10">
                        <a:biLevel thresh="50000"/>
                        <a:grayscl/>
                      </a:blip>
                      <a:srcRect/>
                      <a:stretch>
                        <a:fillRect/>
                      </a:stretch>
                    </p:blipFill>
                    <p:spPr bwMode="auto">
                      <a:xfrm>
                        <a:off x="739200" y="4823118"/>
                        <a:ext cx="4333875" cy="1112837"/>
                      </a:xfrm>
                      <a:prstGeom prst="rect">
                        <a:avLst/>
                      </a:prstGeom>
                      <a:noFill/>
                      <a:ln>
                        <a:noFill/>
                      </a:ln>
                      <a:effectLst/>
                    </p:spPr>
                  </p:pic>
                </p:oleObj>
              </mc:Fallback>
            </mc:AlternateContent>
          </a:graphicData>
        </a:graphic>
      </p:graphicFrame>
      <p:graphicFrame>
        <p:nvGraphicFramePr>
          <p:cNvPr id="27" name="Object 4"/>
          <p:cNvGraphicFramePr>
            <a:graphicFrameLocks noChangeAspect="1"/>
          </p:cNvGraphicFramePr>
          <p:nvPr/>
        </p:nvGraphicFramePr>
        <p:xfrm>
          <a:off x="6528048" y="4807768"/>
          <a:ext cx="3727450" cy="1112838"/>
        </p:xfrm>
        <a:graphic>
          <a:graphicData uri="http://schemas.openxmlformats.org/presentationml/2006/ole">
            <mc:AlternateContent xmlns:mc="http://schemas.openxmlformats.org/markup-compatibility/2006">
              <mc:Choice xmlns:v="urn:schemas-microsoft-com:vml" Requires="v">
                <p:oleObj name="Equation" r:id="rId11" imgW="35661600" imgH="10668000" progId="Equation.DSMT4">
                  <p:embed/>
                </p:oleObj>
              </mc:Choice>
              <mc:Fallback>
                <p:oleObj name="Equation" r:id="rId11" imgW="35661600" imgH="10668000" progId="Equation.DSMT4">
                  <p:embed/>
                  <p:pic>
                    <p:nvPicPr>
                      <p:cNvPr id="0" name="Object 4"/>
                      <p:cNvPicPr>
                        <a:picLocks noChangeAspect="1" noChangeArrowheads="1"/>
                      </p:cNvPicPr>
                      <p:nvPr/>
                    </p:nvPicPr>
                    <p:blipFill>
                      <a:blip r:embed="rId12">
                        <a:biLevel thresh="50000"/>
                        <a:grayscl/>
                      </a:blip>
                      <a:srcRect/>
                      <a:stretch>
                        <a:fillRect/>
                      </a:stretch>
                    </p:blipFill>
                    <p:spPr bwMode="auto">
                      <a:xfrm>
                        <a:off x="6528048" y="4807768"/>
                        <a:ext cx="3727450" cy="1112838"/>
                      </a:xfrm>
                      <a:prstGeom prst="rect">
                        <a:avLst/>
                      </a:prstGeom>
                      <a:noFill/>
                      <a:ln>
                        <a:noFill/>
                      </a:ln>
                      <a:effectLst/>
                    </p:spPr>
                  </p:pic>
                </p:oleObj>
              </mc:Fallback>
            </mc:AlternateContent>
          </a:graphicData>
        </a:graphic>
      </p:graphicFrame>
      <p:sp>
        <p:nvSpPr>
          <p:cNvPr id="4" name="矩形 3"/>
          <p:cNvSpPr/>
          <p:nvPr/>
        </p:nvSpPr>
        <p:spPr>
          <a:xfrm>
            <a:off x="5106255" y="5102577"/>
            <a:ext cx="90281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收敛</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8" name="矩形 27"/>
          <p:cNvSpPr/>
          <p:nvPr/>
        </p:nvSpPr>
        <p:spPr>
          <a:xfrm>
            <a:off x="10416480" y="5117926"/>
            <a:ext cx="90281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发散</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9" name="矩形 28"/>
          <p:cNvSpPr/>
          <p:nvPr/>
        </p:nvSpPr>
        <p:spPr>
          <a:xfrm>
            <a:off x="728616" y="6226374"/>
            <a:ext cx="1111233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所以收敛域为</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[0,2)</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，收敛半径为</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或</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|x-1|&lt;1</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时收敛，所以收敛半径为</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a:t>
            </a:r>
            <a:endPar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3012924"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函数图像变换</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8</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820" y="1628800"/>
            <a:ext cx="5038117" cy="2886608"/>
          </a:xfrm>
          <a:prstGeom prst="rect">
            <a:avLst/>
          </a:prstGeom>
        </p:spPr>
      </p:pic>
      <p:pic>
        <p:nvPicPr>
          <p:cNvPr id="7" name="图片 6"/>
          <p:cNvPicPr>
            <a:picLocks noChangeAspect="1"/>
          </p:cNvPicPr>
          <p:nvPr/>
        </p:nvPicPr>
        <p:blipFill>
          <a:blip r:embed="rId3"/>
          <a:stretch>
            <a:fillRect/>
          </a:stretch>
        </p:blipFill>
        <p:spPr>
          <a:xfrm>
            <a:off x="5447928" y="1609049"/>
            <a:ext cx="6063001" cy="4397334"/>
          </a:xfrm>
          <a:prstGeom prst="rect">
            <a:avLst/>
          </a:prstGeom>
        </p:spPr>
      </p:pic>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
          <p:cNvGraphicFramePr>
            <a:graphicFrameLocks noChangeAspect="1"/>
          </p:cNvGraphicFramePr>
          <p:nvPr/>
        </p:nvGraphicFramePr>
        <p:xfrm>
          <a:off x="5663952" y="1583140"/>
          <a:ext cx="2039938" cy="1082675"/>
        </p:xfrm>
        <a:graphic>
          <a:graphicData uri="http://schemas.openxmlformats.org/presentationml/2006/ole">
            <mc:AlternateContent xmlns:mc="http://schemas.openxmlformats.org/markup-compatibility/2006">
              <mc:Choice xmlns:v="urn:schemas-microsoft-com:vml" Requires="v">
                <p:oleObj name="Equation" r:id="rId2" imgW="19507200" imgH="10363200" progId="Equation.DSMT4">
                  <p:embed/>
                </p:oleObj>
              </mc:Choice>
              <mc:Fallback>
                <p:oleObj name="Equation" r:id="rId2" imgW="19507200" imgH="10363200" progId="Equation.DSMT4">
                  <p:embed/>
                  <p:pic>
                    <p:nvPicPr>
                      <p:cNvPr id="0" name="Object 4"/>
                      <p:cNvPicPr>
                        <a:picLocks noChangeAspect="1" noChangeArrowheads="1"/>
                      </p:cNvPicPr>
                      <p:nvPr/>
                    </p:nvPicPr>
                    <p:blipFill>
                      <a:blip r:embed="rId3">
                        <a:biLevel thresh="50000"/>
                        <a:grayscl/>
                      </a:blip>
                      <a:srcRect/>
                      <a:stretch>
                        <a:fillRect/>
                      </a:stretch>
                    </p:blipFill>
                    <p:spPr bwMode="auto">
                      <a:xfrm>
                        <a:off x="5663952" y="1583140"/>
                        <a:ext cx="2039938" cy="1082675"/>
                      </a:xfrm>
                      <a:prstGeom prst="rect">
                        <a:avLst/>
                      </a:prstGeom>
                      <a:noFill/>
                      <a:ln>
                        <a:noFill/>
                      </a:ln>
                      <a:effectLst/>
                    </p:spPr>
                  </p:pic>
                </p:oleObj>
              </mc:Fallback>
            </mc:AlternateContent>
          </a:graphicData>
        </a:graphic>
      </p:graphicFrame>
      <p:sp>
        <p:nvSpPr>
          <p:cNvPr id="3" name="矩形 2"/>
          <p:cNvSpPr/>
          <p:nvPr/>
        </p:nvSpPr>
        <p:spPr>
          <a:xfrm>
            <a:off x="695400" y="1862868"/>
            <a:ext cx="880074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For what values of x is the series                      converges?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 name="矩形 3"/>
          <p:cNvSpPr/>
          <p:nvPr/>
        </p:nvSpPr>
        <p:spPr>
          <a:xfrm>
            <a:off x="695400" y="2575404"/>
            <a:ext cx="4298875"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采用比值审敛法进行判断</a:t>
            </a:r>
          </a:p>
        </p:txBody>
      </p:sp>
      <p:graphicFrame>
        <p:nvGraphicFramePr>
          <p:cNvPr id="5" name="Object 4"/>
          <p:cNvGraphicFramePr>
            <a:graphicFrameLocks noChangeAspect="1"/>
          </p:cNvGraphicFramePr>
          <p:nvPr/>
        </p:nvGraphicFramePr>
        <p:xfrm>
          <a:off x="778819" y="4010211"/>
          <a:ext cx="11249026" cy="1846262"/>
        </p:xfrm>
        <a:graphic>
          <a:graphicData uri="http://schemas.openxmlformats.org/presentationml/2006/ole">
            <mc:AlternateContent xmlns:mc="http://schemas.openxmlformats.org/markup-compatibility/2006">
              <mc:Choice xmlns:v="urn:schemas-microsoft-com:vml" Requires="v">
                <p:oleObj name="Equation" r:id="rId4" imgW="107594400" imgH="17678400" progId="Equation.DSMT4">
                  <p:embed/>
                </p:oleObj>
              </mc:Choice>
              <mc:Fallback>
                <p:oleObj name="Equation" r:id="rId4" imgW="107594400" imgH="17678400" progId="Equation.DSMT4">
                  <p:embed/>
                  <p:pic>
                    <p:nvPicPr>
                      <p:cNvPr id="0" name="Object 4"/>
                      <p:cNvPicPr>
                        <a:picLocks noChangeAspect="1" noChangeArrowheads="1"/>
                      </p:cNvPicPr>
                      <p:nvPr/>
                    </p:nvPicPr>
                    <p:blipFill>
                      <a:blip r:embed="rId5">
                        <a:biLevel thresh="50000"/>
                        <a:grayscl/>
                      </a:blip>
                      <a:srcRect/>
                      <a:stretch>
                        <a:fillRect/>
                      </a:stretch>
                    </p:blipFill>
                    <p:spPr bwMode="auto">
                      <a:xfrm>
                        <a:off x="778819" y="4010211"/>
                        <a:ext cx="11249026" cy="1846262"/>
                      </a:xfrm>
                      <a:prstGeom prst="rect">
                        <a:avLst/>
                      </a:prstGeom>
                      <a:noFill/>
                      <a:ln>
                        <a:noFill/>
                      </a:ln>
                      <a:effectLst/>
                    </p:spPr>
                  </p:pic>
                </p:oleObj>
              </mc:Fallback>
            </mc:AlternateContent>
          </a:graphicData>
        </a:graphic>
      </p:graphicFrame>
      <p:graphicFrame>
        <p:nvGraphicFramePr>
          <p:cNvPr id="6" name="Object 4"/>
          <p:cNvGraphicFramePr>
            <a:graphicFrameLocks noChangeAspect="1"/>
          </p:cNvGraphicFramePr>
          <p:nvPr/>
        </p:nvGraphicFramePr>
        <p:xfrm>
          <a:off x="786250" y="3437124"/>
          <a:ext cx="4397375" cy="573087"/>
        </p:xfrm>
        <a:graphic>
          <a:graphicData uri="http://schemas.openxmlformats.org/presentationml/2006/ole">
            <mc:AlternateContent xmlns:mc="http://schemas.openxmlformats.org/markup-compatibility/2006">
              <mc:Choice xmlns:v="urn:schemas-microsoft-com:vml" Requires="v">
                <p:oleObj name="Equation" r:id="rId6" imgW="42062400" imgH="5486400" progId="Equation.DSMT4">
                  <p:embed/>
                </p:oleObj>
              </mc:Choice>
              <mc:Fallback>
                <p:oleObj name="Equation" r:id="rId6" imgW="42062400" imgH="5486400" progId="Equation.DSMT4">
                  <p:embed/>
                  <p:pic>
                    <p:nvPicPr>
                      <p:cNvPr id="0" name="Object 4"/>
                      <p:cNvPicPr>
                        <a:picLocks noChangeAspect="1" noChangeArrowheads="1"/>
                      </p:cNvPicPr>
                      <p:nvPr/>
                    </p:nvPicPr>
                    <p:blipFill>
                      <a:blip r:embed="rId7">
                        <a:biLevel thresh="50000"/>
                        <a:grayscl/>
                      </a:blip>
                      <a:srcRect/>
                      <a:stretch>
                        <a:fillRect/>
                      </a:stretch>
                    </p:blipFill>
                    <p:spPr bwMode="auto">
                      <a:xfrm>
                        <a:off x="786250" y="3437124"/>
                        <a:ext cx="4397375" cy="573087"/>
                      </a:xfrm>
                      <a:prstGeom prst="rect">
                        <a:avLst/>
                      </a:prstGeom>
                      <a:noFill/>
                      <a:ln>
                        <a:noFill/>
                      </a:ln>
                      <a:effectLst/>
                    </p:spPr>
                  </p:pic>
                </p:oleObj>
              </mc:Fallback>
            </mc:AlternateContent>
          </a:graphicData>
        </a:graphic>
      </p:graphicFrame>
      <p:sp>
        <p:nvSpPr>
          <p:cNvPr id="7" name="矩形 6"/>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7"/>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幂级数及其敛散性</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9" name="矩形 8"/>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0" name="矩形 9"/>
          <p:cNvSpPr/>
          <p:nvPr/>
        </p:nvSpPr>
        <p:spPr>
          <a:xfrm>
            <a:off x="4537882" y="620688"/>
            <a:ext cx="2440768"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幂级数判敛法</a:t>
            </a:r>
          </a:p>
        </p:txBody>
      </p:sp>
      <p:sp>
        <p:nvSpPr>
          <p:cNvPr id="12" name="矩形 11"/>
          <p:cNvSpPr/>
          <p:nvPr/>
        </p:nvSpPr>
        <p:spPr>
          <a:xfrm>
            <a:off x="743834" y="6050635"/>
            <a:ext cx="677621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所以收敛域为</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{1}</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（或</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x=1</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），收敛半径为</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0</a:t>
            </a:r>
            <a:endPar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
          <p:cNvGraphicFramePr>
            <a:graphicFrameLocks noChangeAspect="1"/>
          </p:cNvGraphicFramePr>
          <p:nvPr/>
        </p:nvGraphicFramePr>
        <p:xfrm>
          <a:off x="6189663" y="1566863"/>
          <a:ext cx="989012" cy="1114425"/>
        </p:xfrm>
        <a:graphic>
          <a:graphicData uri="http://schemas.openxmlformats.org/presentationml/2006/ole">
            <mc:AlternateContent xmlns:mc="http://schemas.openxmlformats.org/markup-compatibility/2006">
              <mc:Choice xmlns:v="urn:schemas-microsoft-com:vml" Requires="v">
                <p:oleObj name="Equation" r:id="rId2" imgW="9448800" imgH="10668000" progId="Equation.DSMT4">
                  <p:embed/>
                </p:oleObj>
              </mc:Choice>
              <mc:Fallback>
                <p:oleObj name="Equation" r:id="rId2" imgW="9448800" imgH="10668000" progId="Equation.DSMT4">
                  <p:embed/>
                  <p:pic>
                    <p:nvPicPr>
                      <p:cNvPr id="0" name="Object 4"/>
                      <p:cNvPicPr>
                        <a:picLocks noChangeAspect="1" noChangeArrowheads="1"/>
                      </p:cNvPicPr>
                      <p:nvPr/>
                    </p:nvPicPr>
                    <p:blipFill>
                      <a:blip r:embed="rId3">
                        <a:biLevel thresh="50000"/>
                        <a:grayscl/>
                      </a:blip>
                      <a:srcRect/>
                      <a:stretch>
                        <a:fillRect/>
                      </a:stretch>
                    </p:blipFill>
                    <p:spPr bwMode="auto">
                      <a:xfrm>
                        <a:off x="6189663" y="1566863"/>
                        <a:ext cx="989012" cy="1114425"/>
                      </a:xfrm>
                      <a:prstGeom prst="rect">
                        <a:avLst/>
                      </a:prstGeom>
                      <a:noFill/>
                      <a:ln>
                        <a:noFill/>
                      </a:ln>
                      <a:effectLst/>
                    </p:spPr>
                  </p:pic>
                </p:oleObj>
              </mc:Fallback>
            </mc:AlternateContent>
          </a:graphicData>
        </a:graphic>
      </p:graphicFrame>
      <p:sp>
        <p:nvSpPr>
          <p:cNvPr id="3" name="矩形 2"/>
          <p:cNvSpPr/>
          <p:nvPr/>
        </p:nvSpPr>
        <p:spPr>
          <a:xfrm>
            <a:off x="695400" y="1862868"/>
            <a:ext cx="880074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For what values of x is the series                      converges?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 name="矩形 3"/>
          <p:cNvSpPr/>
          <p:nvPr/>
        </p:nvSpPr>
        <p:spPr>
          <a:xfrm>
            <a:off x="695400" y="2575404"/>
            <a:ext cx="4298875"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采用比值审敛法进行判断</a:t>
            </a:r>
          </a:p>
        </p:txBody>
      </p:sp>
      <p:graphicFrame>
        <p:nvGraphicFramePr>
          <p:cNvPr id="5" name="Object 4"/>
          <p:cNvGraphicFramePr>
            <a:graphicFrameLocks noChangeAspect="1"/>
          </p:cNvGraphicFramePr>
          <p:nvPr/>
        </p:nvGraphicFramePr>
        <p:xfrm>
          <a:off x="785002" y="3901252"/>
          <a:ext cx="8891587" cy="2290763"/>
        </p:xfrm>
        <a:graphic>
          <a:graphicData uri="http://schemas.openxmlformats.org/presentationml/2006/ole">
            <mc:AlternateContent xmlns:mc="http://schemas.openxmlformats.org/markup-compatibility/2006">
              <mc:Choice xmlns:v="urn:schemas-microsoft-com:vml" Requires="v">
                <p:oleObj name="Equation" r:id="rId4" imgW="85039200" imgH="21945600" progId="Equation.DSMT4">
                  <p:embed/>
                </p:oleObj>
              </mc:Choice>
              <mc:Fallback>
                <p:oleObj name="Equation" r:id="rId4" imgW="85039200" imgH="21945600" progId="Equation.DSMT4">
                  <p:embed/>
                  <p:pic>
                    <p:nvPicPr>
                      <p:cNvPr id="0" name="Object 4"/>
                      <p:cNvPicPr>
                        <a:picLocks noChangeAspect="1" noChangeArrowheads="1"/>
                      </p:cNvPicPr>
                      <p:nvPr/>
                    </p:nvPicPr>
                    <p:blipFill>
                      <a:blip r:embed="rId5">
                        <a:biLevel thresh="50000"/>
                        <a:grayscl/>
                      </a:blip>
                      <a:srcRect/>
                      <a:stretch>
                        <a:fillRect/>
                      </a:stretch>
                    </p:blipFill>
                    <p:spPr bwMode="auto">
                      <a:xfrm>
                        <a:off x="785002" y="3901252"/>
                        <a:ext cx="8891587" cy="2290763"/>
                      </a:xfrm>
                      <a:prstGeom prst="rect">
                        <a:avLst/>
                      </a:prstGeom>
                      <a:noFill/>
                      <a:ln>
                        <a:noFill/>
                      </a:ln>
                      <a:effectLst/>
                    </p:spPr>
                  </p:pic>
                </p:oleObj>
              </mc:Fallback>
            </mc:AlternateContent>
          </a:graphicData>
        </a:graphic>
      </p:graphicFrame>
      <p:graphicFrame>
        <p:nvGraphicFramePr>
          <p:cNvPr id="6" name="Object 4"/>
          <p:cNvGraphicFramePr>
            <a:graphicFrameLocks noChangeAspect="1"/>
          </p:cNvGraphicFramePr>
          <p:nvPr/>
        </p:nvGraphicFramePr>
        <p:xfrm>
          <a:off x="769938" y="3436938"/>
          <a:ext cx="4429125" cy="573087"/>
        </p:xfrm>
        <a:graphic>
          <a:graphicData uri="http://schemas.openxmlformats.org/presentationml/2006/ole">
            <mc:AlternateContent xmlns:mc="http://schemas.openxmlformats.org/markup-compatibility/2006">
              <mc:Choice xmlns:v="urn:schemas-microsoft-com:vml" Requires="v">
                <p:oleObj name="Equation" r:id="rId6" imgW="42367200" imgH="5486400" progId="Equation.DSMT4">
                  <p:embed/>
                </p:oleObj>
              </mc:Choice>
              <mc:Fallback>
                <p:oleObj name="Equation" r:id="rId6" imgW="42367200" imgH="5486400" progId="Equation.DSMT4">
                  <p:embed/>
                  <p:pic>
                    <p:nvPicPr>
                      <p:cNvPr id="0" name="Object 4"/>
                      <p:cNvPicPr>
                        <a:picLocks noChangeAspect="1" noChangeArrowheads="1"/>
                      </p:cNvPicPr>
                      <p:nvPr/>
                    </p:nvPicPr>
                    <p:blipFill>
                      <a:blip r:embed="rId7">
                        <a:biLevel thresh="50000"/>
                        <a:grayscl/>
                      </a:blip>
                      <a:srcRect/>
                      <a:stretch>
                        <a:fillRect/>
                      </a:stretch>
                    </p:blipFill>
                    <p:spPr bwMode="auto">
                      <a:xfrm>
                        <a:off x="769938" y="3436938"/>
                        <a:ext cx="4429125" cy="573087"/>
                      </a:xfrm>
                      <a:prstGeom prst="rect">
                        <a:avLst/>
                      </a:prstGeom>
                      <a:noFill/>
                      <a:ln>
                        <a:noFill/>
                      </a:ln>
                      <a:effectLst/>
                    </p:spPr>
                  </p:pic>
                </p:oleObj>
              </mc:Fallback>
            </mc:AlternateContent>
          </a:graphicData>
        </a:graphic>
      </p:graphicFrame>
      <p:sp>
        <p:nvSpPr>
          <p:cNvPr id="7" name="矩形 6"/>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7"/>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幂级数及其敛散性</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9" name="矩形 8"/>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0" name="矩形 9"/>
          <p:cNvSpPr/>
          <p:nvPr/>
        </p:nvSpPr>
        <p:spPr>
          <a:xfrm>
            <a:off x="4537882" y="620688"/>
            <a:ext cx="2440768"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幂级数判敛法</a:t>
            </a:r>
          </a:p>
        </p:txBody>
      </p:sp>
      <mc:AlternateContent xmlns:mc="http://schemas.openxmlformats.org/markup-compatibility/2006" xmlns:a14="http://schemas.microsoft.com/office/drawing/2010/main">
        <mc:Choice Requires="a14">
          <p:sp>
            <p:nvSpPr>
              <p:cNvPr id="12" name="矩形 11"/>
              <p:cNvSpPr/>
              <p:nvPr/>
            </p:nvSpPr>
            <p:spPr>
              <a:xfrm>
                <a:off x="714557" y="6332344"/>
                <a:ext cx="6111481"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所以收敛域为</a:t>
                </a:r>
                <a14:m>
                  <m:oMath xmlns:m="http://schemas.openxmlformats.org/officeDocument/2006/math">
                    <m:r>
                      <a:rPr kumimoji="1"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r>
                      <a:rPr kumimoji="1"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2800" b="1" i="1" u="none" strike="noStrike" kern="1200" cap="none" spc="0" normalizeH="0" baseline="0" noProof="0" dirty="0" smtClean="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，收敛半径为</a:t>
                </a:r>
                <a14:m>
                  <m:oMath xmlns:m="http://schemas.openxmlformats.org/officeDocument/2006/math">
                    <m:r>
                      <a:rPr kumimoji="1" lang="en-US" altLang="zh-CN" sz="2800" b="1" i="1"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oMath>
                </a14:m>
                <a:endPar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714557" y="6332344"/>
                <a:ext cx="6111481" cy="523220"/>
              </a:xfrm>
              <a:prstGeom prst="rect">
                <a:avLst/>
              </a:prstGeom>
              <a:blipFill rotWithShape="1">
                <a:blip r:embed="rId8"/>
                <a:stretch>
                  <a:fillRect l="-3" t="-24" r="7" b="20"/>
                </a:stretch>
              </a:blipFill>
            </p:spPr>
            <p:txBody>
              <a:bodyPr/>
              <a:lstStyle/>
              <a:p>
                <a:r>
                  <a:rPr lang="zh-CN" altLang="en-US">
                    <a:noFill/>
                  </a:rPr>
                  <a:t> </a:t>
                </a:r>
              </a:p>
            </p:txBody>
          </p:sp>
        </mc:Fallback>
      </mc:AlternateContent>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19" y="620688"/>
            <a:ext cx="3588989"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幂级数及其敛散性</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4537882" y="620688"/>
            <a:ext cx="2440768"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幂级数判敛法</a:t>
            </a:r>
          </a:p>
        </p:txBody>
      </p:sp>
      <p:graphicFrame>
        <p:nvGraphicFramePr>
          <p:cNvPr id="6" name="Object 4"/>
          <p:cNvGraphicFramePr>
            <a:graphicFrameLocks noChangeAspect="1"/>
          </p:cNvGraphicFramePr>
          <p:nvPr/>
        </p:nvGraphicFramePr>
        <p:xfrm>
          <a:off x="798316" y="2204864"/>
          <a:ext cx="2009775" cy="1114425"/>
        </p:xfrm>
        <a:graphic>
          <a:graphicData uri="http://schemas.openxmlformats.org/presentationml/2006/ole">
            <mc:AlternateContent xmlns:mc="http://schemas.openxmlformats.org/markup-compatibility/2006">
              <mc:Choice xmlns:v="urn:schemas-microsoft-com:vml" Requires="v">
                <p:oleObj name="Equation" r:id="rId2" imgW="19202400" imgH="10668000" progId="Equation.DSMT4">
                  <p:embed/>
                </p:oleObj>
              </mc:Choice>
              <mc:Fallback>
                <p:oleObj name="Equation" r:id="rId2" imgW="19202400" imgH="10668000" progId="Equation.DSMT4">
                  <p:embed/>
                  <p:pic>
                    <p:nvPicPr>
                      <p:cNvPr id="0" name="Object 4"/>
                      <p:cNvPicPr>
                        <a:picLocks noChangeAspect="1" noChangeArrowheads="1"/>
                      </p:cNvPicPr>
                      <p:nvPr/>
                    </p:nvPicPr>
                    <p:blipFill>
                      <a:blip r:embed="rId3">
                        <a:biLevel thresh="50000"/>
                        <a:grayscl/>
                      </a:blip>
                      <a:srcRect/>
                      <a:stretch>
                        <a:fillRect/>
                      </a:stretch>
                    </p:blipFill>
                    <p:spPr bwMode="auto">
                      <a:xfrm>
                        <a:off x="798316" y="2204864"/>
                        <a:ext cx="2009775" cy="1114425"/>
                      </a:xfrm>
                      <a:prstGeom prst="rect">
                        <a:avLst/>
                      </a:prstGeom>
                      <a:noFill/>
                      <a:ln>
                        <a:noFill/>
                      </a:ln>
                      <a:effectLst/>
                    </p:spPr>
                  </p:pic>
                </p:oleObj>
              </mc:Fallback>
            </mc:AlternateContent>
          </a:graphicData>
        </a:graphic>
      </p:graphicFrame>
      <p:sp>
        <p:nvSpPr>
          <p:cNvPr id="7" name="矩形 6"/>
          <p:cNvSpPr/>
          <p:nvPr/>
        </p:nvSpPr>
        <p:spPr>
          <a:xfrm>
            <a:off x="744961" y="1553423"/>
            <a:ext cx="1122134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Find the radius of convergence and interval of convergence of the series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2927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泰勒级数</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2978168" y="620688"/>
            <a:ext cx="4557992"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Taylor series of the function</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11" name="Object 4"/>
          <p:cNvGraphicFramePr>
            <a:graphicFrameLocks noChangeAspect="1"/>
          </p:cNvGraphicFramePr>
          <p:nvPr/>
        </p:nvGraphicFramePr>
        <p:xfrm>
          <a:off x="839416" y="1916832"/>
          <a:ext cx="7634288" cy="1082675"/>
        </p:xfrm>
        <a:graphic>
          <a:graphicData uri="http://schemas.openxmlformats.org/presentationml/2006/ole">
            <mc:AlternateContent xmlns:mc="http://schemas.openxmlformats.org/markup-compatibility/2006">
              <mc:Choice xmlns:v="urn:schemas-microsoft-com:vml" Requires="v">
                <p:oleObj name="Equation" r:id="rId2" imgW="73152000" imgH="10363200" progId="Equation.DSMT4">
                  <p:embed/>
                </p:oleObj>
              </mc:Choice>
              <mc:Fallback>
                <p:oleObj name="Equation" r:id="rId2" imgW="73152000" imgH="10363200" progId="Equation.DSMT4">
                  <p:embed/>
                  <p:pic>
                    <p:nvPicPr>
                      <p:cNvPr id="0" name="Object 4"/>
                      <p:cNvPicPr>
                        <a:picLocks noChangeAspect="1" noChangeArrowheads="1"/>
                      </p:cNvPicPr>
                      <p:nvPr/>
                    </p:nvPicPr>
                    <p:blipFill>
                      <a:blip r:embed="rId3">
                        <a:biLevel thresh="50000"/>
                        <a:grayscl/>
                      </a:blip>
                      <a:srcRect/>
                      <a:stretch>
                        <a:fillRect/>
                      </a:stretch>
                    </p:blipFill>
                    <p:spPr bwMode="auto">
                      <a:xfrm>
                        <a:off x="839416" y="1916832"/>
                        <a:ext cx="7634288" cy="1082675"/>
                      </a:xfrm>
                      <a:prstGeom prst="rect">
                        <a:avLst/>
                      </a:prstGeom>
                      <a:no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13" name="矩形 12"/>
              <p:cNvSpPr/>
              <p:nvPr/>
            </p:nvSpPr>
            <p:spPr>
              <a:xfrm>
                <a:off x="839416" y="3556987"/>
                <a:ext cx="335861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幂函数</a:t>
                </a:r>
                <a14:m>
                  <m:oMath xmlns:m="http://schemas.openxmlformats.org/officeDocument/2006/math">
                    <m:r>
                      <a:rPr kumimoji="1" lang="zh-CN" altLang="en-US"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单变量函数</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3" name="矩形 12"/>
              <p:cNvSpPr>
                <a:spLocks noRot="1" noChangeAspect="1" noMove="1" noResize="1" noEditPoints="1" noAdjustHandles="1" noChangeArrowheads="1" noChangeShapeType="1" noTextEdit="1"/>
              </p:cNvSpPr>
              <p:nvPr/>
            </p:nvSpPr>
            <p:spPr>
              <a:xfrm>
                <a:off x="839416" y="3556987"/>
                <a:ext cx="3358612" cy="523220"/>
              </a:xfrm>
              <a:prstGeom prst="rect">
                <a:avLst/>
              </a:prstGeom>
              <a:blipFill rotWithShape="1">
                <a:blip r:embed="rId4"/>
                <a:stretch>
                  <a:fillRect l="-17" t="-67" r="1" b="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839416" y="4869160"/>
                <a:ext cx="4536504"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单变量函数</a:t>
                </a:r>
                <a14:m>
                  <m:oMath xmlns:m="http://schemas.openxmlformats.org/officeDocument/2006/math">
                    <m:r>
                      <a:rPr kumimoji="1" lang="zh-CN" altLang="en-US" sz="2800" b="1" i="1" u="none" strike="noStrike" kern="1200" cap="none" spc="0" normalizeH="0" baseline="0" noProof="0" smtClean="0">
                        <a:ln>
                          <a:noFill/>
                        </a:ln>
                        <a:solidFill>
                          <a:prstClr val="black"/>
                        </a:solidFill>
                        <a:effectLst/>
                        <a:uLnTx/>
                        <a:uFillTx/>
                        <a:latin typeface="Cambria Math" panose="02040503050406030204" pitchFamily="18" charset="0"/>
                        <a:cs typeface="Times New Roman" panose="02020603050405020304" pitchFamily="18" charset="0"/>
                      </a:rPr>
                      <m:t>→</m:t>
                    </m:r>
                  </m:oMath>
                </a14:m>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幂函数？？？</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mc:Choice>
        <mc:Fallback xmlns="">
          <p:sp>
            <p:nvSpPr>
              <p:cNvPr id="14" name="矩形 13"/>
              <p:cNvSpPr>
                <a:spLocks noRot="1" noChangeAspect="1" noMove="1" noResize="1" noEditPoints="1" noAdjustHandles="1" noChangeArrowheads="1" noChangeShapeType="1" noTextEdit="1"/>
              </p:cNvSpPr>
              <p:nvPr/>
            </p:nvSpPr>
            <p:spPr>
              <a:xfrm>
                <a:off x="839416" y="4869160"/>
                <a:ext cx="4536504" cy="523220"/>
              </a:xfrm>
              <a:prstGeom prst="rect">
                <a:avLst/>
              </a:prstGeom>
              <a:blipFill rotWithShape="1">
                <a:blip r:embed="rId5"/>
                <a:stretch>
                  <a:fillRect l="-13" t="-118" b="114"/>
                </a:stretch>
              </a:blipFill>
            </p:spPr>
            <p:txBody>
              <a:bodyPr/>
              <a:lstStyle/>
              <a:p>
                <a:r>
                  <a:rPr lang="zh-CN" altLang="en-US">
                    <a:noFill/>
                  </a:rPr>
                  <a:t> </a:t>
                </a:r>
              </a:p>
            </p:txBody>
          </p:sp>
        </mc:Fallback>
      </mc:AlternateContent>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2927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泰勒级数</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2978168" y="620688"/>
            <a:ext cx="4557992"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Taylor series of the function</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sp>
        <p:nvSpPr>
          <p:cNvPr id="7" name="矩形 6"/>
          <p:cNvSpPr/>
          <p:nvPr/>
        </p:nvSpPr>
        <p:spPr>
          <a:xfrm>
            <a:off x="761416" y="1700808"/>
            <a:ext cx="11149334"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If a function f(x) has derivatives of all orders at x</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then the Taylor series for f(x)about x</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 is</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8" name="矩形 7"/>
          <p:cNvSpPr/>
          <p:nvPr/>
        </p:nvSpPr>
        <p:spPr>
          <a:xfrm>
            <a:off x="778820" y="2690404"/>
            <a:ext cx="11149334"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如果函数</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f(x)</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在</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处</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n</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阶可导，那么函数在</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处的泰勒级数为</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0" name="对象 9"/>
          <p:cNvGraphicFramePr>
            <a:graphicFrameLocks noChangeAspect="1"/>
          </p:cNvGraphicFramePr>
          <p:nvPr/>
        </p:nvGraphicFramePr>
        <p:xfrm>
          <a:off x="4528553" y="3349382"/>
          <a:ext cx="4765360" cy="1283692"/>
        </p:xfrm>
        <a:graphic>
          <a:graphicData uri="http://schemas.openxmlformats.org/presentationml/2006/ole">
            <mc:AlternateContent xmlns:mc="http://schemas.openxmlformats.org/markup-compatibility/2006">
              <mc:Choice xmlns:v="urn:schemas-microsoft-com:vml" Requires="v">
                <p:oleObj name="Equation" r:id="rId2" imgW="39319200" imgH="10668000" progId="Equation.DSMT4">
                  <p:embed/>
                </p:oleObj>
              </mc:Choice>
              <mc:Fallback>
                <p:oleObj name="Equation" r:id="rId2" imgW="39319200" imgH="10668000" progId="Equation.DSMT4">
                  <p:embed/>
                  <p:pic>
                    <p:nvPicPr>
                      <p:cNvPr id="0" name="对象 9"/>
                      <p:cNvPicPr>
                        <a:picLocks noChangeAspect="1" noChangeArrowheads="1"/>
                      </p:cNvPicPr>
                      <p:nvPr/>
                    </p:nvPicPr>
                    <p:blipFill>
                      <a:blip r:embed="rId3"/>
                      <a:srcRect/>
                      <a:stretch>
                        <a:fillRect/>
                      </a:stretch>
                    </p:blipFill>
                    <p:spPr bwMode="auto">
                      <a:xfrm>
                        <a:off x="4528553" y="3349382"/>
                        <a:ext cx="4765360" cy="1283692"/>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4528553" y="4835407"/>
          <a:ext cx="3767137" cy="1282700"/>
        </p:xfrm>
        <a:graphic>
          <a:graphicData uri="http://schemas.openxmlformats.org/presentationml/2006/ole">
            <mc:AlternateContent xmlns:mc="http://schemas.openxmlformats.org/markup-compatibility/2006">
              <mc:Choice xmlns:v="urn:schemas-microsoft-com:vml" Requires="v">
                <p:oleObj name="Equation" r:id="rId4" imgW="31089600" imgH="10668000" progId="Equation.DSMT4">
                  <p:embed/>
                </p:oleObj>
              </mc:Choice>
              <mc:Fallback>
                <p:oleObj name="Equation" r:id="rId4" imgW="31089600" imgH="10668000" progId="Equation.DSMT4">
                  <p:embed/>
                  <p:pic>
                    <p:nvPicPr>
                      <p:cNvPr id="0" name="对象 8"/>
                      <p:cNvPicPr>
                        <a:picLocks noChangeAspect="1" noChangeArrowheads="1"/>
                      </p:cNvPicPr>
                      <p:nvPr/>
                    </p:nvPicPr>
                    <p:blipFill>
                      <a:blip r:embed="rId5"/>
                      <a:srcRect/>
                      <a:stretch>
                        <a:fillRect/>
                      </a:stretch>
                    </p:blipFill>
                    <p:spPr bwMode="auto">
                      <a:xfrm>
                        <a:off x="4528553" y="4835407"/>
                        <a:ext cx="3767137" cy="1282700"/>
                      </a:xfrm>
                      <a:prstGeom prst="rect">
                        <a:avLst/>
                      </a:prstGeom>
                      <a:noFill/>
                    </p:spPr>
                  </p:pic>
                </p:oleObj>
              </mc:Fallback>
            </mc:AlternateContent>
          </a:graphicData>
        </a:graphic>
      </p:graphicFrame>
      <p:sp>
        <p:nvSpPr>
          <p:cNvPr id="11" name="矩形 10"/>
          <p:cNvSpPr/>
          <p:nvPr/>
        </p:nvSpPr>
        <p:spPr>
          <a:xfrm>
            <a:off x="2167689" y="3729618"/>
            <a:ext cx="1620957" cy="523220"/>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泰勒级数</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2" name="矩形 11"/>
          <p:cNvSpPr/>
          <p:nvPr/>
        </p:nvSpPr>
        <p:spPr>
          <a:xfrm>
            <a:off x="167142" y="4999704"/>
            <a:ext cx="3621504" cy="954107"/>
          </a:xfrm>
          <a:prstGeom prst="rect">
            <a:avLst/>
          </a:prstGeom>
          <a:ln>
            <a:solidFill>
              <a:schemeClr val="tx1"/>
            </a:solidFill>
          </a:ln>
        </p:spPr>
        <p:txBody>
          <a:bodyPr wrap="non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麦克劳林级数</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r"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a=0</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时的泰勒级数）</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4" name="矩形 13"/>
          <p:cNvSpPr/>
          <p:nvPr/>
        </p:nvSpPr>
        <p:spPr>
          <a:xfrm>
            <a:off x="982977" y="6237312"/>
            <a:ext cx="1135746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只写到第</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n</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项叫做</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n</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阶泰勒多项式</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n</a:t>
            </a:r>
            <a:r>
              <a:rPr kumimoji="1" lang="en-US" altLang="zh-CN" sz="2800" b="1" i="0" u="none" strike="noStrike" kern="1200" cap="none" spc="0" normalizeH="0" baseline="3000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th</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degree </a:t>
            </a:r>
            <a:r>
              <a:rPr kumimoji="1" lang="en-US" altLang="zh-CN" sz="2800" b="1" i="0" u="none" strike="noStrike" kern="1200" cap="none" spc="0" normalizeH="0" baseline="0" noProof="0" dirty="0" err="1">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taylor</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 polynomial of f(x) at a</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2927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泰勒级数</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2978168" y="620688"/>
            <a:ext cx="4557992"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Taylor series of the function</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10" name="对象 9"/>
          <p:cNvGraphicFramePr>
            <a:graphicFrameLocks noChangeAspect="1"/>
          </p:cNvGraphicFramePr>
          <p:nvPr/>
        </p:nvGraphicFramePr>
        <p:xfrm>
          <a:off x="778820" y="1484784"/>
          <a:ext cx="9145016" cy="1961785"/>
        </p:xfrm>
        <a:graphic>
          <a:graphicData uri="http://schemas.openxmlformats.org/presentationml/2006/ole">
            <mc:AlternateContent xmlns:mc="http://schemas.openxmlformats.org/markup-compatibility/2006">
              <mc:Choice xmlns:v="urn:schemas-microsoft-com:vml" Requires="v">
                <p:oleObj name="Equation" r:id="rId2" imgW="96012000" imgH="20726400" progId="Equation.DSMT4">
                  <p:embed/>
                </p:oleObj>
              </mc:Choice>
              <mc:Fallback>
                <p:oleObj name="Equation" r:id="rId2" imgW="96012000" imgH="20726400" progId="Equation.DSMT4">
                  <p:embed/>
                  <p:pic>
                    <p:nvPicPr>
                      <p:cNvPr id="0" name="对象 9"/>
                      <p:cNvPicPr>
                        <a:picLocks noChangeAspect="1" noChangeArrowheads="1"/>
                      </p:cNvPicPr>
                      <p:nvPr/>
                    </p:nvPicPr>
                    <p:blipFill>
                      <a:blip r:embed="rId3"/>
                      <a:srcRect/>
                      <a:stretch>
                        <a:fillRect/>
                      </a:stretch>
                    </p:blipFill>
                    <p:spPr bwMode="auto">
                      <a:xfrm>
                        <a:off x="778820" y="1484784"/>
                        <a:ext cx="9145016" cy="1961785"/>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778820" y="3789040"/>
          <a:ext cx="9001000" cy="1832134"/>
        </p:xfrm>
        <a:graphic>
          <a:graphicData uri="http://schemas.openxmlformats.org/presentationml/2006/ole">
            <mc:AlternateContent xmlns:mc="http://schemas.openxmlformats.org/markup-compatibility/2006">
              <mc:Choice xmlns:v="urn:schemas-microsoft-com:vml" Requires="v">
                <p:oleObj name="Equation" r:id="rId4" imgW="101193600" imgH="20726400" progId="Equation.DSMT4">
                  <p:embed/>
                </p:oleObj>
              </mc:Choice>
              <mc:Fallback>
                <p:oleObj name="Equation" r:id="rId4" imgW="101193600" imgH="20726400" progId="Equation.DSMT4">
                  <p:embed/>
                  <p:pic>
                    <p:nvPicPr>
                      <p:cNvPr id="0" name="对象 10"/>
                      <p:cNvPicPr>
                        <a:picLocks noChangeAspect="1" noChangeArrowheads="1"/>
                      </p:cNvPicPr>
                      <p:nvPr/>
                    </p:nvPicPr>
                    <p:blipFill>
                      <a:blip r:embed="rId5"/>
                      <a:srcRect/>
                      <a:stretch>
                        <a:fillRect/>
                      </a:stretch>
                    </p:blipFill>
                    <p:spPr bwMode="auto">
                      <a:xfrm>
                        <a:off x="778820" y="3789040"/>
                        <a:ext cx="9001000" cy="1832134"/>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839416" y="5877272"/>
          <a:ext cx="841375" cy="484187"/>
        </p:xfrm>
        <a:graphic>
          <a:graphicData uri="http://schemas.openxmlformats.org/presentationml/2006/ole">
            <mc:AlternateContent xmlns:mc="http://schemas.openxmlformats.org/markup-compatibility/2006">
              <mc:Choice xmlns:v="urn:schemas-microsoft-com:vml" Requires="v">
                <p:oleObj name="Equation" r:id="rId6" imgW="9448800" imgH="5486400" progId="Equation.DSMT4">
                  <p:embed/>
                </p:oleObj>
              </mc:Choice>
              <mc:Fallback>
                <p:oleObj name="Equation" r:id="rId6" imgW="9448800" imgH="5486400" progId="Equation.DSMT4">
                  <p:embed/>
                  <p:pic>
                    <p:nvPicPr>
                      <p:cNvPr id="0" name="对象 11"/>
                      <p:cNvPicPr>
                        <a:picLocks noChangeAspect="1" noChangeArrowheads="1"/>
                      </p:cNvPicPr>
                      <p:nvPr/>
                    </p:nvPicPr>
                    <p:blipFill>
                      <a:blip r:embed="rId7"/>
                      <a:srcRect/>
                      <a:stretch>
                        <a:fillRect/>
                      </a:stretch>
                    </p:blipFill>
                    <p:spPr bwMode="auto">
                      <a:xfrm>
                        <a:off x="839416" y="5877272"/>
                        <a:ext cx="841375" cy="484187"/>
                      </a:xfrm>
                      <a:prstGeom prst="rect">
                        <a:avLst/>
                      </a:prstGeom>
                      <a:noFill/>
                    </p:spPr>
                  </p:pic>
                </p:oleObj>
              </mc:Fallback>
            </mc:AlternateContent>
          </a:graphicData>
        </a:graphic>
      </p:graphicFrame>
      <p:sp>
        <p:nvSpPr>
          <p:cNvPr id="14" name="矩形 13"/>
          <p:cNvSpPr/>
          <p:nvPr/>
        </p:nvSpPr>
        <p:spPr>
          <a:xfrm>
            <a:off x="1680791" y="5838239"/>
            <a:ext cx="1016816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表达方式不唯一，常见的叫拉格朗日余项</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(Lagrange Remainder)</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5" name="矩形 14"/>
          <p:cNvSpPr/>
          <p:nvPr/>
        </p:nvSpPr>
        <p:spPr>
          <a:xfrm>
            <a:off x="638158" y="3419708"/>
            <a:ext cx="109376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nvGraphicFramePr>
        <p:xfrm>
          <a:off x="573402" y="1667833"/>
          <a:ext cx="841375" cy="484187"/>
        </p:xfrm>
        <a:graphic>
          <a:graphicData uri="http://schemas.openxmlformats.org/presentationml/2006/ole">
            <mc:AlternateContent xmlns:mc="http://schemas.openxmlformats.org/markup-compatibility/2006">
              <mc:Choice xmlns:v="urn:schemas-microsoft-com:vml" Requires="v">
                <p:oleObj name="Equation" r:id="rId2" imgW="9448800" imgH="5486400" progId="Equation.DSMT4">
                  <p:embed/>
                </p:oleObj>
              </mc:Choice>
              <mc:Fallback>
                <p:oleObj name="Equation" r:id="rId2" imgW="9448800" imgH="5486400" progId="Equation.DSMT4">
                  <p:embed/>
                  <p:pic>
                    <p:nvPicPr>
                      <p:cNvPr id="0" name="对象 1"/>
                      <p:cNvPicPr>
                        <a:picLocks noChangeAspect="1" noChangeArrowheads="1"/>
                      </p:cNvPicPr>
                      <p:nvPr/>
                    </p:nvPicPr>
                    <p:blipFill>
                      <a:blip r:embed="rId3"/>
                      <a:srcRect/>
                      <a:stretch>
                        <a:fillRect/>
                      </a:stretch>
                    </p:blipFill>
                    <p:spPr bwMode="auto">
                      <a:xfrm>
                        <a:off x="573402" y="1667833"/>
                        <a:ext cx="841375" cy="484187"/>
                      </a:xfrm>
                      <a:prstGeom prst="rect">
                        <a:avLst/>
                      </a:prstGeom>
                      <a:noFill/>
                    </p:spPr>
                  </p:pic>
                </p:oleObj>
              </mc:Fallback>
            </mc:AlternateContent>
          </a:graphicData>
        </a:graphic>
      </p:graphicFrame>
      <p:sp>
        <p:nvSpPr>
          <p:cNvPr id="3" name="矩形 2"/>
          <p:cNvSpPr/>
          <p:nvPr/>
        </p:nvSpPr>
        <p:spPr>
          <a:xfrm>
            <a:off x="1414777" y="1628800"/>
            <a:ext cx="10168168"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表达方式不唯一，常见的叫拉格朗日余项</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(Lagrange Remainder)</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4" name="矩形 3"/>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778820" y="620688"/>
            <a:ext cx="202927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泰勒级数</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6" name="矩形 5"/>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2978168" y="620688"/>
            <a:ext cx="4557992"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Taylor series of the function</a:t>
            </a:r>
            <a:endPar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p:txBody>
      </p:sp>
      <p:graphicFrame>
        <p:nvGraphicFramePr>
          <p:cNvPr id="9" name="对象 8"/>
          <p:cNvGraphicFramePr>
            <a:graphicFrameLocks noChangeAspect="1"/>
          </p:cNvGraphicFramePr>
          <p:nvPr/>
        </p:nvGraphicFramePr>
        <p:xfrm>
          <a:off x="3125604" y="2759853"/>
          <a:ext cx="4263120" cy="1141434"/>
        </p:xfrm>
        <a:graphic>
          <a:graphicData uri="http://schemas.openxmlformats.org/presentationml/2006/ole">
            <mc:AlternateContent xmlns:mc="http://schemas.openxmlformats.org/markup-compatibility/2006">
              <mc:Choice xmlns:v="urn:schemas-microsoft-com:vml" Requires="v">
                <p:oleObj name="Equation" r:id="rId4" imgW="39624000" imgH="10668000" progId="Equation.DSMT4">
                  <p:embed/>
                </p:oleObj>
              </mc:Choice>
              <mc:Fallback>
                <p:oleObj name="Equation" r:id="rId4" imgW="39624000" imgH="10668000" progId="Equation.DSMT4">
                  <p:embed/>
                  <p:pic>
                    <p:nvPicPr>
                      <p:cNvPr id="0" name="对象 8"/>
                      <p:cNvPicPr>
                        <a:picLocks noChangeAspect="1" noChangeArrowheads="1"/>
                      </p:cNvPicPr>
                      <p:nvPr/>
                    </p:nvPicPr>
                    <p:blipFill>
                      <a:blip r:embed="rId5"/>
                      <a:srcRect/>
                      <a:stretch>
                        <a:fillRect/>
                      </a:stretch>
                    </p:blipFill>
                    <p:spPr bwMode="auto">
                      <a:xfrm>
                        <a:off x="3125604" y="2759853"/>
                        <a:ext cx="4263120" cy="1141434"/>
                      </a:xfrm>
                      <a:prstGeom prst="rect">
                        <a:avLst/>
                      </a:prstGeom>
                      <a:noFill/>
                    </p:spPr>
                  </p:pic>
                </p:oleObj>
              </mc:Fallback>
            </mc:AlternateContent>
          </a:graphicData>
        </a:graphic>
      </p:graphicFrame>
      <p:sp>
        <p:nvSpPr>
          <p:cNvPr id="11" name="矩形 10"/>
          <p:cNvSpPr/>
          <p:nvPr/>
        </p:nvSpPr>
        <p:spPr>
          <a:xfrm>
            <a:off x="7587753" y="3068960"/>
            <a:ext cx="439415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c</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是介于</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与</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之间的一个值</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3" name="矩形 12"/>
          <p:cNvSpPr/>
          <p:nvPr/>
        </p:nvSpPr>
        <p:spPr>
          <a:xfrm>
            <a:off x="573402" y="3068960"/>
            <a:ext cx="2339102" cy="523220"/>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拉格朗日余项</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4" name="矩形 13"/>
          <p:cNvSpPr/>
          <p:nvPr/>
        </p:nvSpPr>
        <p:spPr>
          <a:xfrm>
            <a:off x="214329" y="4509120"/>
            <a:ext cx="2698175" cy="954107"/>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拉格朗日误差限</a:t>
            </a:r>
            <a:endPar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Error bound</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5" name="对象 14"/>
          <p:cNvGraphicFramePr>
            <a:graphicFrameLocks noChangeAspect="1"/>
          </p:cNvGraphicFramePr>
          <p:nvPr/>
        </p:nvGraphicFramePr>
        <p:xfrm>
          <a:off x="3126317" y="4192273"/>
          <a:ext cx="4524375" cy="1239838"/>
        </p:xfrm>
        <a:graphic>
          <a:graphicData uri="http://schemas.openxmlformats.org/presentationml/2006/ole">
            <mc:AlternateContent xmlns:mc="http://schemas.openxmlformats.org/markup-compatibility/2006">
              <mc:Choice xmlns:v="urn:schemas-microsoft-com:vml" Requires="v">
                <p:oleObj name="Equation" r:id="rId6" imgW="42062400" imgH="11582400" progId="Equation.DSMT4">
                  <p:embed/>
                </p:oleObj>
              </mc:Choice>
              <mc:Fallback>
                <p:oleObj name="Equation" r:id="rId6" imgW="42062400" imgH="11582400" progId="Equation.DSMT4">
                  <p:embed/>
                  <p:pic>
                    <p:nvPicPr>
                      <p:cNvPr id="0" name="对象 14"/>
                      <p:cNvPicPr>
                        <a:picLocks noChangeAspect="1" noChangeArrowheads="1"/>
                      </p:cNvPicPr>
                      <p:nvPr/>
                    </p:nvPicPr>
                    <p:blipFill>
                      <a:blip r:embed="rId7"/>
                      <a:srcRect/>
                      <a:stretch>
                        <a:fillRect/>
                      </a:stretch>
                    </p:blipFill>
                    <p:spPr bwMode="auto">
                      <a:xfrm>
                        <a:off x="3126317" y="4192273"/>
                        <a:ext cx="4524375" cy="1239838"/>
                      </a:xfrm>
                      <a:prstGeom prst="rect">
                        <a:avLst/>
                      </a:prstGeom>
                      <a:noFill/>
                    </p:spPr>
                  </p:pic>
                </p:oleObj>
              </mc:Fallback>
            </mc:AlternateContent>
          </a:graphicData>
        </a:graphic>
      </p:graphicFrame>
      <p:sp>
        <p:nvSpPr>
          <p:cNvPr id="16" name="矩形 15"/>
          <p:cNvSpPr/>
          <p:nvPr/>
        </p:nvSpPr>
        <p:spPr>
          <a:xfrm>
            <a:off x="7682624" y="4550582"/>
            <a:ext cx="439415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c</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是介于</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x</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与</a:t>
            </a:r>
            <a:r>
              <a:rPr kumimoji="1" lang="en-US" altLang="zh-CN"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a</a:t>
            </a:r>
            <a:r>
              <a:rPr kumimoji="1" lang="zh-CN" altLang="en-US" sz="2800" b="1"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之间的一个值</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8" name="对象 17"/>
          <p:cNvGraphicFramePr>
            <a:graphicFrameLocks noChangeAspect="1"/>
          </p:cNvGraphicFramePr>
          <p:nvPr/>
        </p:nvGraphicFramePr>
        <p:xfrm>
          <a:off x="2278265" y="5632433"/>
          <a:ext cx="5372427" cy="1251908"/>
        </p:xfrm>
        <a:graphic>
          <a:graphicData uri="http://schemas.openxmlformats.org/presentationml/2006/ole">
            <mc:AlternateContent xmlns:mc="http://schemas.openxmlformats.org/markup-compatibility/2006">
              <mc:Choice xmlns:v="urn:schemas-microsoft-com:vml" Requires="v">
                <p:oleObj name="Equation" r:id="rId8" imgW="49377600" imgH="11582400" progId="Equation.DSMT4">
                  <p:embed/>
                </p:oleObj>
              </mc:Choice>
              <mc:Fallback>
                <p:oleObj name="Equation" r:id="rId8" imgW="49377600" imgH="11582400" progId="Equation.DSMT4">
                  <p:embed/>
                  <p:pic>
                    <p:nvPicPr>
                      <p:cNvPr id="0" name="对象 17"/>
                      <p:cNvPicPr>
                        <a:picLocks noChangeAspect="1" noChangeArrowheads="1"/>
                      </p:cNvPicPr>
                      <p:nvPr/>
                    </p:nvPicPr>
                    <p:blipFill>
                      <a:blip r:embed="rId9"/>
                      <a:srcRect/>
                      <a:stretch>
                        <a:fillRect/>
                      </a:stretch>
                    </p:blipFill>
                    <p:spPr bwMode="auto">
                      <a:xfrm>
                        <a:off x="2278265" y="5632433"/>
                        <a:ext cx="5372427" cy="1251908"/>
                      </a:xfrm>
                      <a:prstGeom prst="rect">
                        <a:avLst/>
                      </a:prstGeom>
                      <a:noFill/>
                    </p:spPr>
                  </p:pic>
                </p:oleObj>
              </mc:Fallback>
            </mc:AlternateContent>
          </a:graphicData>
        </a:graphic>
      </p:graphicFrame>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778820" y="620688"/>
            <a:ext cx="202927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泰勒级数</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6" name="矩形 5"/>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7" name="矩形 6"/>
          <p:cNvSpPr/>
          <p:nvPr/>
        </p:nvSpPr>
        <p:spPr>
          <a:xfrm>
            <a:off x="2978168" y="620688"/>
            <a:ext cx="8158392"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泰勒级数的计算方法（函数展开成幂级数的方法）</a:t>
            </a:r>
          </a:p>
        </p:txBody>
      </p:sp>
      <p:graphicFrame>
        <p:nvGraphicFramePr>
          <p:cNvPr id="29" name="对象 28"/>
          <p:cNvGraphicFramePr>
            <a:graphicFrameLocks noChangeAspect="1"/>
          </p:cNvGraphicFramePr>
          <p:nvPr/>
        </p:nvGraphicFramePr>
        <p:xfrm>
          <a:off x="778820" y="1556792"/>
          <a:ext cx="9259887" cy="952500"/>
        </p:xfrm>
        <a:graphic>
          <a:graphicData uri="http://schemas.openxmlformats.org/presentationml/2006/ole">
            <mc:AlternateContent xmlns:mc="http://schemas.openxmlformats.org/markup-compatibility/2006">
              <mc:Choice xmlns:v="urn:schemas-microsoft-com:vml" Requires="v">
                <p:oleObj name="Equation" r:id="rId2" imgW="97231200" imgH="10058400" progId="Equation.DSMT4">
                  <p:embed/>
                </p:oleObj>
              </mc:Choice>
              <mc:Fallback>
                <p:oleObj name="Equation" r:id="rId2" imgW="97231200" imgH="10058400" progId="Equation.DSMT4">
                  <p:embed/>
                  <p:pic>
                    <p:nvPicPr>
                      <p:cNvPr id="0" name="对象 28"/>
                      <p:cNvPicPr>
                        <a:picLocks noChangeAspect="1" noChangeArrowheads="1"/>
                      </p:cNvPicPr>
                      <p:nvPr/>
                    </p:nvPicPr>
                    <p:blipFill>
                      <a:blip r:embed="rId3"/>
                      <a:srcRect/>
                      <a:stretch>
                        <a:fillRect/>
                      </a:stretch>
                    </p:blipFill>
                    <p:spPr bwMode="auto">
                      <a:xfrm>
                        <a:off x="778820" y="1556792"/>
                        <a:ext cx="9259887" cy="952500"/>
                      </a:xfrm>
                      <a:prstGeom prst="rect">
                        <a:avLst/>
                      </a:prstGeom>
                      <a:noFill/>
                    </p:spPr>
                  </p:pic>
                </p:oleObj>
              </mc:Fallback>
            </mc:AlternateContent>
          </a:graphicData>
        </a:graphic>
      </p:graphicFrame>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011" y="3284984"/>
            <a:ext cx="8317244" cy="1226324"/>
          </a:xfrm>
          <a:prstGeom prst="rect">
            <a:avLst/>
          </a:prstGeom>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a:off x="778820" y="620688"/>
            <a:ext cx="202927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泰勒级数</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6" name="矩形 5"/>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pic>
        <p:nvPicPr>
          <p:cNvPr id="9" name="图片 8"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820" y="1454297"/>
            <a:ext cx="8215072" cy="5380186"/>
          </a:xfrm>
          <a:prstGeom prst="rect">
            <a:avLst/>
          </a:prstGeom>
        </p:spPr>
      </p:pic>
      <p:sp>
        <p:nvSpPr>
          <p:cNvPr id="10" name="矩形 9"/>
          <p:cNvSpPr/>
          <p:nvPr/>
        </p:nvSpPr>
        <p:spPr>
          <a:xfrm>
            <a:off x="2978168" y="620688"/>
            <a:ext cx="8158392"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泰勒级数的计算方法（函数展开成幂级数的方法）</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4864"/>
            <a:ext cx="11546930" cy="3312368"/>
          </a:xfrm>
          <a:prstGeom prst="rect">
            <a:avLst/>
          </a:prstGeom>
        </p:spPr>
      </p:pic>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矩形 3"/>
          <p:cNvSpPr/>
          <p:nvPr/>
        </p:nvSpPr>
        <p:spPr>
          <a:xfrm>
            <a:off x="778820" y="620688"/>
            <a:ext cx="202927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泰勒级数</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5" name="矩形 4"/>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6" name="矩形 5"/>
          <p:cNvSpPr/>
          <p:nvPr/>
        </p:nvSpPr>
        <p:spPr>
          <a:xfrm>
            <a:off x="2978168" y="620688"/>
            <a:ext cx="8158392"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泰勒级数的计算方法（函数展开成幂级数的方法）</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1212724"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总结</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9</a:t>
            </a:r>
            <a:endParaRPr lang="zh-CN" altLang="en-US" dirty="0"/>
          </a:p>
        </p:txBody>
      </p:sp>
      <p:sp>
        <p:nvSpPr>
          <p:cNvPr id="6" name="矩形 5"/>
          <p:cNvSpPr/>
          <p:nvPr/>
        </p:nvSpPr>
        <p:spPr>
          <a:xfrm>
            <a:off x="774419" y="1412776"/>
            <a:ext cx="10618352" cy="5078313"/>
          </a:xfrm>
          <a:prstGeom prst="rect">
            <a:avLst/>
          </a:prstGeom>
        </p:spPr>
        <p:txBody>
          <a:bodyPr wrap="square">
            <a:spAutoFit/>
          </a:bodyPr>
          <a:lstStyle/>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函数基本概念</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n"/>
            </a:pPr>
            <a:r>
              <a:rPr lang="zh-CN" altLang="en-US" dirty="0">
                <a:latin typeface="方正北魏楷书简体" panose="03000509000000000000" pitchFamily="65" charset="-122"/>
                <a:ea typeface="方正北魏楷书简体" panose="03000509000000000000" pitchFamily="65" charset="-122"/>
              </a:rPr>
              <a:t>区间</a:t>
            </a:r>
            <a:r>
              <a:rPr lang="en-US" altLang="zh-CN" dirty="0">
                <a:latin typeface="方正北魏楷书简体" panose="03000509000000000000" pitchFamily="65" charset="-122"/>
                <a:ea typeface="方正北魏楷书简体" panose="03000509000000000000" pitchFamily="65" charset="-122"/>
              </a:rPr>
              <a:t>/</a:t>
            </a:r>
            <a:r>
              <a:rPr lang="zh-CN" altLang="en-US" dirty="0">
                <a:latin typeface="方正北魏楷书简体" panose="03000509000000000000" pitchFamily="65" charset="-122"/>
                <a:ea typeface="方正北魏楷书简体" panose="03000509000000000000" pitchFamily="65" charset="-122"/>
              </a:rPr>
              <a:t>邻域，自变量</a:t>
            </a:r>
            <a:r>
              <a:rPr lang="en-US" altLang="zh-CN" dirty="0">
                <a:latin typeface="方正北魏楷书简体" panose="03000509000000000000" pitchFamily="65" charset="-122"/>
                <a:ea typeface="方正北魏楷书简体" panose="03000509000000000000" pitchFamily="65" charset="-122"/>
              </a:rPr>
              <a:t>/</a:t>
            </a:r>
            <a:r>
              <a:rPr lang="zh-CN" altLang="en-US" dirty="0">
                <a:latin typeface="方正北魏楷书简体" panose="03000509000000000000" pitchFamily="65" charset="-122"/>
                <a:ea typeface="方正北魏楷书简体" panose="03000509000000000000" pitchFamily="65" charset="-122"/>
              </a:rPr>
              <a:t>因变量，定义域</a:t>
            </a:r>
            <a:r>
              <a:rPr lang="en-US" altLang="zh-CN" dirty="0">
                <a:latin typeface="方正北魏楷书简体" panose="03000509000000000000" pitchFamily="65" charset="-122"/>
                <a:ea typeface="方正北魏楷书简体" panose="03000509000000000000" pitchFamily="65" charset="-122"/>
              </a:rPr>
              <a:t>/</a:t>
            </a:r>
            <a:r>
              <a:rPr lang="zh-CN" altLang="en-US" dirty="0">
                <a:latin typeface="方正北魏楷书简体" panose="03000509000000000000" pitchFamily="65" charset="-122"/>
                <a:ea typeface="方正北魏楷书简体" panose="03000509000000000000" pitchFamily="65" charset="-122"/>
              </a:rPr>
              <a:t>值域，反函数，复合函数</a:t>
            </a:r>
            <a:endParaRPr lang="en-US" altLang="zh-CN" dirty="0">
              <a:latin typeface="方正北魏楷书简体" panose="03000509000000000000" pitchFamily="65" charset="-122"/>
              <a:ea typeface="方正北魏楷书简体" panose="03000509000000000000" pitchFamily="65" charset="-122"/>
            </a:endParaRPr>
          </a:p>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函数基本性质</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n"/>
            </a:pPr>
            <a:r>
              <a:rPr lang="zh-CN" altLang="en-US" dirty="0">
                <a:latin typeface="方正北魏楷书简体" panose="03000509000000000000" pitchFamily="65" charset="-122"/>
                <a:ea typeface="方正北魏楷书简体" panose="03000509000000000000" pitchFamily="65" charset="-122"/>
              </a:rPr>
              <a:t>增减性，奇偶性，周期性</a:t>
            </a:r>
            <a:endParaRPr lang="en-US" altLang="zh-CN" dirty="0">
              <a:latin typeface="方正北魏楷书简体" panose="03000509000000000000" pitchFamily="65" charset="-122"/>
              <a:ea typeface="方正北魏楷书简体" panose="03000509000000000000" pitchFamily="65" charset="-122"/>
            </a:endParaRPr>
          </a:p>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基本初等函数</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indent="-285750" algn="just">
              <a:lnSpc>
                <a:spcPct val="150000"/>
              </a:lnSpc>
              <a:buFont typeface="Wingdings" panose="05000000000000000000" pitchFamily="2" charset="2"/>
              <a:buChar char="n"/>
            </a:pPr>
            <a:r>
              <a:rPr lang="zh-CN" altLang="en-US" dirty="0">
                <a:latin typeface="方正北魏楷书简体" panose="03000509000000000000" pitchFamily="65" charset="-122"/>
                <a:ea typeface="方正北魏楷书简体" panose="03000509000000000000" pitchFamily="65" charset="-122"/>
              </a:rPr>
              <a:t>幂函数、多项式函数</a:t>
            </a:r>
            <a:r>
              <a:rPr lang="en-US" altLang="zh-CN" dirty="0">
                <a:latin typeface="方正北魏楷书简体" panose="03000509000000000000" pitchFamily="65" charset="-122"/>
                <a:ea typeface="方正北魏楷书简体" panose="03000509000000000000" pitchFamily="65" charset="-122"/>
              </a:rPr>
              <a:t>/</a:t>
            </a:r>
            <a:r>
              <a:rPr lang="zh-CN" altLang="en-US" dirty="0">
                <a:latin typeface="方正北魏楷书简体" panose="03000509000000000000" pitchFamily="65" charset="-122"/>
                <a:ea typeface="方正北魏楷书简体" panose="03000509000000000000" pitchFamily="65" charset="-122"/>
              </a:rPr>
              <a:t>有理函数，指数函数</a:t>
            </a:r>
            <a:r>
              <a:rPr lang="en-US" altLang="zh-CN" dirty="0">
                <a:latin typeface="方正北魏楷书简体" panose="03000509000000000000" pitchFamily="65" charset="-122"/>
                <a:ea typeface="方正北魏楷书简体" panose="03000509000000000000" pitchFamily="65" charset="-122"/>
              </a:rPr>
              <a:t>/</a:t>
            </a:r>
            <a:r>
              <a:rPr lang="zh-CN" altLang="en-US" dirty="0">
                <a:latin typeface="方正北魏楷书简体" panose="03000509000000000000" pitchFamily="65" charset="-122"/>
                <a:ea typeface="方正北魏楷书简体" panose="03000509000000000000" pitchFamily="65" charset="-122"/>
              </a:rPr>
              <a:t>对数函数，三角函数</a:t>
            </a:r>
            <a:r>
              <a:rPr lang="en-US" altLang="zh-CN" dirty="0">
                <a:latin typeface="方正北魏楷书简体" panose="03000509000000000000" pitchFamily="65" charset="-122"/>
                <a:ea typeface="方正北魏楷书简体" panose="03000509000000000000" pitchFamily="65" charset="-122"/>
              </a:rPr>
              <a:t>/</a:t>
            </a:r>
            <a:r>
              <a:rPr lang="zh-CN" altLang="en-US" dirty="0">
                <a:latin typeface="方正北魏楷书简体" panose="03000509000000000000" pitchFamily="65" charset="-122"/>
                <a:ea typeface="方正北魏楷书简体" panose="03000509000000000000" pitchFamily="65" charset="-122"/>
              </a:rPr>
              <a:t>反三角函数</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特殊函数</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n"/>
            </a:pPr>
            <a:r>
              <a:rPr lang="zh-CN" altLang="en-US" dirty="0">
                <a:latin typeface="方正北魏楷书简体" panose="03000509000000000000" pitchFamily="65" charset="-122"/>
                <a:ea typeface="方正北魏楷书简体" panose="03000509000000000000" pitchFamily="65" charset="-122"/>
              </a:rPr>
              <a:t>绝对值函数、取整函数、分段函数</a:t>
            </a:r>
            <a:endParaRPr lang="en-US" altLang="zh-CN" dirty="0">
              <a:latin typeface="方正北魏楷书简体" panose="03000509000000000000" pitchFamily="65" charset="-122"/>
              <a:ea typeface="方正北魏楷书简体" panose="03000509000000000000" pitchFamily="65" charset="-122"/>
            </a:endParaRPr>
          </a:p>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参数方程</a:t>
            </a:r>
            <a:r>
              <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(BC)</a:t>
            </a:r>
          </a:p>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极坐标方程</a:t>
            </a:r>
            <a:r>
              <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(BC)</a:t>
            </a: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、向量函数（</a:t>
            </a:r>
            <a:r>
              <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BC</a:t>
            </a: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2927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泰勒级数</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2978168" y="620688"/>
            <a:ext cx="8158392"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泰勒级数的计算方法（函数展开成幂级数的方法）</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855" y="1359352"/>
            <a:ext cx="10425063" cy="5433531"/>
          </a:xfrm>
          <a:prstGeom prst="rect">
            <a:avLst/>
          </a:prstGeom>
        </p:spPr>
      </p:pic>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2927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泰勒级数</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2978168" y="620688"/>
            <a:ext cx="8158392" cy="738664"/>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泰勒级数的计算方法（函数展开成幂级数的方法）</a:t>
            </a:r>
          </a:p>
        </p:txBody>
      </p:sp>
      <p:graphicFrame>
        <p:nvGraphicFramePr>
          <p:cNvPr id="7" name="对象 6"/>
          <p:cNvGraphicFramePr>
            <a:graphicFrameLocks noChangeAspect="1"/>
          </p:cNvGraphicFramePr>
          <p:nvPr/>
        </p:nvGraphicFramePr>
        <p:xfrm>
          <a:off x="4344686" y="1537173"/>
          <a:ext cx="5418780" cy="1120248"/>
        </p:xfrm>
        <a:graphic>
          <a:graphicData uri="http://schemas.openxmlformats.org/presentationml/2006/ole">
            <mc:AlternateContent xmlns:mc="http://schemas.openxmlformats.org/markup-compatibility/2006">
              <mc:Choice xmlns:v="urn:schemas-microsoft-com:vml" Requires="v">
                <p:oleObj name="Equation" r:id="rId2" imgW="2032000" imgH="419100" progId="Equation.DSMT4">
                  <p:embed/>
                </p:oleObj>
              </mc:Choice>
              <mc:Fallback>
                <p:oleObj name="Equation" r:id="rId2" imgW="2032000" imgH="419100" progId="Equation.DSMT4">
                  <p:embed/>
                  <p:pic>
                    <p:nvPicPr>
                      <p:cNvPr id="0" name="对象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4686" y="1537173"/>
                        <a:ext cx="5418780" cy="1120248"/>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4207790" y="2696754"/>
          <a:ext cx="5775288" cy="1089677"/>
        </p:xfrm>
        <a:graphic>
          <a:graphicData uri="http://schemas.openxmlformats.org/presentationml/2006/ole">
            <mc:AlternateContent xmlns:mc="http://schemas.openxmlformats.org/markup-compatibility/2006">
              <mc:Choice xmlns:v="urn:schemas-microsoft-com:vml" Requires="v">
                <p:oleObj name="Equation" r:id="rId4" imgW="2108200" imgH="393700" progId="Equation.DSMT4">
                  <p:embed/>
                </p:oleObj>
              </mc:Choice>
              <mc:Fallback>
                <p:oleObj name="Equation" r:id="rId4" imgW="2108200" imgH="393700" progId="Equation.DSMT4">
                  <p:embed/>
                  <p:pic>
                    <p:nvPicPr>
                      <p:cNvPr id="0"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7790" y="2696754"/>
                        <a:ext cx="5775288" cy="1089677"/>
                      </a:xfrm>
                      <a:prstGeom prst="rect">
                        <a:avLst/>
                      </a:prstGeom>
                      <a:noFill/>
                    </p:spPr>
                  </p:pic>
                </p:oleObj>
              </mc:Fallback>
            </mc:AlternateContent>
          </a:graphicData>
        </a:graphic>
      </p:graphicFrame>
      <p:graphicFrame>
        <p:nvGraphicFramePr>
          <p:cNvPr id="11" name="对象 10"/>
          <p:cNvGraphicFramePr>
            <a:graphicFrameLocks noChangeAspect="1"/>
          </p:cNvGraphicFramePr>
          <p:nvPr/>
        </p:nvGraphicFramePr>
        <p:xfrm>
          <a:off x="4207790" y="4058700"/>
          <a:ext cx="7153155" cy="1171496"/>
        </p:xfrm>
        <a:graphic>
          <a:graphicData uri="http://schemas.openxmlformats.org/presentationml/2006/ole">
            <mc:AlternateContent xmlns:mc="http://schemas.openxmlformats.org/markup-compatibility/2006">
              <mc:Choice xmlns:v="urn:schemas-microsoft-com:vml" Requires="v">
                <p:oleObj name="Equation" r:id="rId6" imgW="2743200" imgH="444500" progId="Equation.DSMT4">
                  <p:embed/>
                </p:oleObj>
              </mc:Choice>
              <mc:Fallback>
                <p:oleObj name="Equation" r:id="rId6" imgW="2743200" imgH="444500" progId="Equation.DSMT4">
                  <p:embed/>
                  <p:pic>
                    <p:nvPicPr>
                      <p:cNvPr id="0"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07790" y="4058700"/>
                        <a:ext cx="7153155" cy="1171496"/>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4207790" y="5445224"/>
          <a:ext cx="6928770" cy="1125628"/>
        </p:xfrm>
        <a:graphic>
          <a:graphicData uri="http://schemas.openxmlformats.org/presentationml/2006/ole">
            <mc:AlternateContent xmlns:mc="http://schemas.openxmlformats.org/markup-compatibility/2006">
              <mc:Choice xmlns:v="urn:schemas-microsoft-com:vml" Requires="v">
                <p:oleObj name="Equation" r:id="rId8" imgW="2768600" imgH="444500" progId="Equation.DSMT4">
                  <p:embed/>
                </p:oleObj>
              </mc:Choice>
              <mc:Fallback>
                <p:oleObj name="Equation" r:id="rId8" imgW="2768600" imgH="444500" progId="Equation.DSMT4">
                  <p:embed/>
                  <p:pic>
                    <p:nvPicPr>
                      <p:cNvPr id="0" name="对象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7790" y="5445224"/>
                        <a:ext cx="6928770" cy="1125628"/>
                      </a:xfrm>
                      <a:prstGeom prst="rect">
                        <a:avLst/>
                      </a:prstGeom>
                      <a:noFill/>
                    </p:spPr>
                  </p:pic>
                </p:oleObj>
              </mc:Fallback>
            </mc:AlternateContent>
          </a:graphicData>
        </a:graphic>
      </p:graphicFrame>
      <p:sp>
        <p:nvSpPr>
          <p:cNvPr id="15" name="矩形 14"/>
          <p:cNvSpPr/>
          <p:nvPr/>
        </p:nvSpPr>
        <p:spPr>
          <a:xfrm>
            <a:off x="481585" y="2925234"/>
            <a:ext cx="2698175" cy="954107"/>
          </a:xfrm>
          <a:prstGeom prst="rect">
            <a:avLst/>
          </a:prstGeom>
          <a:ln>
            <a:solidFill>
              <a:schemeClr val="tx1"/>
            </a:solid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必须记住的四个</a:t>
            </a:r>
            <a:endPar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麦克劳林展开式</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2927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泰勒级数</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2978168" y="620688"/>
            <a:ext cx="8158392" cy="67044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泰勒级数的计算技巧</a:t>
            </a:r>
          </a:p>
        </p:txBody>
      </p:sp>
      <p:graphicFrame>
        <p:nvGraphicFramePr>
          <p:cNvPr id="7" name="对象 6"/>
          <p:cNvGraphicFramePr>
            <a:graphicFrameLocks noChangeAspect="1"/>
          </p:cNvGraphicFramePr>
          <p:nvPr/>
        </p:nvGraphicFramePr>
        <p:xfrm>
          <a:off x="778820" y="1772816"/>
          <a:ext cx="5582439" cy="1127310"/>
        </p:xfrm>
        <a:graphic>
          <a:graphicData uri="http://schemas.openxmlformats.org/presentationml/2006/ole">
            <mc:AlternateContent xmlns:mc="http://schemas.openxmlformats.org/markup-compatibility/2006">
              <mc:Choice xmlns:v="urn:schemas-microsoft-com:vml" Requires="v">
                <p:oleObj name="Equation" r:id="rId2" imgW="1968500" imgH="393700" progId="Equation.DSMT4">
                  <p:embed/>
                </p:oleObj>
              </mc:Choice>
              <mc:Fallback>
                <p:oleObj name="Equation" r:id="rId2" imgW="1968500" imgH="393700" progId="Equation.DSMT4">
                  <p:embed/>
                  <p:pic>
                    <p:nvPicPr>
                      <p:cNvPr id="0" name="对象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20" y="1772816"/>
                        <a:ext cx="5582439" cy="1127310"/>
                      </a:xfrm>
                      <a:prstGeom prst="rect">
                        <a:avLst/>
                      </a:prstGeom>
                      <a:noFill/>
                    </p:spPr>
                  </p:pic>
                </p:oleObj>
              </mc:Fallback>
            </mc:AlternateContent>
          </a:graphicData>
        </a:graphic>
      </p:graphicFrame>
      <p:sp>
        <p:nvSpPr>
          <p:cNvPr id="8" name="矩形 7"/>
          <p:cNvSpPr/>
          <p:nvPr/>
        </p:nvSpPr>
        <p:spPr>
          <a:xfrm>
            <a:off x="6888088" y="1988840"/>
            <a:ext cx="3063659"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Let </a:t>
            </a:r>
            <a:r>
              <a:rPr kumimoji="0" lang="en-US" altLang="zh-CN" sz="2800" b="1" i="1"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x</a:t>
            </a: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0" lang="en-US" altLang="zh-CN" sz="2800" b="1" i="1"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t</a:t>
            </a:r>
            <a:r>
              <a:rPr kumimoji="0" lang="en-US" altLang="zh-CN" sz="2800" b="1" i="0" u="none" strike="noStrike" kern="100" cap="none" spc="0" normalizeH="0" baseline="30000" noProof="0" dirty="0">
                <a:ln>
                  <a:noFill/>
                </a:ln>
                <a:solidFill>
                  <a:prstClr val="black"/>
                </a:solidFill>
                <a:effectLst/>
                <a:uLnTx/>
                <a:uFillTx/>
                <a:latin typeface="Times New Roman" panose="02020603050405020304" pitchFamily="18" charset="0"/>
                <a:ea typeface="宋体" panose="02010600030101010101" pitchFamily="2" charset="-122"/>
                <a:cs typeface="+mn-cs"/>
              </a:rPr>
              <a:t>2</a:t>
            </a: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we obtain</a:t>
            </a:r>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0" name="对象 9"/>
          <p:cNvGraphicFramePr>
            <a:graphicFrameLocks noChangeAspect="1"/>
          </p:cNvGraphicFramePr>
          <p:nvPr/>
        </p:nvGraphicFramePr>
        <p:xfrm>
          <a:off x="778820" y="3284984"/>
          <a:ext cx="11289551" cy="1024460"/>
        </p:xfrm>
        <a:graphic>
          <a:graphicData uri="http://schemas.openxmlformats.org/presentationml/2006/ole">
            <mc:AlternateContent xmlns:mc="http://schemas.openxmlformats.org/markup-compatibility/2006">
              <mc:Choice xmlns:v="urn:schemas-microsoft-com:vml" Requires="v">
                <p:oleObj name="Equation" r:id="rId4" imgW="4381500" imgH="393700" progId="Equation.DSMT4">
                  <p:embed/>
                </p:oleObj>
              </mc:Choice>
              <mc:Fallback>
                <p:oleObj name="Equation" r:id="rId4" imgW="4381500" imgH="393700" progId="Equation.DSMT4">
                  <p:embed/>
                  <p:pic>
                    <p:nvPicPr>
                      <p:cNvPr id="0" name="对象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820" y="3284984"/>
                        <a:ext cx="11289551" cy="1024460"/>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810762" y="4694302"/>
          <a:ext cx="6108700" cy="973138"/>
        </p:xfrm>
        <a:graphic>
          <a:graphicData uri="http://schemas.openxmlformats.org/presentationml/2006/ole">
            <mc:AlternateContent xmlns:mc="http://schemas.openxmlformats.org/markup-compatibility/2006">
              <mc:Choice xmlns:v="urn:schemas-microsoft-com:vml" Requires="v">
                <p:oleObj name="Equation" r:id="rId6" imgW="59740800" imgH="9448800" progId="Equation.DSMT4">
                  <p:embed/>
                </p:oleObj>
              </mc:Choice>
              <mc:Fallback>
                <p:oleObj name="Equation" r:id="rId6" imgW="59740800" imgH="9448800" progId="Equation.DSMT4">
                  <p:embed/>
                  <p:pic>
                    <p:nvPicPr>
                      <p:cNvPr id="0" name="对象 11"/>
                      <p:cNvPicPr>
                        <a:picLocks noChangeAspect="1" noChangeArrowheads="1"/>
                      </p:cNvPicPr>
                      <p:nvPr/>
                    </p:nvPicPr>
                    <p:blipFill>
                      <a:blip r:embed="rId7"/>
                      <a:srcRect/>
                      <a:stretch>
                        <a:fillRect/>
                      </a:stretch>
                    </p:blipFill>
                    <p:spPr bwMode="auto">
                      <a:xfrm>
                        <a:off x="810762" y="4694302"/>
                        <a:ext cx="6108700" cy="973138"/>
                      </a:xfrm>
                      <a:prstGeom prst="rect">
                        <a:avLst/>
                      </a:prstGeom>
                      <a:noFill/>
                    </p:spPr>
                  </p:pic>
                </p:oleObj>
              </mc:Fallback>
            </mc:AlternateContent>
          </a:graphicData>
        </a:graphic>
      </p:graphicFrame>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2927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泰勒级数</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2978168" y="620688"/>
            <a:ext cx="8158392" cy="67044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泰勒级数的计算技巧</a:t>
            </a:r>
          </a:p>
        </p:txBody>
      </p:sp>
      <p:graphicFrame>
        <p:nvGraphicFramePr>
          <p:cNvPr id="7" name="对象 6"/>
          <p:cNvGraphicFramePr>
            <a:graphicFrameLocks noChangeAspect="1"/>
          </p:cNvGraphicFramePr>
          <p:nvPr/>
        </p:nvGraphicFramePr>
        <p:xfrm>
          <a:off x="778820" y="1772816"/>
          <a:ext cx="5582439" cy="1127310"/>
        </p:xfrm>
        <a:graphic>
          <a:graphicData uri="http://schemas.openxmlformats.org/presentationml/2006/ole">
            <mc:AlternateContent xmlns:mc="http://schemas.openxmlformats.org/markup-compatibility/2006">
              <mc:Choice xmlns:v="urn:schemas-microsoft-com:vml" Requires="v">
                <p:oleObj name="Equation" r:id="rId2" imgW="1968500" imgH="393700" progId="Equation.DSMT4">
                  <p:embed/>
                </p:oleObj>
              </mc:Choice>
              <mc:Fallback>
                <p:oleObj name="Equation" r:id="rId2" imgW="1968500" imgH="393700" progId="Equation.DSMT4">
                  <p:embed/>
                  <p:pic>
                    <p:nvPicPr>
                      <p:cNvPr id="0" name="对象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20" y="1772816"/>
                        <a:ext cx="5582439" cy="1127310"/>
                      </a:xfrm>
                      <a:prstGeom prst="rect">
                        <a:avLst/>
                      </a:prstGeom>
                      <a:noFill/>
                    </p:spPr>
                  </p:pic>
                </p:oleObj>
              </mc:Fallback>
            </mc:AlternateContent>
          </a:graphicData>
        </a:graphic>
      </p:graphicFrame>
      <p:sp>
        <p:nvSpPr>
          <p:cNvPr id="8" name="矩形 7"/>
          <p:cNvSpPr/>
          <p:nvPr/>
        </p:nvSpPr>
        <p:spPr>
          <a:xfrm>
            <a:off x="6580621" y="2074861"/>
            <a:ext cx="559794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Differentiate both sides</a:t>
            </a:r>
            <a:r>
              <a:rPr kumimoji="0" lang="zh-CN" altLang="en-US"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we obtain</a:t>
            </a:r>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9" name="对象 8"/>
          <p:cNvGraphicFramePr>
            <a:graphicFrameLocks noChangeAspect="1"/>
          </p:cNvGraphicFramePr>
          <p:nvPr/>
        </p:nvGraphicFramePr>
        <p:xfrm>
          <a:off x="642582" y="3165246"/>
          <a:ext cx="6222454" cy="1263936"/>
        </p:xfrm>
        <a:graphic>
          <a:graphicData uri="http://schemas.openxmlformats.org/presentationml/2006/ole">
            <mc:AlternateContent xmlns:mc="http://schemas.openxmlformats.org/markup-compatibility/2006">
              <mc:Choice xmlns:v="urn:schemas-microsoft-com:vml" Requires="v">
                <p:oleObj name="Equation" r:id="rId4" imgW="2438400" imgH="495300" progId="Equation.DSMT4">
                  <p:embed/>
                </p:oleObj>
              </mc:Choice>
              <mc:Fallback>
                <p:oleObj name="Equation" r:id="rId4" imgW="2438400" imgH="495300" progId="Equation.DSMT4">
                  <p:embed/>
                  <p:pic>
                    <p:nvPicPr>
                      <p:cNvPr id="0"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582" y="3165246"/>
                        <a:ext cx="6222454" cy="1263936"/>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778820" y="4996347"/>
          <a:ext cx="6749861" cy="1138635"/>
        </p:xfrm>
        <a:graphic>
          <a:graphicData uri="http://schemas.openxmlformats.org/presentationml/2006/ole">
            <mc:AlternateContent xmlns:mc="http://schemas.openxmlformats.org/markup-compatibility/2006">
              <mc:Choice xmlns:v="urn:schemas-microsoft-com:vml" Requires="v">
                <p:oleObj name="Equation" r:id="rId6" imgW="59740800" imgH="10058400" progId="Equation.DSMT4">
                  <p:embed/>
                </p:oleObj>
              </mc:Choice>
              <mc:Fallback>
                <p:oleObj name="Equation" r:id="rId6" imgW="59740800" imgH="10058400" progId="Equation.DSMT4">
                  <p:embed/>
                  <p:pic>
                    <p:nvPicPr>
                      <p:cNvPr id="0" name="对象 12"/>
                      <p:cNvPicPr>
                        <a:picLocks noChangeAspect="1" noChangeArrowheads="1"/>
                      </p:cNvPicPr>
                      <p:nvPr/>
                    </p:nvPicPr>
                    <p:blipFill>
                      <a:blip r:embed="rId7"/>
                      <a:srcRect/>
                      <a:stretch>
                        <a:fillRect/>
                      </a:stretch>
                    </p:blipFill>
                    <p:spPr bwMode="auto">
                      <a:xfrm>
                        <a:off x="778820" y="4996347"/>
                        <a:ext cx="6749861" cy="1138635"/>
                      </a:xfrm>
                      <a:prstGeom prst="rect">
                        <a:avLst/>
                      </a:prstGeom>
                      <a:noFill/>
                    </p:spPr>
                  </p:pic>
                </p:oleObj>
              </mc:Fallback>
            </mc:AlternateContent>
          </a:graphicData>
        </a:graphic>
      </p:graphicFrame>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 name="矩形 2"/>
          <p:cNvSpPr/>
          <p:nvPr/>
        </p:nvSpPr>
        <p:spPr>
          <a:xfrm>
            <a:off x="778820" y="620688"/>
            <a:ext cx="202927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rPr>
              <a:t>泰勒级数</a:t>
            </a:r>
            <a:endParaRPr kumimoji="0" lang="en-US" altLang="zh-CN" sz="2800" b="1" i="0" u="none" strike="noStrike" kern="1200" cap="none" spc="0" normalizeH="0" baseline="0" noProof="0" dirty="0">
              <a:ln>
                <a:noFill/>
              </a:ln>
              <a:solidFill>
                <a:prstClr val="white"/>
              </a:solidFill>
              <a:effectLst/>
              <a:uLnTx/>
              <a:uFillTx/>
              <a:latin typeface="叶根友行书繁" panose="02010601030101010101" pitchFamily="2" charset="-122"/>
              <a:ea typeface="叶根友行书繁" panose="02010601030101010101" pitchFamily="2" charset="-122"/>
              <a:cs typeface="+mn-cs"/>
            </a:endParaRPr>
          </a:p>
        </p:txBody>
      </p:sp>
      <p:sp>
        <p:nvSpPr>
          <p:cNvPr id="4" name="矩形 3"/>
          <p:cNvSpPr/>
          <p:nvPr/>
        </p:nvSpPr>
        <p:spPr>
          <a:xfrm>
            <a:off x="210878" y="620688"/>
            <a:ext cx="397866" cy="600164"/>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300" b="1" i="0" u="none" strike="noStrike" kern="1200" cap="none" spc="0" normalizeH="0" baseline="0" noProof="0" dirty="0">
                <a:ln>
                  <a:noFill/>
                </a:ln>
                <a:solidFill>
                  <a:prstClr val="black"/>
                </a:solidFill>
                <a:effectLst/>
                <a:uLnTx/>
                <a:uFillTx/>
                <a:latin typeface="叶根友行书繁" panose="02010601030101010101" pitchFamily="2" charset="-122"/>
                <a:ea typeface="叶根友行书繁" panose="02010601030101010101" pitchFamily="2" charset="-122"/>
                <a:cs typeface="+mn-cs"/>
              </a:rPr>
              <a:t>6</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5" name="矩形 4"/>
          <p:cNvSpPr/>
          <p:nvPr/>
        </p:nvSpPr>
        <p:spPr>
          <a:xfrm>
            <a:off x="2978168" y="620688"/>
            <a:ext cx="8158392" cy="67044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0" cap="none" spc="0" normalizeH="0" baseline="0" noProof="0" dirty="0">
                <a:ln>
                  <a:noFill/>
                </a:ln>
                <a:solidFill>
                  <a:prstClr val="black"/>
                </a:solidFill>
                <a:effectLst/>
                <a:uLnTx/>
                <a:uFillTx/>
                <a:latin typeface="Times New Roman" panose="02020603050405020304" pitchFamily="18" charset="0"/>
                <a:ea typeface="等线" panose="02010600030101010101" charset="-122"/>
                <a:cs typeface="Times New Roman" panose="02020603050405020304" pitchFamily="18" charset="0"/>
              </a:rPr>
              <a:t>泰勒级数的计算技巧</a:t>
            </a:r>
          </a:p>
        </p:txBody>
      </p:sp>
      <p:graphicFrame>
        <p:nvGraphicFramePr>
          <p:cNvPr id="7" name="对象 6"/>
          <p:cNvGraphicFramePr>
            <a:graphicFrameLocks noChangeAspect="1"/>
          </p:cNvGraphicFramePr>
          <p:nvPr/>
        </p:nvGraphicFramePr>
        <p:xfrm>
          <a:off x="778820" y="1772816"/>
          <a:ext cx="5582439" cy="1127310"/>
        </p:xfrm>
        <a:graphic>
          <a:graphicData uri="http://schemas.openxmlformats.org/presentationml/2006/ole">
            <mc:AlternateContent xmlns:mc="http://schemas.openxmlformats.org/markup-compatibility/2006">
              <mc:Choice xmlns:v="urn:schemas-microsoft-com:vml" Requires="v">
                <p:oleObj name="Equation" r:id="rId2" imgW="1968500" imgH="393700" progId="Equation.DSMT4">
                  <p:embed/>
                </p:oleObj>
              </mc:Choice>
              <mc:Fallback>
                <p:oleObj name="Equation" r:id="rId2" imgW="1968500" imgH="393700" progId="Equation.DSMT4">
                  <p:embed/>
                  <p:pic>
                    <p:nvPicPr>
                      <p:cNvPr id="0" name="对象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20" y="1772816"/>
                        <a:ext cx="5582439" cy="1127310"/>
                      </a:xfrm>
                      <a:prstGeom prst="rect">
                        <a:avLst/>
                      </a:prstGeom>
                      <a:noFill/>
                    </p:spPr>
                  </p:pic>
                </p:oleObj>
              </mc:Fallback>
            </mc:AlternateContent>
          </a:graphicData>
        </a:graphic>
      </p:graphicFrame>
      <p:sp>
        <p:nvSpPr>
          <p:cNvPr id="8" name="矩形 7"/>
          <p:cNvSpPr/>
          <p:nvPr/>
        </p:nvSpPr>
        <p:spPr>
          <a:xfrm>
            <a:off x="6580621" y="2074861"/>
            <a:ext cx="5065810"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Integrate both sides</a:t>
            </a:r>
            <a:r>
              <a:rPr kumimoji="0" lang="zh-CN" altLang="en-US"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0" lang="en-US" altLang="zh-CN" sz="2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we obtain</a:t>
            </a:r>
            <a:endParaRPr kumimoji="0" lang="zh-CN" altLang="en-US" sz="2800" b="1"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aphicFrame>
        <p:nvGraphicFramePr>
          <p:cNvPr id="10" name="对象 9"/>
          <p:cNvGraphicFramePr>
            <a:graphicFrameLocks noChangeAspect="1"/>
          </p:cNvGraphicFramePr>
          <p:nvPr/>
        </p:nvGraphicFramePr>
        <p:xfrm>
          <a:off x="695400" y="3404324"/>
          <a:ext cx="7118883" cy="1044437"/>
        </p:xfrm>
        <a:graphic>
          <a:graphicData uri="http://schemas.openxmlformats.org/presentationml/2006/ole">
            <mc:AlternateContent xmlns:mc="http://schemas.openxmlformats.org/markup-compatibility/2006">
              <mc:Choice xmlns:v="urn:schemas-microsoft-com:vml" Requires="v">
                <p:oleObj name="Equation" r:id="rId4" imgW="2705100" imgH="393700" progId="Equation.DSMT4">
                  <p:embed/>
                </p:oleObj>
              </mc:Choice>
              <mc:Fallback>
                <p:oleObj name="Equation" r:id="rId4" imgW="2705100" imgH="393700" progId="Equation.DSMT4">
                  <p:embed/>
                  <p:pic>
                    <p:nvPicPr>
                      <p:cNvPr id="0" name="对象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400" y="3404324"/>
                        <a:ext cx="7118883" cy="1044437"/>
                      </a:xfrm>
                      <a:prstGeom prst="rect">
                        <a:avLst/>
                      </a:prstGeom>
                      <a:noFill/>
                    </p:spPr>
                  </p:pic>
                </p:oleObj>
              </mc:Fallback>
            </mc:AlternateContent>
          </a:graphicData>
        </a:graphic>
      </p:graphicFrame>
      <p:pic>
        <p:nvPicPr>
          <p:cNvPr id="11" name="图片 10"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807" y="5030113"/>
            <a:ext cx="8154638" cy="118652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rotWithShape="1">
          <a:blip r:embed="rId2" cstate="screen">
            <a:extLst>
              <a:ext uri="{28A0092B-C50C-407E-A947-70E740481C1C}">
                <a14:useLocalDpi xmlns:a14="http://schemas.microsoft.com/office/drawing/2010/main" val="0"/>
              </a:ext>
            </a:extLst>
          </a:blip>
          <a:srcRect/>
          <a:stretch>
            <a:fillRect/>
          </a:stretch>
        </p:blipFill>
        <p:spPr>
          <a:xfrm>
            <a:off x="0" y="0"/>
            <a:ext cx="12192000" cy="6885384"/>
          </a:xfrm>
          <a:prstGeom prst="rect">
            <a:avLst/>
          </a:prstGeom>
          <a:noFill/>
          <a:ln>
            <a:noFill/>
          </a:ln>
        </p:spPr>
      </p:pic>
      <p:sp>
        <p:nvSpPr>
          <p:cNvPr id="2" name="文本框 6"/>
          <p:cNvSpPr>
            <a:spLocks noChangeArrowheads="1"/>
          </p:cNvSpPr>
          <p:nvPr/>
        </p:nvSpPr>
        <p:spPr bwMode="auto">
          <a:xfrm>
            <a:off x="836210" y="2977930"/>
            <a:ext cx="4432624"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a:spAutoFit/>
          </a:bodyPr>
          <a:lstStyle/>
          <a:p>
            <a:pPr algn="r">
              <a:lnSpc>
                <a:spcPct val="120000"/>
              </a:lnSpc>
            </a:pPr>
            <a:r>
              <a:rPr lang="zh-CN" altLang="en-US" sz="6600" b="1" dirty="0">
                <a:latin typeface="叶根友行书繁" panose="02010601030101010101" pitchFamily="2" charset="-122"/>
                <a:ea typeface="叶根友行书繁" panose="02010601030101010101" pitchFamily="2" charset="-122"/>
                <a:sym typeface="微软雅黑" panose="020B0503020204020204" pitchFamily="34" charset="-122"/>
              </a:rPr>
              <a:t>微积分</a:t>
            </a:r>
            <a:r>
              <a:rPr lang="en-US" altLang="zh-CN" sz="6600" b="1" dirty="0">
                <a:latin typeface="叶根友行书繁" panose="02010601030101010101" pitchFamily="2" charset="-122"/>
                <a:ea typeface="叶根友行书繁" panose="02010601030101010101" pitchFamily="2" charset="-122"/>
                <a:sym typeface="微软雅黑" panose="020B0503020204020204" pitchFamily="34" charset="-122"/>
              </a:rPr>
              <a:t>·</a:t>
            </a:r>
            <a:r>
              <a:rPr lang="zh-CN" altLang="en-US" sz="6600" b="1" dirty="0">
                <a:latin typeface="叶根友行书繁" panose="02010601030101010101" pitchFamily="2" charset="-122"/>
                <a:ea typeface="叶根友行书繁" panose="02010601030101010101" pitchFamily="2" charset="-122"/>
                <a:sym typeface="微软雅黑" panose="020B0503020204020204" pitchFamily="34" charset="-122"/>
              </a:rPr>
              <a:t>二</a:t>
            </a:r>
            <a:endParaRPr lang="en-US" altLang="zh-CN" sz="6600" b="1" dirty="0">
              <a:latin typeface="叶根友行书繁" panose="02010601030101010101" pitchFamily="2" charset="-122"/>
              <a:ea typeface="叶根友行书繁" panose="02010601030101010101" pitchFamily="2" charset="-122"/>
              <a:sym typeface="微软雅黑" panose="020B0503020204020204" pitchFamily="34" charset="-122"/>
            </a:endParaRPr>
          </a:p>
        </p:txBody>
      </p:sp>
      <p:sp>
        <p:nvSpPr>
          <p:cNvPr id="7" name="文本框 6"/>
          <p:cNvSpPr txBox="1"/>
          <p:nvPr/>
        </p:nvSpPr>
        <p:spPr>
          <a:xfrm>
            <a:off x="621214" y="3984914"/>
            <a:ext cx="5827236" cy="646331"/>
          </a:xfrm>
          <a:prstGeom prst="rect">
            <a:avLst/>
          </a:prstGeom>
          <a:noFill/>
        </p:spPr>
        <p:txBody>
          <a:bodyPr wrap="none" rtlCol="0">
            <a:spAutoFit/>
          </a:bodyPr>
          <a:lstStyle/>
          <a:p>
            <a:r>
              <a:rPr lang="en-US" altLang="zh-CN" sz="3600" dirty="0">
                <a:solidFill>
                  <a:schemeClr val="bg1">
                    <a:lumMod val="75000"/>
                  </a:schemeClr>
                </a:solidFill>
              </a:rPr>
              <a:t>----------------------------------------</a:t>
            </a:r>
            <a:endParaRPr lang="zh-CN" altLang="en-US" sz="3600" dirty="0">
              <a:solidFill>
                <a:schemeClr val="bg1">
                  <a:lumMod val="75000"/>
                </a:schemeClr>
              </a:solidFill>
            </a:endParaRPr>
          </a:p>
        </p:txBody>
      </p:sp>
      <p:sp>
        <p:nvSpPr>
          <p:cNvPr id="4" name="矩形 3"/>
          <p:cNvSpPr/>
          <p:nvPr/>
        </p:nvSpPr>
        <p:spPr>
          <a:xfrm>
            <a:off x="911424" y="4581128"/>
            <a:ext cx="5404043" cy="523220"/>
          </a:xfrm>
          <a:prstGeom prst="rect">
            <a:avLst/>
          </a:prstGeom>
        </p:spPr>
        <p:txBody>
          <a:bodyPr wrap="none">
            <a:spAutoFit/>
          </a:bodyPr>
          <a:lstStyle/>
          <a:p>
            <a:r>
              <a:rPr lang="zh-CN" altLang="en-US" sz="2800" b="1" dirty="0">
                <a:solidFill>
                  <a:prstClr val="black"/>
                </a:solidFill>
                <a:latin typeface="方正北魏楷书简体" panose="03000509000000000000" pitchFamily="65" charset="-122"/>
                <a:ea typeface="方正北魏楷书简体" panose="03000509000000000000" pitchFamily="65" charset="-122"/>
                <a:sym typeface="微软雅黑" panose="020B0503020204020204" pitchFamily="34" charset="-122"/>
              </a:rPr>
              <a:t>极限和连续 </a:t>
            </a:r>
            <a:r>
              <a:rPr lang="en-US" altLang="zh-CN" sz="2800" b="1" dirty="0">
                <a:solidFill>
                  <a:prstClr val="black"/>
                </a:solidFill>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rPr>
              <a:t>Limits and continuity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目录</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0</a:t>
            </a:r>
            <a:endParaRPr lang="zh-CN" altLang="en-US" dirty="0"/>
          </a:p>
        </p:txBody>
      </p:sp>
      <p:sp>
        <p:nvSpPr>
          <p:cNvPr id="6" name="矩形 5"/>
          <p:cNvSpPr/>
          <p:nvPr/>
        </p:nvSpPr>
        <p:spPr>
          <a:xfrm>
            <a:off x="778820" y="1772816"/>
            <a:ext cx="10618352" cy="3970318"/>
          </a:xfrm>
          <a:prstGeom prst="rect">
            <a:avLst/>
          </a:prstGeom>
        </p:spPr>
        <p:txBody>
          <a:bodyPr wrap="square">
            <a:spAutoFit/>
          </a:bodyPr>
          <a:lstStyle/>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极限的概念</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n"/>
            </a:pPr>
            <a:r>
              <a:rPr lang="zh-CN" altLang="en-US" dirty="0">
                <a:latin typeface="方正北魏楷书简体" panose="03000509000000000000" pitchFamily="65" charset="-122"/>
                <a:ea typeface="方正北魏楷书简体" panose="03000509000000000000" pitchFamily="65" charset="-122"/>
              </a:rPr>
              <a:t>极限表达式、极限符号、极限定义、单侧极限、极限存在定理</a:t>
            </a:r>
            <a:endParaRPr lang="en-US" altLang="zh-CN" dirty="0">
              <a:latin typeface="方正北魏楷书简体" panose="03000509000000000000" pitchFamily="65" charset="-122"/>
              <a:ea typeface="方正北魏楷书简体" panose="03000509000000000000" pitchFamily="65" charset="-122"/>
            </a:endParaRPr>
          </a:p>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极限的计算</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n"/>
            </a:pPr>
            <a:r>
              <a:rPr lang="zh-CN" altLang="en-US" dirty="0">
                <a:latin typeface="方正北魏楷书简体" panose="03000509000000000000" pitchFamily="65" charset="-122"/>
                <a:ea typeface="方正北魏楷书简体" panose="03000509000000000000" pitchFamily="65" charset="-122"/>
              </a:rPr>
              <a:t>极限运算法则、计算技巧、两个重要极限、未定式极限计算</a:t>
            </a:r>
            <a:endParaRPr lang="en-US" altLang="zh-CN" dirty="0">
              <a:latin typeface="方正北魏楷书简体" panose="03000509000000000000" pitchFamily="65" charset="-122"/>
              <a:ea typeface="方正北魏楷书简体" panose="03000509000000000000" pitchFamily="65" charset="-122"/>
            </a:endParaRPr>
          </a:p>
          <a:p>
            <a:pPr lvl="0" algn="just">
              <a:lnSpc>
                <a:spcPct val="150000"/>
              </a:lnSpc>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极限的应用</a:t>
            </a:r>
            <a:r>
              <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a:t>
            </a: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函数的渐近线</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lvl="0" indent="-285750" algn="just">
              <a:lnSpc>
                <a:spcPct val="150000"/>
              </a:lnSpc>
              <a:buFont typeface="Wingdings" panose="05000000000000000000" pitchFamily="2" charset="2"/>
              <a:buChar char="n"/>
            </a:pPr>
            <a:r>
              <a:rPr lang="zh-CN" altLang="en-US" dirty="0">
                <a:solidFill>
                  <a:prstClr val="black"/>
                </a:solidFill>
                <a:latin typeface="方正北魏楷书简体" panose="03000509000000000000" pitchFamily="65" charset="-122"/>
                <a:ea typeface="方正北魏楷书简体" panose="03000509000000000000" pitchFamily="65" charset="-122"/>
              </a:rPr>
              <a:t>无穷极限、无穷处的极限、水平渐近线、铅直渐近线</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极限的应用</a:t>
            </a:r>
            <a:r>
              <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a:t>
            </a: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函数连续性</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indent="-285750" algn="just">
              <a:lnSpc>
                <a:spcPct val="150000"/>
              </a:lnSpc>
              <a:buFont typeface="Wingdings" panose="05000000000000000000" pitchFamily="2" charset="2"/>
              <a:buChar char="n"/>
            </a:pPr>
            <a:r>
              <a:rPr lang="zh-CN" altLang="en-US" dirty="0">
                <a:latin typeface="方正北魏楷书简体" panose="03000509000000000000" pitchFamily="65" charset="-122"/>
                <a:ea typeface="方正北魏楷书简体" panose="03000509000000000000" pitchFamily="65" charset="-122"/>
              </a:rPr>
              <a:t>连续性定义、函数连续的条件、函数的间断点</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极限概念</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p:sp>
        <p:nvSpPr>
          <p:cNvPr id="4" name="矩形 3"/>
          <p:cNvSpPr/>
          <p:nvPr/>
        </p:nvSpPr>
        <p:spPr>
          <a:xfrm>
            <a:off x="608744" y="1556792"/>
            <a:ext cx="4165052" cy="369332"/>
          </a:xfrm>
          <a:prstGeom prst="rect">
            <a:avLst/>
          </a:prstGeom>
        </p:spPr>
        <p:txBody>
          <a:bodyPr wrap="square">
            <a:spAutoFit/>
          </a:bodyPr>
          <a:lstStyle/>
          <a:p>
            <a:r>
              <a:rPr lang="zh-CN" altLang="en-US" kern="0" dirty="0">
                <a:latin typeface="方正北魏楷书简体" panose="03000509000000000000" pitchFamily="65" charset="-122"/>
                <a:ea typeface="方正北魏楷书简体" panose="03000509000000000000" pitchFamily="65" charset="-122"/>
              </a:rPr>
              <a:t>“一尺之锤，日取其半，万世不竭”</a:t>
            </a:r>
            <a:endParaRPr lang="zh-CN" altLang="en-US" dirty="0"/>
          </a:p>
        </p:txBody>
      </p:sp>
      <mc:AlternateContent xmlns:mc="http://schemas.openxmlformats.org/markup-compatibility/2006" xmlns:a14="http://schemas.microsoft.com/office/drawing/2010/main">
        <mc:Choice Requires="a14">
          <p:graphicFrame>
            <p:nvGraphicFramePr>
              <p:cNvPr id="6" name="表格 5"/>
              <p:cNvGraphicFramePr>
                <a:graphicFrameLocks noGrp="1"/>
              </p:cNvGraphicFramePr>
              <p:nvPr/>
            </p:nvGraphicFramePr>
            <p:xfrm>
              <a:off x="778820" y="2060848"/>
              <a:ext cx="7675240" cy="74168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20000"/>
                        </a:ext>
                      </a:extLst>
                    </a:gridCol>
                    <a:gridCol w="905520">
                      <a:extLst>
                        <a:ext uri="{9D8B030D-6E8A-4147-A177-3AD203B41FA5}">
                          <a16:colId xmlns:a16="http://schemas.microsoft.com/office/drawing/2014/main" val="20001"/>
                        </a:ext>
                      </a:extLst>
                    </a:gridCol>
                    <a:gridCol w="812800">
                      <a:extLst>
                        <a:ext uri="{9D8B030D-6E8A-4147-A177-3AD203B41FA5}">
                          <a16:colId xmlns:a16="http://schemas.microsoft.com/office/drawing/2014/main" val="20002"/>
                        </a:ext>
                      </a:extLst>
                    </a:gridCol>
                    <a:gridCol w="812800">
                      <a:extLst>
                        <a:ext uri="{9D8B030D-6E8A-4147-A177-3AD203B41FA5}">
                          <a16:colId xmlns:a16="http://schemas.microsoft.com/office/drawing/2014/main" val="20003"/>
                        </a:ext>
                      </a:extLst>
                    </a:gridCol>
                    <a:gridCol w="812800">
                      <a:extLst>
                        <a:ext uri="{9D8B030D-6E8A-4147-A177-3AD203B41FA5}">
                          <a16:colId xmlns:a16="http://schemas.microsoft.com/office/drawing/2014/main" val="20004"/>
                        </a:ext>
                      </a:extLst>
                    </a:gridCol>
                    <a:gridCol w="812800">
                      <a:extLst>
                        <a:ext uri="{9D8B030D-6E8A-4147-A177-3AD203B41FA5}">
                          <a16:colId xmlns:a16="http://schemas.microsoft.com/office/drawing/2014/main" val="20005"/>
                        </a:ext>
                      </a:extLst>
                    </a:gridCol>
                    <a:gridCol w="812800">
                      <a:extLst>
                        <a:ext uri="{9D8B030D-6E8A-4147-A177-3AD203B41FA5}">
                          <a16:colId xmlns:a16="http://schemas.microsoft.com/office/drawing/2014/main" val="20006"/>
                        </a:ext>
                      </a:extLst>
                    </a:gridCol>
                    <a:gridCol w="812800">
                      <a:extLst>
                        <a:ext uri="{9D8B030D-6E8A-4147-A177-3AD203B41FA5}">
                          <a16:colId xmlns:a16="http://schemas.microsoft.com/office/drawing/2014/main" val="20007"/>
                        </a:ext>
                      </a:extLst>
                    </a:gridCol>
                    <a:gridCol w="812800">
                      <a:extLst>
                        <a:ext uri="{9D8B030D-6E8A-4147-A177-3AD203B41FA5}">
                          <a16:colId xmlns:a16="http://schemas.microsoft.com/office/drawing/2014/main" val="20008"/>
                        </a:ext>
                      </a:extLst>
                    </a:gridCol>
                  </a:tblGrid>
                  <a:tr h="370840">
                    <a:tc>
                      <a:txBody>
                        <a:bodyPr/>
                        <a:lstStyle/>
                        <a:p>
                          <a:pPr algn="ctr"/>
                          <a:r>
                            <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rPr>
                            <a:t>日期序号</a:t>
                          </a: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N</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1</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2</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3</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4</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5</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n</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extLst>
                      <a:ext uri="{0D108BD9-81ED-4DB2-BD59-A6C34878D82A}">
                        <a16:rowId xmlns:a16="http://schemas.microsoft.com/office/drawing/2014/main" val="10000"/>
                      </a:ext>
                    </a:extLst>
                  </a:tr>
                  <a:tr h="370840">
                    <a:tc>
                      <a:txBody>
                        <a:bodyPr/>
                        <a:lstStyle/>
                        <a:p>
                          <a:pPr algn="ctr"/>
                          <a:r>
                            <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rPr>
                            <a:t>截取量</a:t>
                          </a:r>
                          <a14:m>
                            <m:oMath xmlns:m="http://schemas.openxmlformats.org/officeDocument/2006/math">
                              <m:sSub>
                                <m:sSubPr>
                                  <m:ctrlPr>
                                    <a:rPr lang="en-US" altLang="zh-CN" sz="1400" b="0" i="1" smtClean="0">
                                      <a:latin typeface="Cambria Math" panose="02040503050406030204" pitchFamily="18" charset="0"/>
                                      <a:ea typeface="方正北魏楷书简体" panose="03000509000000000000" pitchFamily="65" charset="-122"/>
                                    </a:rPr>
                                  </m:ctrlPr>
                                </m:sSubPr>
                                <m:e>
                                  <m:r>
                                    <a:rPr lang="en-US" altLang="zh-CN" sz="1400" b="0" i="1" smtClean="0">
                                      <a:latin typeface="Cambria Math" panose="02040503050406030204" pitchFamily="18" charset="0"/>
                                      <a:ea typeface="方正北魏楷书简体" panose="03000509000000000000" pitchFamily="65" charset="-122"/>
                                    </a:rPr>
                                    <m:t>𝑎</m:t>
                                  </m:r>
                                </m:e>
                                <m:sub>
                                  <m:r>
                                    <a:rPr lang="en-US" altLang="zh-CN" sz="1400" b="0" i="1" smtClean="0">
                                      <a:latin typeface="Cambria Math" panose="02040503050406030204" pitchFamily="18" charset="0"/>
                                      <a:ea typeface="方正北魏楷书简体" panose="03000509000000000000" pitchFamily="65" charset="-122"/>
                                    </a:rPr>
                                    <m:t>𝑛</m:t>
                                  </m:r>
                                </m:sub>
                              </m:sSub>
                            </m:oMath>
                          </a14:m>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1/2</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1/4</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1/8</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1/16</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1/32</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CN" sz="1400" b="0" i="1" smtClean="0">
                                        <a:latin typeface="Cambria Math" panose="02040503050406030204" pitchFamily="18" charset="0"/>
                                        <a:ea typeface="方正北魏楷书简体" panose="03000509000000000000" pitchFamily="65" charset="-122"/>
                                      </a:rPr>
                                    </m:ctrlPr>
                                  </m:sSupPr>
                                  <m:e>
                                    <m:d>
                                      <m:dPr>
                                        <m:ctrlPr>
                                          <a:rPr lang="en-US" altLang="zh-CN" sz="1400" b="0" i="1" smtClean="0">
                                            <a:latin typeface="Cambria Math" panose="02040503050406030204" pitchFamily="18" charset="0"/>
                                            <a:ea typeface="方正北魏楷书简体" panose="03000509000000000000" pitchFamily="65" charset="-122"/>
                                          </a:rPr>
                                        </m:ctrlPr>
                                      </m:dPr>
                                      <m:e>
                                        <m:r>
                                          <a:rPr lang="en-US" altLang="zh-CN" sz="1400" b="0" i="1" smtClean="0">
                                            <a:latin typeface="Cambria Math" panose="02040503050406030204" pitchFamily="18" charset="0"/>
                                            <a:ea typeface="方正北魏楷书简体" panose="03000509000000000000" pitchFamily="65" charset="-122"/>
                                          </a:rPr>
                                          <m:t>1/2</m:t>
                                        </m:r>
                                      </m:e>
                                    </m:d>
                                  </m:e>
                                  <m:sup>
                                    <m:r>
                                      <a:rPr lang="en-US" altLang="zh-CN" sz="1400" b="0" i="1" smtClean="0">
                                        <a:latin typeface="Cambria Math" panose="02040503050406030204" pitchFamily="18" charset="0"/>
                                        <a:ea typeface="方正北魏楷书简体" panose="03000509000000000000" pitchFamily="65" charset="-122"/>
                                      </a:rPr>
                                      <m:t>𝑛</m:t>
                                    </m:r>
                                  </m:sup>
                                </m:sSup>
                              </m:oMath>
                            </m:oMathPara>
                          </a14:m>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extLst>
                      <a:ext uri="{0D108BD9-81ED-4DB2-BD59-A6C34878D82A}">
                        <a16:rowId xmlns:a16="http://schemas.microsoft.com/office/drawing/2014/main" val="10001"/>
                      </a:ext>
                    </a:extLst>
                  </a:tr>
                </a:tbl>
              </a:graphicData>
            </a:graphic>
          </p:graphicFrame>
        </mc:Choice>
        <mc:Fallback xmlns="">
          <p:graphicFrame>
            <p:nvGraphicFramePr>
              <p:cNvPr id="6" name="表格 5"/>
              <p:cNvGraphicFramePr>
                <a:graphicFrameLocks noGrp="1"/>
              </p:cNvGraphicFramePr>
              <p:nvPr/>
            </p:nvGraphicFramePr>
            <p:xfrm>
              <a:off x="778820" y="2060848"/>
              <a:ext cx="7675240" cy="741680"/>
            </p:xfrm>
            <a:graphic>
              <a:graphicData uri="http://schemas.openxmlformats.org/drawingml/2006/table">
                <a:tbl>
                  <a:tblPr firstRow="1" bandRow="1">
                    <a:tableStyleId>{5940675A-B579-460E-94D1-54222C63F5DA}</a:tableStyleId>
                  </a:tblPr>
                  <a:tblGrid>
                    <a:gridCol w="1080120"/>
                    <a:gridCol w="905520"/>
                    <a:gridCol w="812800"/>
                    <a:gridCol w="812800"/>
                    <a:gridCol w="812800"/>
                    <a:gridCol w="812800"/>
                    <a:gridCol w="812800"/>
                    <a:gridCol w="812800"/>
                    <a:gridCol w="812800"/>
                  </a:tblGrid>
                  <a:tr h="370840">
                    <a:tc>
                      <a:txBody>
                        <a:bodyPr/>
                        <a:lstStyle/>
                        <a:p>
                          <a:pPr algn="ctr"/>
                          <a:r>
                            <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rPr>
                            <a:t>日期序号</a:t>
                          </a: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N</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1</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2</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3</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4</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5</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n</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r>
                  <a:tr h="370840">
                    <a:tc>
                      <a:txBody>
                        <a:bodyPr/>
                        <a:lstStyle/>
                        <a:p>
                          <a:endParaRPr lang="zh-CN"/>
                        </a:p>
                      </a:txBody>
                      <a:tcPr anchor="ctr">
                        <a:blipFill>
                          <a:blip r:embed="rId2"/>
                        </a:blipFill>
                      </a:tcP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1/2</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1/4</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1/8</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1/16</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1/32</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c>
                      <a:txBody>
                        <a:bodyPr/>
                        <a:lstStyle/>
                        <a:p>
                          <a:endParaRPr lang="zh-CN"/>
                        </a:p>
                      </a:txBody>
                      <a:tcPr anchor="ctr">
                        <a:blipFill>
                          <a:blip r:embed="rId2"/>
                        </a:blipFill>
                      </a:tcPr>
                    </a:tc>
                    <a:tc>
                      <a:txBody>
                        <a:bodyPr/>
                        <a:lstStyle/>
                        <a:p>
                          <a:pPr algn="ctr"/>
                          <a:r>
                            <a:rPr lang="en-US" altLang="zh-CN" sz="1400" dirty="0">
                              <a:latin typeface="Times New Roman" panose="02020603050405020304" pitchFamily="18" charset="0"/>
                              <a:ea typeface="方正北魏楷书简体" panose="03000509000000000000" pitchFamily="65" charset="-122"/>
                              <a:cs typeface="Times New Roman" panose="02020603050405020304" pitchFamily="18" charset="0"/>
                            </a:rPr>
                            <a:t>…</a:t>
                          </a:r>
                          <a:endParaRPr lang="zh-CN" altLang="en-US" sz="1400" dirty="0">
                            <a:latin typeface="Times New Roman" panose="02020603050405020304" pitchFamily="18" charset="0"/>
                            <a:ea typeface="方正北魏楷书简体" panose="03000509000000000000" pitchFamily="65" charset="-122"/>
                            <a:cs typeface="Times New Roman" panose="02020603050405020304" pitchFamily="18" charset="0"/>
                          </a:endParaRPr>
                        </a:p>
                      </a:txBody>
                      <a:tcPr anchor="ctr"/>
                    </a:tc>
                  </a:tr>
                </a:tbl>
              </a:graphicData>
            </a:graphic>
          </p:graphicFrame>
        </mc:Fallback>
      </mc:AlternateContent>
      <p:sp>
        <p:nvSpPr>
          <p:cNvPr id="11" name="矩形 10"/>
          <p:cNvSpPr/>
          <p:nvPr/>
        </p:nvSpPr>
        <p:spPr>
          <a:xfrm>
            <a:off x="8661809" y="2431688"/>
            <a:ext cx="3179075" cy="369332"/>
          </a:xfrm>
          <a:prstGeom prst="rect">
            <a:avLst/>
          </a:prstGeom>
        </p:spPr>
        <p:txBody>
          <a:bodyPr wrap="none">
            <a:spAutoFit/>
          </a:bodyPr>
          <a:lstStyle/>
          <a:p>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无限接近</a:t>
            </a:r>
            <a:r>
              <a:rPr lang="en-US" altLang="zh-CN"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0</a:t>
            </a:r>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，但永远不会等于</a:t>
            </a:r>
            <a:r>
              <a:rPr lang="en-US" altLang="zh-CN"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0</a:t>
            </a:r>
            <a:endParaRPr lang="zh-CN" altLang="en-US" dirty="0">
              <a:solidFill>
                <a:srgbClr val="FF0000"/>
              </a:solidFill>
              <a:latin typeface="Times New Roman" panose="02020603050405020304" pitchFamily="18" charset="0"/>
              <a:cs typeface="Times New Roman" panose="02020603050405020304" pitchFamily="18" charset="0"/>
            </a:endParaRPr>
          </a:p>
        </p:txBody>
      </p:sp>
      <p:sp>
        <p:nvSpPr>
          <p:cNvPr id="12" name="矩形 11"/>
          <p:cNvSpPr/>
          <p:nvPr/>
        </p:nvSpPr>
        <p:spPr>
          <a:xfrm>
            <a:off x="8246311" y="2431688"/>
            <a:ext cx="415498" cy="369332"/>
          </a:xfrm>
          <a:prstGeom prst="rect">
            <a:avLst/>
          </a:prstGeom>
        </p:spPr>
        <p:txBody>
          <a:bodyPr wrap="none">
            <a:spAutoFit/>
          </a:bodyPr>
          <a:lstStyle/>
          <a:p>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a:t>
            </a:r>
            <a:endParaRPr lang="zh-CN" altLang="en-US" dirty="0"/>
          </a:p>
        </p:txBody>
      </p:sp>
      <mc:AlternateContent xmlns:mc="http://schemas.openxmlformats.org/markup-compatibility/2006" xmlns:a14="http://schemas.microsoft.com/office/drawing/2010/main">
        <mc:Choice Requires="a14">
          <p:sp>
            <p:nvSpPr>
              <p:cNvPr id="15" name="矩形 14"/>
              <p:cNvSpPr/>
              <p:nvPr/>
            </p:nvSpPr>
            <p:spPr>
              <a:xfrm>
                <a:off x="764113" y="3423577"/>
                <a:ext cx="9286777" cy="923330"/>
              </a:xfrm>
              <a:prstGeom prst="rect">
                <a:avLst/>
              </a:prstGeom>
            </p:spPr>
            <p:txBody>
              <a:bodyPr wrap="square">
                <a:spAutoFit/>
              </a:bodyPr>
              <a:lstStyle/>
              <a:p>
                <a:pPr>
                  <a:lnSpc>
                    <a:spcPct val="150000"/>
                  </a:lnSpc>
                </a:pPr>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数列极限的定义</a:t>
                </a:r>
                <a:r>
                  <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a:t>
                </a:r>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不用记忆，理解极限的思想即可</a:t>
                </a:r>
                <a:r>
                  <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a:t>
                </a:r>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a:t>
                </a:r>
                <a:endPar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endParaRPr>
              </a:p>
              <a:p>
                <a:pPr>
                  <a:lnSpc>
                    <a:spcPct val="150000"/>
                  </a:lnSpc>
                </a:pP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给定数列</a:t>
                </a:r>
                <a14:m>
                  <m:oMath xmlns:m="http://schemas.openxmlformats.org/officeDocument/2006/math">
                    <m:d>
                      <m:dPr>
                        <m:begChr m:val="{"/>
                        <m:endChr m:val="}"/>
                        <m:ctrlPr>
                          <a:rPr lang="en-US" altLang="zh-CN" b="0" i="1" kern="0" smtClean="0">
                            <a:latin typeface="Cambria Math" panose="02040503050406030204" pitchFamily="18" charset="0"/>
                            <a:ea typeface="方正北魏楷书简体" panose="03000509000000000000" pitchFamily="65" charset="-122"/>
                          </a:rPr>
                        </m:ctrlPr>
                      </m:dPr>
                      <m:e>
                        <m:sSub>
                          <m:sSubPr>
                            <m:ctrlPr>
                              <a:rPr lang="en-US" altLang="zh-CN" b="0" i="1" kern="0" smtClean="0">
                                <a:latin typeface="Cambria Math" panose="02040503050406030204" pitchFamily="18" charset="0"/>
                                <a:ea typeface="方正北魏楷书简体" panose="03000509000000000000" pitchFamily="65" charset="-122"/>
                              </a:rPr>
                            </m:ctrlPr>
                          </m:sSubPr>
                          <m:e>
                            <m:r>
                              <a:rPr lang="en-US" altLang="zh-CN" b="0" i="1" kern="0" smtClean="0">
                                <a:latin typeface="Cambria Math" panose="02040503050406030204" pitchFamily="18" charset="0"/>
                                <a:ea typeface="方正北魏楷书简体" panose="03000509000000000000" pitchFamily="65" charset="-122"/>
                              </a:rPr>
                              <m:t>𝑥</m:t>
                            </m:r>
                          </m:e>
                          <m:sub>
                            <m:r>
                              <a:rPr lang="en-US" altLang="zh-CN" b="0" i="1" kern="0" smtClean="0">
                                <a:latin typeface="Cambria Math" panose="02040503050406030204" pitchFamily="18" charset="0"/>
                                <a:ea typeface="方正北魏楷书简体" panose="03000509000000000000" pitchFamily="65" charset="-122"/>
                              </a:rPr>
                              <m:t>𝑛</m:t>
                            </m:r>
                          </m:sub>
                        </m:sSub>
                      </m:e>
                    </m:d>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，若</a:t>
                </a:r>
                <a:r>
                  <a:rPr lang="zh-CN" altLang="en-US" u="sng" kern="0" dirty="0">
                    <a:latin typeface="Times New Roman" panose="02020603050405020304" pitchFamily="18" charset="0"/>
                    <a:ea typeface="方正北魏楷书简体" panose="03000509000000000000" pitchFamily="65" charset="-122"/>
                    <a:cs typeface="Times New Roman" panose="02020603050405020304" pitchFamily="18" charset="0"/>
                  </a:rPr>
                  <a:t>项数</a:t>
                </a:r>
                <a:r>
                  <a:rPr lang="en-US" altLang="zh-CN" i="0" u="sng" kern="0" dirty="0">
                    <a:latin typeface="Times New Roman" panose="02020603050405020304" pitchFamily="18" charset="0"/>
                    <a:ea typeface="方正北魏楷书简体" panose="03000509000000000000" pitchFamily="65" charset="-122"/>
                    <a:cs typeface="Times New Roman" panose="02020603050405020304" pitchFamily="18" charset="0"/>
                  </a:rPr>
                  <a:t>n</a:t>
                </a:r>
                <a:r>
                  <a:rPr lang="zh-CN" altLang="en-US" u="sng" kern="0" dirty="0">
                    <a:latin typeface="Times New Roman" panose="02020603050405020304" pitchFamily="18" charset="0"/>
                    <a:ea typeface="方正北魏楷书简体" panose="03000509000000000000" pitchFamily="65" charset="-122"/>
                    <a:cs typeface="Times New Roman" panose="02020603050405020304" pitchFamily="18" charset="0"/>
                  </a:rPr>
                  <a:t>无限增大</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时，通项</a:t>
                </a:r>
                <a14:m>
                  <m:oMath xmlns:m="http://schemas.openxmlformats.org/officeDocument/2006/math">
                    <m:sSub>
                      <m:sSubPr>
                        <m:ctrlPr>
                          <a:rPr lang="en-US" altLang="zh-CN" i="1" kern="0">
                            <a:latin typeface="Cambria Math" panose="02040503050406030204" pitchFamily="18" charset="0"/>
                            <a:ea typeface="方正北魏楷书简体" panose="03000509000000000000" pitchFamily="65" charset="-122"/>
                          </a:rPr>
                        </m:ctrlPr>
                      </m:sSubPr>
                      <m:e>
                        <m:r>
                          <a:rPr lang="en-US" altLang="zh-CN" i="1" kern="0">
                            <a:latin typeface="Cambria Math" panose="02040503050406030204" pitchFamily="18" charset="0"/>
                            <a:ea typeface="方正北魏楷书简体" panose="03000509000000000000" pitchFamily="65" charset="-122"/>
                          </a:rPr>
                          <m:t>𝑥</m:t>
                        </m:r>
                      </m:e>
                      <m:sub>
                        <m:r>
                          <a:rPr lang="en-US" altLang="zh-CN" i="1" kern="0">
                            <a:latin typeface="Cambria Math" panose="02040503050406030204" pitchFamily="18" charset="0"/>
                            <a:ea typeface="方正北魏楷书简体" panose="03000509000000000000" pitchFamily="65" charset="-122"/>
                          </a:rPr>
                          <m:t>𝑛</m:t>
                        </m:r>
                      </m:sub>
                    </m:sSub>
                  </m:oMath>
                </a14:m>
                <a:r>
                  <a:rPr lang="zh-CN" altLang="en-US" u="sng" kern="0" dirty="0">
                    <a:latin typeface="Times New Roman" panose="02020603050405020304" pitchFamily="18" charset="0"/>
                    <a:ea typeface="方正北魏楷书简体" panose="03000509000000000000" pitchFamily="65" charset="-122"/>
                    <a:cs typeface="Times New Roman" panose="02020603050405020304" pitchFamily="18" charset="0"/>
                  </a:rPr>
                  <a:t>无限地接近常数</a:t>
                </a:r>
                <a:r>
                  <a:rPr lang="en-US" altLang="zh-CN" i="0" u="sng" kern="0" dirty="0">
                    <a:latin typeface="Times New Roman" panose="02020603050405020304" pitchFamily="18" charset="0"/>
                    <a:ea typeface="方正北魏楷书简体" panose="03000509000000000000" pitchFamily="65" charset="-122"/>
                    <a:cs typeface="Times New Roman" panose="02020603050405020304" pitchFamily="18" charset="0"/>
                  </a:rPr>
                  <a:t>A</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，则称</a:t>
                </a:r>
                <a14:m>
                  <m:oMath xmlns:m="http://schemas.openxmlformats.org/officeDocument/2006/math">
                    <m:r>
                      <a:rPr lang="en-US" altLang="zh-CN"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𝐴</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为数列</a:t>
                </a:r>
                <a14:m>
                  <m:oMath xmlns:m="http://schemas.openxmlformats.org/officeDocument/2006/math">
                    <m:d>
                      <m:dPr>
                        <m:begChr m:val="{"/>
                        <m:endChr m:val="}"/>
                        <m:ctrlPr>
                          <a:rPr lang="en-US" altLang="zh-CN" i="1" kern="0">
                            <a:latin typeface="Cambria Math" panose="02040503050406030204" pitchFamily="18" charset="0"/>
                            <a:ea typeface="方正北魏楷书简体" panose="03000509000000000000" pitchFamily="65" charset="-122"/>
                          </a:rPr>
                        </m:ctrlPr>
                      </m:dPr>
                      <m:e>
                        <m:sSub>
                          <m:sSubPr>
                            <m:ctrlPr>
                              <a:rPr lang="en-US" altLang="zh-CN" i="1" kern="0" smtClean="0">
                                <a:latin typeface="Cambria Math" panose="02040503050406030204" pitchFamily="18" charset="0"/>
                                <a:ea typeface="方正北魏楷书简体" panose="03000509000000000000" pitchFamily="65" charset="-122"/>
                              </a:rPr>
                            </m:ctrlPr>
                          </m:sSubPr>
                          <m:e>
                            <m:r>
                              <a:rPr lang="en-US" altLang="zh-CN" i="1" kern="0">
                                <a:latin typeface="Cambria Math" panose="02040503050406030204" pitchFamily="18" charset="0"/>
                                <a:ea typeface="方正北魏楷书简体" panose="03000509000000000000" pitchFamily="65" charset="-122"/>
                              </a:rPr>
                              <m:t>𝑥</m:t>
                            </m:r>
                          </m:e>
                          <m:sub>
                            <m:r>
                              <a:rPr lang="en-US" altLang="zh-CN" i="1" kern="0">
                                <a:latin typeface="Cambria Math" panose="02040503050406030204" pitchFamily="18" charset="0"/>
                                <a:ea typeface="方正北魏楷书简体" panose="03000509000000000000" pitchFamily="65" charset="-122"/>
                              </a:rPr>
                              <m:t>𝑛</m:t>
                            </m:r>
                          </m:sub>
                        </m:sSub>
                      </m:e>
                    </m:d>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的极限。</a:t>
                </a:r>
                <a:endPar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764113" y="3423577"/>
                <a:ext cx="9286777" cy="923330"/>
              </a:xfrm>
              <a:prstGeom prst="rect">
                <a:avLst/>
              </a:prstGeom>
              <a:blipFill rotWithShape="1">
                <a:blip r:embed="rId3"/>
                <a:stretch>
                  <a:fillRect l="-2" t="-32" r="1" b="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778820" y="5122837"/>
                <a:ext cx="4309068" cy="521233"/>
              </a:xfrm>
              <a:prstGeom prst="rect">
                <a:avLst/>
              </a:prstGeom>
            </p:spPr>
            <p:txBody>
              <a:bodyPr wrap="square">
                <a:spAutoFit/>
              </a:bodyPr>
              <a:lstStyle/>
              <a:p>
                <a:pPr>
                  <a:lnSpc>
                    <a:spcPct val="150000"/>
                  </a:lnSpc>
                </a:pPr>
                <a:r>
                  <a:rPr lang="zh-CN" altLang="en-US" u="sng" kern="0" dirty="0">
                    <a:solidFill>
                      <a:srgbClr val="0070C0"/>
                    </a:solidFill>
                    <a:latin typeface="Times New Roman" panose="02020603050405020304" pitchFamily="18" charset="0"/>
                    <a:ea typeface="方正北魏楷书简体" panose="03000509000000000000" pitchFamily="65" charset="-122"/>
                    <a:cs typeface="Times New Roman" panose="02020603050405020304" pitchFamily="18" charset="0"/>
                  </a:rPr>
                  <a:t>项数</a:t>
                </a:r>
                <a:r>
                  <a:rPr lang="en-US" altLang="zh-CN" u="sng" kern="0" dirty="0">
                    <a:solidFill>
                      <a:srgbClr val="0070C0"/>
                    </a:solidFill>
                    <a:latin typeface="Times New Roman" panose="02020603050405020304" pitchFamily="18" charset="0"/>
                    <a:ea typeface="方正北魏楷书简体" panose="03000509000000000000" pitchFamily="65" charset="-122"/>
                    <a:cs typeface="Times New Roman" panose="02020603050405020304" pitchFamily="18" charset="0"/>
                  </a:rPr>
                  <a:t>n</a:t>
                </a:r>
                <a:r>
                  <a:rPr lang="zh-CN" altLang="en-US" u="sng" kern="0" dirty="0">
                    <a:solidFill>
                      <a:srgbClr val="0070C0"/>
                    </a:solidFill>
                    <a:latin typeface="Times New Roman" panose="02020603050405020304" pitchFamily="18" charset="0"/>
                    <a:ea typeface="方正北魏楷书简体" panose="03000509000000000000" pitchFamily="65" charset="-122"/>
                    <a:cs typeface="Times New Roman" panose="02020603050405020304" pitchFamily="18" charset="0"/>
                  </a:rPr>
                  <a:t>无限增大（趋势）</a:t>
                </a:r>
                <a:r>
                  <a:rPr lang="zh-CN" altLang="en-US" kern="0" dirty="0">
                    <a:solidFill>
                      <a:srgbClr val="0070C0"/>
                    </a:solidFill>
                    <a:latin typeface="Times New Roman" panose="02020603050405020304" pitchFamily="18" charset="0"/>
                    <a:ea typeface="方正北魏楷书简体" panose="03000509000000000000" pitchFamily="65" charset="-122"/>
                    <a:cs typeface="Times New Roman" panose="02020603050405020304" pitchFamily="18" charset="0"/>
                  </a:rPr>
                  <a:t>：记作</a:t>
                </a:r>
                <a14:m>
                  <m:oMath xmlns:m="http://schemas.openxmlformats.org/officeDocument/2006/math">
                    <m:r>
                      <a:rPr lang="en-US" altLang="zh-CN" b="0" i="1" kern="0" smtClea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𝑛</m:t>
                    </m:r>
                    <m:r>
                      <a:rPr lang="en-US" altLang="zh-CN" b="0" i="1" kern="0" smtClea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oMath>
                </a14:m>
                <a:r>
                  <a:rPr lang="zh-CN" altLang="en-US" kern="0" dirty="0">
                    <a:solidFill>
                      <a:srgbClr val="0070C0"/>
                    </a:solidFill>
                    <a:latin typeface="Times New Roman" panose="02020603050405020304" pitchFamily="18" charset="0"/>
                    <a:ea typeface="方正北魏楷书简体" panose="03000509000000000000" pitchFamily="65" charset="-122"/>
                    <a:cs typeface="Times New Roman" panose="02020603050405020304" pitchFamily="18" charset="0"/>
                  </a:rPr>
                  <a:t> ；</a:t>
                </a:r>
              </a:p>
            </p:txBody>
          </p:sp>
        </mc:Choice>
        <mc:Fallback xmlns="">
          <p:sp>
            <p:nvSpPr>
              <p:cNvPr id="16" name="矩形 15"/>
              <p:cNvSpPr>
                <a:spLocks noRot="1" noChangeAspect="1" noMove="1" noResize="1" noEditPoints="1" noAdjustHandles="1" noChangeArrowheads="1" noChangeShapeType="1" noTextEdit="1"/>
              </p:cNvSpPr>
              <p:nvPr/>
            </p:nvSpPr>
            <p:spPr>
              <a:xfrm>
                <a:off x="778820" y="5122837"/>
                <a:ext cx="4309068" cy="521233"/>
              </a:xfrm>
              <a:prstGeom prst="rect">
                <a:avLst/>
              </a:prstGeom>
              <a:blipFill rotWithShape="1">
                <a:blip r:embed="rId4"/>
                <a:stretch>
                  <a:fillRect l="-7" t="-56" r="6" b="36"/>
                </a:stretch>
              </a:blipFill>
            </p:spPr>
            <p:txBody>
              <a:bodyPr/>
              <a:lstStyle/>
              <a:p>
                <a:r>
                  <a:rPr lang="zh-CN" altLang="en-US">
                    <a:noFill/>
                  </a:rPr>
                  <a:t> </a:t>
                </a:r>
              </a:p>
            </p:txBody>
          </p:sp>
        </mc:Fallback>
      </mc:AlternateContent>
      <p:sp>
        <p:nvSpPr>
          <p:cNvPr id="7" name="矩形 6"/>
          <p:cNvSpPr/>
          <p:nvPr/>
        </p:nvSpPr>
        <p:spPr>
          <a:xfrm>
            <a:off x="2958252" y="878393"/>
            <a:ext cx="2659702" cy="461665"/>
          </a:xfrm>
          <a:prstGeom prst="rect">
            <a:avLst/>
          </a:prstGeom>
        </p:spPr>
        <p:txBody>
          <a:bodyPr wrap="none">
            <a:spAutoFit/>
          </a:bodyPr>
          <a:lstStyle/>
          <a:p>
            <a:r>
              <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rPr>
              <a:t>Definition of Limits</a:t>
            </a:r>
            <a:endParaRPr lang="zh-C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778820" y="5660908"/>
                <a:ext cx="7117380" cy="521233"/>
              </a:xfrm>
              <a:prstGeom prst="rect">
                <a:avLst/>
              </a:prstGeom>
            </p:spPr>
            <p:txBody>
              <a:bodyPr wrap="square">
                <a:spAutoFit/>
              </a:bodyPr>
              <a:lstStyle/>
              <a:p>
                <a:pPr>
                  <a:lnSpc>
                    <a:spcPct val="150000"/>
                  </a:lnSpc>
                </a:pPr>
                <a:r>
                  <a:rPr lang="zh-CN" altLang="en-US" u="sng" kern="0" dirty="0">
                    <a:solidFill>
                      <a:srgbClr val="0070C0"/>
                    </a:solidFill>
                    <a:latin typeface="Times New Roman" panose="02020603050405020304" pitchFamily="18" charset="0"/>
                    <a:ea typeface="方正北魏楷书简体" panose="03000509000000000000" pitchFamily="65" charset="-122"/>
                    <a:cs typeface="Times New Roman" panose="02020603050405020304" pitchFamily="18" charset="0"/>
                  </a:rPr>
                  <a:t>极限（结果）</a:t>
                </a:r>
                <a:r>
                  <a:rPr lang="zh-CN" altLang="en-US" kern="0" dirty="0">
                    <a:solidFill>
                      <a:srgbClr val="0070C0"/>
                    </a:solidFill>
                    <a:latin typeface="Times New Roman" panose="02020603050405020304" pitchFamily="18" charset="0"/>
                    <a:ea typeface="方正北魏楷书简体" panose="03000509000000000000" pitchFamily="65" charset="-122"/>
                    <a:cs typeface="Times New Roman" panose="02020603050405020304" pitchFamily="18" charset="0"/>
                  </a:rPr>
                  <a:t>：记作</a:t>
                </a:r>
                <a14:m>
                  <m:oMath xmlns:m="http://schemas.openxmlformats.org/officeDocument/2006/math">
                    <m:sPre>
                      <m:sPrePr>
                        <m:ctrlPr>
                          <a:rPr lang="en-US" altLang="zh-CN"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𝑛</m:t>
                        </m:r>
                        <m:r>
                          <a:rPr lang="en-US" altLang="zh-CN"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sub>
                      <m:sup>
                        <m:r>
                          <a:rPr lang="en-US" altLang="zh-CN" i="1">
                            <a:solidFill>
                              <a:srgbClr val="0070C0"/>
                            </a:solidFill>
                            <a:latin typeface="Cambria Math" panose="02040503050406030204" pitchFamily="18" charset="0"/>
                          </a:rPr>
                          <m:t>𝑙𝑖𝑚</m:t>
                        </m:r>
                      </m:sup>
                      <m:e>
                        <m:sSub>
                          <m:sSubPr>
                            <m:ctrlPr>
                              <a:rPr lang="en-US" altLang="zh-CN"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sSubPr>
                          <m:e>
                            <m:r>
                              <a:rPr lang="en-US" altLang="zh-CN"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𝑥</m:t>
                            </m:r>
                          </m:e>
                          <m:sub>
                            <m:r>
                              <a:rPr lang="en-US" altLang="zh-CN"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𝑛</m:t>
                            </m:r>
                          </m:sub>
                        </m:sSub>
                      </m:e>
                    </m:sPre>
                    <m:r>
                      <a:rPr lang="en-US" altLang="zh-CN"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𝐴</m:t>
                    </m:r>
                    <m:r>
                      <a:rPr lang="en-US" altLang="zh-CN"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 </m:t>
                    </m:r>
                    <m:r>
                      <a:rPr lang="zh-CN" altLang="en-US"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oMath>
                </a14:m>
                <a:r>
                  <a:rPr lang="zh-CN" altLang="en-US" kern="0" dirty="0">
                    <a:solidFill>
                      <a:srgbClr val="0070C0"/>
                    </a:solidFill>
                    <a:latin typeface="Times New Roman" panose="02020603050405020304" pitchFamily="18" charset="0"/>
                    <a:ea typeface="方正北魏楷书简体" panose="03000509000000000000" pitchFamily="65" charset="-122"/>
                    <a:cs typeface="Times New Roman" panose="02020603050405020304" pitchFamily="18" charset="0"/>
                  </a:rPr>
                  <a:t>读作</a:t>
                </a:r>
                <a14:m>
                  <m:oMath xmlns:m="http://schemas.openxmlformats.org/officeDocument/2006/math">
                    <m:r>
                      <a:rPr lang="en-US" altLang="zh-CN" i="1" kern="0" dirty="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𝑛</m:t>
                    </m:r>
                  </m:oMath>
                </a14:m>
                <a:r>
                  <a:rPr lang="zh-CN" altLang="en-US" kern="0" dirty="0">
                    <a:solidFill>
                      <a:srgbClr val="0070C0"/>
                    </a:solidFill>
                    <a:latin typeface="Times New Roman" panose="02020603050405020304" pitchFamily="18" charset="0"/>
                    <a:ea typeface="方正北魏楷书简体" panose="03000509000000000000" pitchFamily="65" charset="-122"/>
                    <a:cs typeface="Times New Roman" panose="02020603050405020304" pitchFamily="18" charset="0"/>
                  </a:rPr>
                  <a:t>趋于无穷大时</a:t>
                </a:r>
                <a14:m>
                  <m:oMath xmlns:m="http://schemas.openxmlformats.org/officeDocument/2006/math">
                    <m:sSub>
                      <m:sSubPr>
                        <m:ctrlPr>
                          <a:rPr lang="en-US" altLang="zh-CN"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sSubPr>
                      <m:e>
                        <m:r>
                          <a:rPr lang="en-US" altLang="zh-CN"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𝑥</m:t>
                        </m:r>
                      </m:e>
                      <m:sub>
                        <m:r>
                          <a:rPr lang="en-US" altLang="zh-CN"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𝑛</m:t>
                        </m:r>
                      </m:sub>
                    </m:sSub>
                  </m:oMath>
                </a14:m>
                <a:r>
                  <a:rPr lang="zh-CN" altLang="en-US" kern="0" dirty="0">
                    <a:solidFill>
                      <a:srgbClr val="0070C0"/>
                    </a:solidFill>
                    <a:latin typeface="Times New Roman" panose="02020603050405020304" pitchFamily="18" charset="0"/>
                    <a:ea typeface="方正北魏楷书简体" panose="03000509000000000000" pitchFamily="65" charset="-122"/>
                    <a:cs typeface="Times New Roman" panose="02020603050405020304" pitchFamily="18" charset="0"/>
                  </a:rPr>
                  <a:t>极限是</a:t>
                </a:r>
                <a14:m>
                  <m:oMath xmlns:m="http://schemas.openxmlformats.org/officeDocument/2006/math">
                    <m:r>
                      <a:rPr lang="en-US" altLang="zh-CN" i="1" kern="0" dirty="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𝐴</m:t>
                    </m:r>
                  </m:oMath>
                </a14:m>
                <a:endParaRPr lang="zh-CN" altLang="en-US" kern="0" dirty="0">
                  <a:solidFill>
                    <a:srgbClr val="0070C0"/>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778820" y="5660908"/>
                <a:ext cx="7117380" cy="521233"/>
              </a:xfrm>
              <a:prstGeom prst="rect">
                <a:avLst/>
              </a:prstGeom>
              <a:blipFill rotWithShape="1">
                <a:blip r:embed="rId5"/>
                <a:stretch>
                  <a:fillRect l="-4" t="-99" r="9" b="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8262646" y="5363633"/>
                <a:ext cx="2881430" cy="727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40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40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𝑛</m:t>
                          </m:r>
                          <m:r>
                            <a:rPr lang="en-US" altLang="zh-CN" sz="40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sub>
                        <m:sup>
                          <m:r>
                            <a:rPr lang="en-US" altLang="zh-CN" sz="4000" i="1">
                              <a:solidFill>
                                <a:srgbClr val="0070C0"/>
                              </a:solidFill>
                              <a:latin typeface="Cambria Math" panose="02040503050406030204" pitchFamily="18" charset="0"/>
                            </a:rPr>
                            <m:t>𝑙𝑖𝑚</m:t>
                          </m:r>
                        </m:sup>
                        <m:e>
                          <m:sSub>
                            <m:sSubPr>
                              <m:ctrlPr>
                                <a:rPr lang="en-US" altLang="zh-CN" sz="40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sSubPr>
                            <m:e>
                              <m:r>
                                <a:rPr lang="en-US" altLang="zh-CN" sz="40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𝑥</m:t>
                              </m:r>
                            </m:e>
                            <m:sub>
                              <m:r>
                                <a:rPr lang="en-US" altLang="zh-CN" sz="40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𝑛</m:t>
                              </m:r>
                            </m:sub>
                          </m:sSub>
                        </m:e>
                      </m:sPre>
                      <m:r>
                        <a:rPr lang="en-US" altLang="zh-CN" sz="40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40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𝐴</m:t>
                      </m:r>
                      <m:r>
                        <a:rPr lang="en-US" altLang="zh-CN" sz="40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 </m:t>
                      </m:r>
                    </m:oMath>
                  </m:oMathPara>
                </a14:m>
                <a:endParaRPr lang="zh-CN" altLang="en-US" sz="4000" dirty="0"/>
              </a:p>
            </p:txBody>
          </p:sp>
        </mc:Choice>
        <mc:Fallback xmlns="">
          <p:sp>
            <p:nvSpPr>
              <p:cNvPr id="9" name="矩形 8"/>
              <p:cNvSpPr>
                <a:spLocks noRot="1" noChangeAspect="1" noMove="1" noResize="1" noEditPoints="1" noAdjustHandles="1" noChangeArrowheads="1" noChangeShapeType="1" noTextEdit="1"/>
              </p:cNvSpPr>
              <p:nvPr/>
            </p:nvSpPr>
            <p:spPr>
              <a:xfrm>
                <a:off x="8262646" y="5363633"/>
                <a:ext cx="2881430" cy="727828"/>
              </a:xfrm>
              <a:prstGeom prst="rect">
                <a:avLst/>
              </a:prstGeom>
              <a:blipFill rotWithShape="1">
                <a:blip r:embed="rId6"/>
                <a:stretch>
                  <a:fillRect l="-1" t="-58" r="-1747" b="74"/>
                </a:stretch>
              </a:blipFill>
            </p:spPr>
            <p:txBody>
              <a:bodyPr/>
              <a:lstStyle/>
              <a:p>
                <a:r>
                  <a:rPr lang="zh-CN" altLang="en-US">
                    <a:noFill/>
                  </a:rPr>
                  <a:t> </a:t>
                </a:r>
              </a:p>
            </p:txBody>
          </p:sp>
        </mc:Fallback>
      </mc:AlternateContent>
      <p:sp>
        <p:nvSpPr>
          <p:cNvPr id="14" name="矩形 13"/>
          <p:cNvSpPr/>
          <p:nvPr/>
        </p:nvSpPr>
        <p:spPr>
          <a:xfrm>
            <a:off x="5788030" y="949990"/>
            <a:ext cx="2750952" cy="369332"/>
          </a:xfrm>
          <a:prstGeom prst="rect">
            <a:avLst/>
          </a:prstGeom>
        </p:spPr>
        <p:txBody>
          <a:bodyPr wrap="square">
            <a:spAutoFit/>
          </a:bodyPr>
          <a:lstStyle/>
          <a:p>
            <a:r>
              <a:rPr lang="zh-CN" altLang="en-US" strike="sngStrike" kern="0" dirty="0">
                <a:latin typeface="方正北魏楷书简体" panose="03000509000000000000" pitchFamily="65" charset="-122"/>
                <a:ea typeface="方正北魏楷书简体" panose="03000509000000000000" pitchFamily="65" charset="-122"/>
              </a:rPr>
              <a:t>“四舍五入就是结婚了”</a:t>
            </a:r>
            <a:endParaRPr lang="zh-CN" altLang="en-US" strike="sngStrike"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极限概念</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mc:AlternateContent xmlns:mc="http://schemas.openxmlformats.org/markup-compatibility/2006" xmlns:a14="http://schemas.microsoft.com/office/drawing/2010/main">
        <mc:Choice Requires="a14">
          <p:sp>
            <p:nvSpPr>
              <p:cNvPr id="17" name="矩形 16"/>
              <p:cNvSpPr/>
              <p:nvPr/>
            </p:nvSpPr>
            <p:spPr>
              <a:xfrm>
                <a:off x="778820" y="4941168"/>
                <a:ext cx="9286777" cy="1338828"/>
              </a:xfrm>
              <a:prstGeom prst="rect">
                <a:avLst/>
              </a:prstGeom>
            </p:spPr>
            <p:txBody>
              <a:bodyPr wrap="square">
                <a:spAutoFit/>
              </a:bodyPr>
              <a:lstStyle/>
              <a:p>
                <a:pPr>
                  <a:lnSpc>
                    <a:spcPct val="150000"/>
                  </a:lnSpc>
                </a:pPr>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函数极限的定义：</a:t>
                </a:r>
                <a:endPar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endParaRPr>
              </a:p>
              <a:p>
                <a:pPr>
                  <a:lnSpc>
                    <a:spcPct val="150000"/>
                  </a:lnSpc>
                </a:pP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给定函数</a:t>
                </a:r>
                <a14:m>
                  <m:oMath xmlns:m="http://schemas.openxmlformats.org/officeDocument/2006/math">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𝑓</m:t>
                    </m:r>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，若自变量</a:t>
                </a:r>
                <a14:m>
                  <m:oMath xmlns:m="http://schemas.openxmlformats.org/officeDocument/2006/math">
                    <m:r>
                      <a:rPr lang="en-US" altLang="zh-CN"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𝑥</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在定义域内按照</a:t>
                </a:r>
                <a:r>
                  <a:rPr lang="zh-CN" altLang="en-US" u="sng" kern="0" dirty="0">
                    <a:latin typeface="Times New Roman" panose="02020603050405020304" pitchFamily="18" charset="0"/>
                    <a:ea typeface="方正北魏楷书简体" panose="03000509000000000000" pitchFamily="65" charset="-122"/>
                    <a:cs typeface="Times New Roman" panose="02020603050405020304" pitchFamily="18" charset="0"/>
                  </a:rPr>
                  <a:t>某种趋势</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变化时，函数值</a:t>
                </a:r>
                <a14:m>
                  <m:oMath xmlns:m="http://schemas.openxmlformats.org/officeDocument/2006/math">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𝑓</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相应的变化而无限逼近常数</a:t>
                </a:r>
                <a14:m>
                  <m:oMath xmlns:m="http://schemas.openxmlformats.org/officeDocument/2006/math">
                    <m:r>
                      <a:rPr lang="en-US" altLang="zh-CN"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𝐴</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，则称</a:t>
                </a:r>
                <a14:m>
                  <m:oMath xmlns:m="http://schemas.openxmlformats.org/officeDocument/2006/math">
                    <m:r>
                      <a:rPr lang="en-US" altLang="zh-CN"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𝐴</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为函数变化过程中的极限。</a:t>
                </a:r>
              </a:p>
            </p:txBody>
          </p:sp>
        </mc:Choice>
        <mc:Fallback xmlns="">
          <p:sp>
            <p:nvSpPr>
              <p:cNvPr id="17" name="矩形 16"/>
              <p:cNvSpPr>
                <a:spLocks noRot="1" noChangeAspect="1" noMove="1" noResize="1" noEditPoints="1" noAdjustHandles="1" noChangeArrowheads="1" noChangeShapeType="1" noTextEdit="1"/>
              </p:cNvSpPr>
              <p:nvPr/>
            </p:nvSpPr>
            <p:spPr>
              <a:xfrm>
                <a:off x="778820" y="4941168"/>
                <a:ext cx="9286777" cy="1338828"/>
              </a:xfrm>
              <a:prstGeom prst="rect">
                <a:avLst/>
              </a:prstGeom>
              <a:blipFill rotWithShape="1">
                <a:blip r:embed="rId2"/>
                <a:stretch>
                  <a:fillRect l="-3" t="-17" r="2" b="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951984" y="5979593"/>
                <a:ext cx="2622385"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3200" i="1" kern="0" smtClea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3200" b="0" i="1" kern="0" smtClea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32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3200" b="0" i="1" kern="0" smtClea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𝑎</m:t>
                          </m:r>
                        </m:sub>
                        <m:sup>
                          <m:r>
                            <a:rPr lang="en-US" altLang="zh-CN" sz="3200" i="1">
                              <a:solidFill>
                                <a:srgbClr val="0070C0"/>
                              </a:solidFill>
                              <a:latin typeface="Cambria Math" panose="02040503050406030204" pitchFamily="18" charset="0"/>
                            </a:rPr>
                            <m:t>𝑙𝑖𝑚</m:t>
                          </m:r>
                        </m:sup>
                        <m:e>
                          <m:r>
                            <a:rPr lang="en-US" altLang="zh-CN" sz="3200" b="0" i="1" kern="0" smtClea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3200" b="0" i="1" kern="0" smtClea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3200" b="0" i="1" kern="0" smtClea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32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32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𝐴</m:t>
                      </m:r>
                      <m:r>
                        <a:rPr lang="en-US" altLang="zh-CN" sz="32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 </m:t>
                      </m:r>
                    </m:oMath>
                  </m:oMathPara>
                </a14:m>
                <a:endParaRPr lang="zh-CN" altLang="en-US" sz="3200" dirty="0"/>
              </a:p>
            </p:txBody>
          </p:sp>
        </mc:Choice>
        <mc:Fallback xmlns="">
          <p:sp>
            <p:nvSpPr>
              <p:cNvPr id="25" name="矩形 24"/>
              <p:cNvSpPr>
                <a:spLocks noRot="1" noChangeAspect="1" noMove="1" noResize="1" noEditPoints="1" noAdjustHandles="1" noChangeArrowheads="1" noChangeShapeType="1" noTextEdit="1"/>
              </p:cNvSpPr>
              <p:nvPr/>
            </p:nvSpPr>
            <p:spPr>
              <a:xfrm>
                <a:off x="5951984" y="5979593"/>
                <a:ext cx="2622385" cy="600805"/>
              </a:xfrm>
              <a:prstGeom prst="rect">
                <a:avLst/>
              </a:prstGeom>
              <a:blipFill rotWithShape="1">
                <a:blip r:embed="rId3"/>
                <a:stretch>
                  <a:fillRect l="-5" t="-72" r="-74" b="88"/>
                </a:stretch>
              </a:blipFill>
            </p:spPr>
            <p:txBody>
              <a:bodyPr/>
              <a:lstStyle/>
              <a:p>
                <a:r>
                  <a:rPr lang="zh-CN" altLang="en-US">
                    <a:noFill/>
                  </a:rPr>
                  <a:t> </a:t>
                </a:r>
              </a:p>
            </p:txBody>
          </p:sp>
        </mc:Fallback>
      </mc:AlternateContent>
      <p:sp>
        <p:nvSpPr>
          <p:cNvPr id="7" name="矩形 6"/>
          <p:cNvSpPr/>
          <p:nvPr/>
        </p:nvSpPr>
        <p:spPr>
          <a:xfrm>
            <a:off x="2958252" y="878393"/>
            <a:ext cx="2659702" cy="461665"/>
          </a:xfrm>
          <a:prstGeom prst="rect">
            <a:avLst/>
          </a:prstGeom>
        </p:spPr>
        <p:txBody>
          <a:bodyPr wrap="none">
            <a:spAutoFit/>
          </a:bodyPr>
          <a:lstStyle/>
          <a:p>
            <a:r>
              <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rPr>
              <a:t>Definition of Limits</a:t>
            </a:r>
            <a:endParaRPr lang="zh-CN" altLang="en-US" sz="2400" dirty="0">
              <a:latin typeface="Times New Roman" panose="02020603050405020304" pitchFamily="18" charset="0"/>
              <a:cs typeface="Times New Roman" panose="02020603050405020304" pitchFamily="18" charset="0"/>
            </a:endParaRPr>
          </a:p>
        </p:txBody>
      </p:sp>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820" y="1657834"/>
            <a:ext cx="3372964" cy="3206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descr="屏幕剪辑"/>
          <p:cNvPicPr>
            <a:picLocks noChangeAspect="1"/>
          </p:cNvPicPr>
          <p:nvPr/>
        </p:nvPicPr>
        <p:blipFill rotWithShape="1">
          <a:blip r:embed="rId5">
            <a:extLst>
              <a:ext uri="{28A0092B-C50C-407E-A947-70E740481C1C}">
                <a14:useLocalDpi xmlns:a14="http://schemas.microsoft.com/office/drawing/2010/main" val="0"/>
              </a:ext>
            </a:extLst>
          </a:blip>
          <a:srcRect t="908" b="54389"/>
          <a:stretch>
            <a:fillRect/>
          </a:stretch>
        </p:blipFill>
        <p:spPr>
          <a:xfrm>
            <a:off x="4288103" y="2780928"/>
            <a:ext cx="7939132" cy="2083630"/>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2476243" y="1694567"/>
                <a:ext cx="1533497" cy="369332"/>
              </a:xfrm>
              <a:prstGeom prst="rect">
                <a:avLst/>
              </a:prstGeom>
            </p:spPr>
            <p:txBody>
              <a:bodyPr wrap="none">
                <a:spAutoFit/>
              </a:bodyPr>
              <a:lstStyle/>
              <a:p>
                <a:pPr lvl="0">
                  <a:defRPr/>
                </a:pPr>
                <a14:m>
                  <m:oMathPara xmlns:m="http://schemas.openxmlformats.org/officeDocument/2006/math">
                    <m:oMathParaPr>
                      <m:jc m:val="centerGroup"/>
                    </m:oMathParaPr>
                    <m:oMath xmlns:m="http://schemas.openxmlformats.org/officeDocument/2006/math">
                      <m:r>
                        <a:rPr lang="en-US" altLang="zh-CN" i="1" kern="0" dirty="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i="1" kern="0" dirty="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i="1" kern="0" dirty="0">
                              <a:latin typeface="Cambria Math" panose="02040503050406030204" pitchFamily="18" charset="0"/>
                              <a:ea typeface="方正北魏楷书简体" panose="03000509000000000000" pitchFamily="65" charset="-122"/>
                              <a:cs typeface="Times New Roman" panose="02020603050405020304" pitchFamily="18" charset="0"/>
                            </a:rPr>
                            <m:t>𝑥</m:t>
                          </m:r>
                        </m:e>
                      </m:d>
                      <m:r>
                        <a:rPr lang="en-US" altLang="zh-CN" i="1" kern="0" dirty="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dirty="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i="1" kern="0" dirty="0">
                          <a:latin typeface="Cambria Math" panose="02040503050406030204" pitchFamily="18" charset="0"/>
                          <a:ea typeface="方正北魏楷书简体" panose="03000509000000000000" pitchFamily="65" charset="-122"/>
                          <a:cs typeface="Times New Roman" panose="02020603050405020304" pitchFamily="18" charset="0"/>
                        </a:rPr>
                        <m:t>+3</m:t>
                      </m:r>
                    </m:oMath>
                  </m:oMathPara>
                </a14:m>
                <a:endPar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2476243" y="1694567"/>
                <a:ext cx="1533497" cy="369332"/>
              </a:xfrm>
              <a:prstGeom prst="rect">
                <a:avLst/>
              </a:prstGeom>
              <a:blipFill rotWithShape="1">
                <a:blip r:embed="rId6"/>
                <a:stretch>
                  <a:fillRect l="-25" t="-105" r="23" b="40"/>
                </a:stretch>
              </a:blipFill>
            </p:spPr>
            <p:txBody>
              <a:bodyPr/>
              <a:lstStyle/>
              <a:p>
                <a:r>
                  <a:rPr lang="zh-CN" alt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矩形 13"/>
              <p:cNvSpPr/>
              <p:nvPr/>
            </p:nvSpPr>
            <p:spPr>
              <a:xfrm>
                <a:off x="5771988" y="852096"/>
                <a:ext cx="2317686" cy="5371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800" b="1"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800" b="1"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𝒙</m:t>
                          </m:r>
                          <m:r>
                            <a:rPr lang="en-US" altLang="zh-CN" sz="2800" b="1"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800" b="1"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𝒂</m:t>
                          </m:r>
                        </m:sub>
                        <m:sup>
                          <m:r>
                            <a:rPr lang="en-US" altLang="zh-CN" sz="2800" b="1" i="1">
                              <a:solidFill>
                                <a:schemeClr val="tx1"/>
                              </a:solidFill>
                              <a:latin typeface="Cambria Math" panose="02040503050406030204" pitchFamily="18" charset="0"/>
                            </a:rPr>
                            <m:t>𝒍𝒊𝒎</m:t>
                          </m:r>
                        </m:sup>
                        <m:e>
                          <m:r>
                            <a:rPr lang="en-US" altLang="zh-CN" sz="2800" b="1"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𝒇</m:t>
                          </m:r>
                          <m:d>
                            <m:dPr>
                              <m:ctrlPr>
                                <a:rPr lang="en-US" altLang="zh-CN" sz="2800" b="1"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800" b="1"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𝒙</m:t>
                              </m:r>
                            </m:e>
                          </m:d>
                        </m:e>
                      </m:sPre>
                      <m:r>
                        <a:rPr lang="en-US" altLang="zh-CN" sz="2800" b="1"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800" b="1"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𝑨</m:t>
                      </m:r>
                      <m:r>
                        <a:rPr lang="en-US" altLang="zh-CN" sz="2800" b="1"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 </m:t>
                      </m:r>
                    </m:oMath>
                  </m:oMathPara>
                </a14:m>
                <a:endParaRPr lang="zh-CN" altLang="en-US" sz="2800" b="1" dirty="0">
                  <a:solidFill>
                    <a:schemeClr val="tx1"/>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5771988" y="852096"/>
                <a:ext cx="2317686" cy="537135"/>
              </a:xfrm>
              <a:prstGeom prst="rect">
                <a:avLst/>
              </a:prstGeom>
              <a:blipFill rotWithShape="1">
                <a:blip r:embed="rId2"/>
                <a:stretch>
                  <a:fillRect l="-20" t="-104" r="-996" b="90"/>
                </a:stretch>
              </a:blipFill>
            </p:spPr>
            <p:txBody>
              <a:bodyPr/>
              <a:lstStyle/>
              <a:p>
                <a:r>
                  <a:rPr lang="zh-CN" altLang="en-US">
                    <a:noFill/>
                  </a:rPr>
                  <a:t> </a:t>
                </a:r>
              </a:p>
            </p:txBody>
          </p:sp>
        </mc:Fallback>
      </mc:AlternateContent>
      <p:pic>
        <p:nvPicPr>
          <p:cNvPr id="8" name="图片 7"/>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12201" t="21651" r="33463" b="31100"/>
          <a:stretch>
            <a:fillRect/>
          </a:stretch>
        </p:blipFill>
        <p:spPr>
          <a:xfrm>
            <a:off x="697629" y="2517025"/>
            <a:ext cx="5832648" cy="3803901"/>
          </a:xfrm>
          <a:prstGeom prst="rect">
            <a:avLst/>
          </a:prstGeom>
        </p:spPr>
      </p:pic>
      <mc:AlternateContent xmlns:mc="http://schemas.openxmlformats.org/markup-compatibility/2006" xmlns:a14="http://schemas.microsoft.com/office/drawing/2010/main">
        <mc:Choice Requires="a14">
          <p:sp>
            <p:nvSpPr>
              <p:cNvPr id="21" name="矩形 20"/>
              <p:cNvSpPr/>
              <p:nvPr/>
            </p:nvSpPr>
            <p:spPr>
              <a:xfrm>
                <a:off x="6530277" y="2708920"/>
                <a:ext cx="2012795" cy="473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𝑎</m:t>
                          </m:r>
                        </m:sub>
                        <m:sup>
                          <m:r>
                            <a:rPr lang="en-US" altLang="zh-CN" sz="2400" i="1">
                              <a:solidFill>
                                <a:schemeClr val="tx1"/>
                              </a:solidFill>
                              <a:latin typeface="Cambria Math" panose="02040503050406030204" pitchFamily="18" charset="0"/>
                            </a:rPr>
                            <m:t>𝑙𝑖𝑚</m:t>
                          </m:r>
                        </m:sup>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𝐴</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 </m:t>
                      </m:r>
                    </m:oMath>
                  </m:oMathPara>
                </a14:m>
                <a:endParaRPr lang="zh-CN" altLang="en-US" dirty="0">
                  <a:solidFill>
                    <a:schemeClr val="tx1"/>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6530277" y="2708920"/>
                <a:ext cx="2012795" cy="473591"/>
              </a:xfrm>
              <a:prstGeom prst="rect">
                <a:avLst/>
              </a:prstGeom>
              <a:blipFill rotWithShape="1">
                <a:blip r:embed="rId5"/>
                <a:stretch>
                  <a:fillRect l="-28" t="-2" r="21" b="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6393350" y="3347843"/>
                <a:ext cx="2159950"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𝑎</m:t>
                              </m:r>
                            </m:e>
                            <m:sup>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sub>
                        <m:sup>
                          <m:r>
                            <a:rPr lang="en-US" altLang="zh-CN" sz="2400" i="1">
                              <a:solidFill>
                                <a:schemeClr val="tx1"/>
                              </a:solidFill>
                              <a:latin typeface="Cambria Math" panose="02040503050406030204" pitchFamily="18" charset="0"/>
                            </a:rPr>
                            <m:t>𝑙𝑖𝑚</m:t>
                          </m:r>
                        </m:sup>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𝐴</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 </m:t>
                      </m:r>
                    </m:oMath>
                  </m:oMathPara>
                </a14:m>
                <a:endParaRPr lang="zh-CN" altLang="en-US"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6393350" y="3347843"/>
                <a:ext cx="2159950" cy="532710"/>
              </a:xfrm>
              <a:prstGeom prst="rect">
                <a:avLst/>
              </a:prstGeom>
              <a:blipFill rotWithShape="1">
                <a:blip r:embed="rId6"/>
                <a:stretch>
                  <a:fillRect l="-8" t="-23" r="22" b="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6406353" y="4045885"/>
                <a:ext cx="2159950" cy="4843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𝑎</m:t>
                              </m:r>
                            </m:e>
                            <m:sup>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sub>
                        <m:sup>
                          <m:r>
                            <a:rPr lang="en-US" altLang="zh-CN" sz="2400" i="1">
                              <a:solidFill>
                                <a:schemeClr val="tx1"/>
                              </a:solidFill>
                              <a:latin typeface="Cambria Math" panose="02040503050406030204" pitchFamily="18" charset="0"/>
                            </a:rPr>
                            <m:t>𝑙𝑖𝑚</m:t>
                          </m:r>
                        </m:sup>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𝐴</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 </m:t>
                      </m:r>
                    </m:oMath>
                  </m:oMathPara>
                </a14:m>
                <a:endParaRPr lang="zh-CN" altLang="en-US" dirty="0">
                  <a:solidFill>
                    <a:schemeClr val="tx1"/>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6406353" y="4045885"/>
                <a:ext cx="2159950" cy="484363"/>
              </a:xfrm>
              <a:prstGeom prst="rect">
                <a:avLst/>
              </a:prstGeom>
              <a:blipFill rotWithShape="1">
                <a:blip r:embed="rId7"/>
                <a:stretch>
                  <a:fillRect l="-22" t="-62" r="7" b="33"/>
                </a:stretch>
              </a:blipFill>
            </p:spPr>
            <p:txBody>
              <a:bodyPr/>
              <a:lstStyle/>
              <a:p>
                <a:r>
                  <a:rPr lang="zh-CN" altLang="en-US">
                    <a:noFill/>
                  </a:rPr>
                  <a:t> </a:t>
                </a:r>
              </a:p>
            </p:txBody>
          </p:sp>
        </mc:Fallback>
      </mc:AlternateContent>
      <p:sp>
        <p:nvSpPr>
          <p:cNvPr id="24" name="矩形 23"/>
          <p:cNvSpPr/>
          <p:nvPr/>
        </p:nvSpPr>
        <p:spPr>
          <a:xfrm>
            <a:off x="9766044" y="3744383"/>
            <a:ext cx="1210588" cy="400110"/>
          </a:xfrm>
          <a:prstGeom prst="rect">
            <a:avLst/>
          </a:prstGeom>
        </p:spPr>
        <p:txBody>
          <a:bodyPr wrap="none">
            <a:spAutoFit/>
          </a:bodyPr>
          <a:lstStyle/>
          <a:p>
            <a:r>
              <a:rPr lang="zh-CN" altLang="en-US" sz="2000" kern="0" dirty="0">
                <a:latin typeface="Times New Roman" panose="02020603050405020304" pitchFamily="18" charset="0"/>
                <a:ea typeface="方正北魏楷书简体" panose="03000509000000000000" pitchFamily="65" charset="-122"/>
                <a:cs typeface="Times New Roman" panose="02020603050405020304" pitchFamily="18" charset="0"/>
              </a:rPr>
              <a:t>单侧极限</a:t>
            </a:r>
            <a:endParaRPr lang="zh-CN" altLang="en-US" sz="2000" dirty="0"/>
          </a:p>
        </p:txBody>
      </p:sp>
      <p:sp>
        <p:nvSpPr>
          <p:cNvPr id="25" name="矩形 24"/>
          <p:cNvSpPr/>
          <p:nvPr/>
        </p:nvSpPr>
        <p:spPr>
          <a:xfrm>
            <a:off x="8688288" y="3448336"/>
            <a:ext cx="954107" cy="400110"/>
          </a:xfrm>
          <a:prstGeom prst="rect">
            <a:avLst/>
          </a:prstGeom>
        </p:spPr>
        <p:txBody>
          <a:bodyPr wrap="none">
            <a:spAutoFit/>
          </a:bodyPr>
          <a:lstStyle/>
          <a:p>
            <a:r>
              <a:rPr lang="zh-CN" altLang="en-US" sz="2000" kern="0" dirty="0">
                <a:latin typeface="Times New Roman" panose="02020603050405020304" pitchFamily="18" charset="0"/>
                <a:ea typeface="方正北魏楷书简体" panose="03000509000000000000" pitchFamily="65" charset="-122"/>
                <a:cs typeface="Times New Roman" panose="02020603050405020304" pitchFamily="18" charset="0"/>
              </a:rPr>
              <a:t>右极限</a:t>
            </a:r>
            <a:endParaRPr lang="zh-CN" altLang="en-US" sz="2000" dirty="0"/>
          </a:p>
        </p:txBody>
      </p:sp>
      <p:sp>
        <p:nvSpPr>
          <p:cNvPr id="26" name="矩形 25"/>
          <p:cNvSpPr/>
          <p:nvPr/>
        </p:nvSpPr>
        <p:spPr>
          <a:xfrm>
            <a:off x="8689120" y="4117248"/>
            <a:ext cx="954107" cy="400110"/>
          </a:xfrm>
          <a:prstGeom prst="rect">
            <a:avLst/>
          </a:prstGeom>
        </p:spPr>
        <p:txBody>
          <a:bodyPr wrap="none">
            <a:spAutoFit/>
          </a:bodyPr>
          <a:lstStyle/>
          <a:p>
            <a:r>
              <a:rPr lang="zh-CN" altLang="en-US" sz="2000" kern="0" dirty="0">
                <a:latin typeface="Times New Roman" panose="02020603050405020304" pitchFamily="18" charset="0"/>
                <a:ea typeface="方正北魏楷书简体" panose="03000509000000000000" pitchFamily="65" charset="-122"/>
                <a:cs typeface="Times New Roman" panose="02020603050405020304" pitchFamily="18" charset="0"/>
              </a:rPr>
              <a:t>左极限</a:t>
            </a:r>
            <a:endParaRPr lang="zh-CN" altLang="en-US" sz="2000" dirty="0"/>
          </a:p>
        </p:txBody>
      </p:sp>
      <p:sp>
        <p:nvSpPr>
          <p:cNvPr id="18" name="矩形 17"/>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矩形 18"/>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极限概念</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27" name="矩形 26"/>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p:sp>
        <p:nvSpPr>
          <p:cNvPr id="28" name="矩形 27"/>
          <p:cNvSpPr/>
          <p:nvPr/>
        </p:nvSpPr>
        <p:spPr>
          <a:xfrm>
            <a:off x="2958252" y="878393"/>
            <a:ext cx="2659702" cy="461665"/>
          </a:xfrm>
          <a:prstGeom prst="rect">
            <a:avLst/>
          </a:prstGeom>
        </p:spPr>
        <p:txBody>
          <a:bodyPr wrap="none">
            <a:spAutoFit/>
          </a:bodyPr>
          <a:lstStyle/>
          <a:p>
            <a:r>
              <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rPr>
              <a:t>Definition of Limits</a:t>
            </a:r>
            <a:endParaRPr lang="zh-C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697629" y="1747017"/>
                <a:ext cx="10344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𝑎</m:t>
                      </m:r>
                    </m:oMath>
                  </m:oMathPara>
                </a14:m>
                <a:endParaRPr lang="zh-CN" altLang="en-US" sz="2400" dirty="0">
                  <a:solidFill>
                    <a:schemeClr val="tx1"/>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697629" y="1747017"/>
                <a:ext cx="1034450" cy="461665"/>
              </a:xfrm>
              <a:prstGeom prst="rect">
                <a:avLst/>
              </a:prstGeom>
              <a:blipFill rotWithShape="1">
                <a:blip r:embed="rId8"/>
                <a:stretch>
                  <a:fillRect l="-39" t="-29" r="42" b="33"/>
                </a:stretch>
              </a:blipFill>
            </p:spPr>
            <p:txBody>
              <a:bodyPr/>
              <a:lstStyle/>
              <a:p>
                <a:r>
                  <a:rPr lang="zh-CN" altLang="en-US">
                    <a:noFill/>
                  </a:rPr>
                  <a:t> </a:t>
                </a:r>
              </a:p>
            </p:txBody>
          </p:sp>
        </mc:Fallback>
      </mc:AlternateContent>
      <p:sp>
        <p:nvSpPr>
          <p:cNvPr id="29" name="矩形 28"/>
          <p:cNvSpPr/>
          <p:nvPr/>
        </p:nvSpPr>
        <p:spPr>
          <a:xfrm>
            <a:off x="1732079" y="1747016"/>
            <a:ext cx="1723549" cy="461665"/>
          </a:xfrm>
          <a:prstGeom prst="rect">
            <a:avLst/>
          </a:prstGeom>
        </p:spPr>
        <p:txBody>
          <a:bodyPr wrap="none">
            <a:spAutoFit/>
          </a:bodyPr>
          <a:lstStyle/>
          <a:p>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的几种情况</a:t>
            </a:r>
            <a:endParaRPr lang="zh-CN" altLang="en-US" sz="2400" dirty="0"/>
          </a:p>
        </p:txBody>
      </p:sp>
      <p:sp>
        <p:nvSpPr>
          <p:cNvPr id="30" name="矩形 29"/>
          <p:cNvSpPr/>
          <p:nvPr/>
        </p:nvSpPr>
        <p:spPr>
          <a:xfrm>
            <a:off x="9840416" y="4117248"/>
            <a:ext cx="1846980" cy="400110"/>
          </a:xfrm>
          <a:prstGeom prst="rect">
            <a:avLst/>
          </a:prstGeom>
          <a:ln>
            <a:solidFill>
              <a:schemeClr val="tx1"/>
            </a:solidFill>
          </a:ln>
        </p:spPr>
        <p:txBody>
          <a:bodyPr wrap="none">
            <a:spAutoFit/>
          </a:bodyPr>
          <a:lstStyle/>
          <a:p>
            <a:r>
              <a:rPr lang="en-US" altLang="zh-CN" sz="2000" dirty="0">
                <a:latin typeface="Times New Roman" panose="02020603050405020304" pitchFamily="18" charset="0"/>
                <a:cs typeface="Times New Roman" panose="02020603050405020304" pitchFamily="18" charset="0"/>
              </a:rPr>
              <a:t>one-sided limits</a:t>
            </a:r>
            <a:endParaRPr lang="zh-CN" alt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矩形 30"/>
              <p:cNvSpPr/>
              <p:nvPr/>
            </p:nvSpPr>
            <p:spPr>
              <a:xfrm>
                <a:off x="6554512" y="4888616"/>
                <a:ext cx="2241383" cy="5097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ub>
                        <m:sup>
                          <m:r>
                            <a:rPr lang="en-US" altLang="zh-CN" sz="2400" i="1">
                              <a:solidFill>
                                <a:schemeClr val="tx1"/>
                              </a:solidFill>
                              <a:latin typeface="Cambria Math" panose="02040503050406030204" pitchFamily="18" charset="0"/>
                            </a:rPr>
                            <m:t>𝑙𝑖𝑚</m:t>
                          </m:r>
                        </m:sup>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𝐴</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 </m:t>
                      </m:r>
                    </m:oMath>
                  </m:oMathPara>
                </a14:m>
                <a:endParaRPr lang="zh-CN" altLang="en-US" dirty="0">
                  <a:solidFill>
                    <a:schemeClr val="tx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6554512" y="4888616"/>
                <a:ext cx="2241383" cy="509755"/>
              </a:xfrm>
              <a:prstGeom prst="rect">
                <a:avLst/>
              </a:prstGeom>
              <a:blipFill rotWithShape="1">
                <a:blip r:embed="rId9"/>
                <a:stretch>
                  <a:fillRect l="-2" t="-76" r="23" b="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6556917" y="5497864"/>
                <a:ext cx="2236574" cy="4778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ub>
                        <m:sup>
                          <m:r>
                            <a:rPr lang="en-US" altLang="zh-CN" sz="2400" i="1">
                              <a:solidFill>
                                <a:schemeClr val="tx1"/>
                              </a:solidFill>
                              <a:latin typeface="Cambria Math" panose="02040503050406030204" pitchFamily="18" charset="0"/>
                            </a:rPr>
                            <m:t>𝑙𝑖𝑚</m:t>
                          </m:r>
                        </m:sup>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𝐴</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 </m:t>
                      </m:r>
                    </m:oMath>
                  </m:oMathPara>
                </a14:m>
                <a:endParaRPr lang="zh-CN" altLang="en-US" dirty="0">
                  <a:solidFill>
                    <a:schemeClr val="tx1"/>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6556917" y="5497864"/>
                <a:ext cx="2236574" cy="477823"/>
              </a:xfrm>
              <a:prstGeom prst="rect">
                <a:avLst/>
              </a:prstGeom>
              <a:blipFill rotWithShape="1">
                <a:blip r:embed="rId10"/>
                <a:stretch>
                  <a:fillRect l="-24" t="-7" b="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6561726" y="6084130"/>
                <a:ext cx="2236574" cy="473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ub>
                        <m:sup>
                          <m:r>
                            <a:rPr lang="en-US" altLang="zh-CN" sz="2400" i="1">
                              <a:solidFill>
                                <a:schemeClr val="tx1"/>
                              </a:solidFill>
                              <a:latin typeface="Cambria Math" panose="02040503050406030204" pitchFamily="18" charset="0"/>
                            </a:rPr>
                            <m:t>𝑙𝑖𝑚</m:t>
                          </m:r>
                        </m:sup>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𝐴</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 </m:t>
                      </m:r>
                    </m:oMath>
                  </m:oMathPara>
                </a14:m>
                <a:endParaRPr lang="zh-CN" altLang="en-US" dirty="0">
                  <a:solidFill>
                    <a:schemeClr val="tx1"/>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6561726" y="6084130"/>
                <a:ext cx="2236574" cy="473591"/>
              </a:xfrm>
              <a:prstGeom prst="rect">
                <a:avLst/>
              </a:prstGeom>
              <a:blipFill rotWithShape="1">
                <a:blip r:embed="rId11"/>
                <a:stretch>
                  <a:fillRect l="-12" t="-41" r="17" b="16"/>
                </a:stretch>
              </a:blipFill>
            </p:spPr>
            <p:txBody>
              <a:bodyPr/>
              <a:lstStyle/>
              <a:p>
                <a:r>
                  <a:rPr lang="zh-CN" alt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95400" y="908720"/>
            <a:ext cx="10585176" cy="4524315"/>
          </a:xfrm>
          <a:prstGeom prst="rect">
            <a:avLst/>
          </a:prstGeom>
        </p:spPr>
        <p:txBody>
          <a:bodyPr wrap="square">
            <a:spAutoFit/>
          </a:bodyPr>
          <a:lstStyle/>
          <a:p>
            <a:pPr marL="342900" indent="-342900" algn="just">
              <a:lnSpc>
                <a:spcPct val="200000"/>
              </a:lnSpc>
              <a:buFont typeface="Wingdings" panose="05000000000000000000" pitchFamily="2" charset="2"/>
              <a:buChar char=""/>
            </a:pPr>
            <a:r>
              <a:rPr lang="en-US" altLang="zh-CN"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1/28  </a:t>
            </a:r>
            <a:r>
              <a:rPr lang="zh-CN" altLang="en-US"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概述、函数、极限与连续、导数定义（</a:t>
            </a:r>
            <a:r>
              <a:rPr lang="en-US" altLang="zh-CN"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7.5</a:t>
            </a:r>
            <a:r>
              <a:rPr lang="zh-CN" altLang="en-US"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小时）</a:t>
            </a:r>
            <a:endParaRPr lang="en-US" altLang="zh-CN"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342900" lvl="0" indent="-342900" algn="just">
              <a:lnSpc>
                <a:spcPct val="200000"/>
              </a:lnSpc>
              <a:spcAft>
                <a:spcPts val="0"/>
              </a:spcAft>
              <a:buFont typeface="Wingdings" panose="05000000000000000000" pitchFamily="2" charset="2"/>
              <a:buChar char=""/>
            </a:pPr>
            <a:r>
              <a:rPr lang="en-US" altLang="zh-CN" sz="2400" b="1" kern="100" dirty="0">
                <a:effectLst/>
                <a:latin typeface="方正北魏楷书简体" panose="03000509000000000000" pitchFamily="65" charset="-122"/>
                <a:ea typeface="方正北魏楷书简体" panose="03000509000000000000" pitchFamily="65" charset="-122"/>
                <a:cs typeface="Times New Roman" panose="02020603050405020304" pitchFamily="18" charset="0"/>
              </a:rPr>
              <a:t>1</a:t>
            </a:r>
            <a:r>
              <a:rPr lang="en-US" altLang="zh-CN"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/30  </a:t>
            </a:r>
            <a:r>
              <a:rPr lang="zh-CN" altLang="en-US"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导数计算、</a:t>
            </a:r>
            <a:r>
              <a:rPr lang="zh-CN" altLang="en-US" sz="2400" b="1" u="sng"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导数应用</a:t>
            </a:r>
            <a:r>
              <a:rPr lang="en-US" altLang="zh-CN" sz="2400" b="1" u="sng"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1 </a:t>
            </a:r>
            <a:r>
              <a:rPr lang="zh-CN" altLang="en-US"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a:t>
            </a:r>
            <a:r>
              <a:rPr lang="en-US" altLang="zh-CN"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7.5</a:t>
            </a:r>
            <a:r>
              <a:rPr lang="zh-CN" altLang="en-US"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小时）</a:t>
            </a:r>
            <a:endParaRPr lang="en-US" altLang="zh-CN"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342900" lvl="0" indent="-342900" algn="just">
              <a:lnSpc>
                <a:spcPct val="200000"/>
              </a:lnSpc>
              <a:spcAft>
                <a:spcPts val="0"/>
              </a:spcAft>
              <a:buFont typeface="Wingdings" panose="05000000000000000000" pitchFamily="2" charset="2"/>
              <a:buChar char=""/>
            </a:pPr>
            <a:r>
              <a:rPr lang="en-US" altLang="zh-CN" sz="2400" b="1" kern="100" dirty="0">
                <a:effectLst/>
                <a:latin typeface="方正北魏楷书简体" panose="03000509000000000000" pitchFamily="65" charset="-122"/>
                <a:ea typeface="方正北魏楷书简体" panose="03000509000000000000" pitchFamily="65" charset="-122"/>
                <a:cs typeface="Times New Roman" panose="02020603050405020304" pitchFamily="18" charset="0"/>
              </a:rPr>
              <a:t>2</a:t>
            </a:r>
            <a:r>
              <a:rPr lang="en-US" altLang="zh-CN"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/4  </a:t>
            </a:r>
            <a:r>
              <a:rPr lang="zh-CN" altLang="en-US" sz="2400" b="1" u="sng"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导数应用</a:t>
            </a:r>
            <a:r>
              <a:rPr lang="en-US" altLang="zh-CN" sz="2400" b="1" u="sng"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2</a:t>
            </a:r>
            <a:r>
              <a:rPr lang="zh-CN" altLang="en-US"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、不定积分、定积分 （</a:t>
            </a:r>
            <a:r>
              <a:rPr lang="en-US" altLang="zh-CN"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7.5</a:t>
            </a:r>
            <a:r>
              <a:rPr lang="zh-CN" altLang="en-US"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小时）</a:t>
            </a:r>
            <a:endParaRPr lang="en-US" altLang="zh-CN"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342900" lvl="0" indent="-342900" algn="just">
              <a:lnSpc>
                <a:spcPct val="200000"/>
              </a:lnSpc>
              <a:spcAft>
                <a:spcPts val="0"/>
              </a:spcAft>
              <a:buFont typeface="Wingdings" panose="05000000000000000000" pitchFamily="2" charset="2"/>
              <a:buChar char=""/>
            </a:pPr>
            <a:r>
              <a:rPr lang="en-US" altLang="zh-CN" sz="2400" b="1" kern="100" dirty="0">
                <a:solidFill>
                  <a:srgbClr val="FF0000"/>
                </a:solidFill>
                <a:effectLst/>
                <a:latin typeface="方正北魏楷书简体" panose="03000509000000000000" pitchFamily="65" charset="-122"/>
                <a:ea typeface="方正北魏楷书简体" panose="03000509000000000000" pitchFamily="65" charset="-122"/>
                <a:cs typeface="Times New Roman" panose="02020603050405020304" pitchFamily="18" charset="0"/>
              </a:rPr>
              <a:t>2</a:t>
            </a:r>
            <a:r>
              <a:rPr lang="en-US" altLang="zh-CN" sz="2400" b="1" kern="100" dirty="0">
                <a:solidFill>
                  <a:srgbClr val="FF0000"/>
                </a:solidFill>
                <a:latin typeface="方正北魏楷书简体" panose="03000509000000000000" pitchFamily="65" charset="-122"/>
                <a:ea typeface="方正北魏楷书简体" panose="03000509000000000000" pitchFamily="65" charset="-122"/>
                <a:cs typeface="Times New Roman" panose="02020603050405020304" pitchFamily="18" charset="0"/>
              </a:rPr>
              <a:t>/10  </a:t>
            </a:r>
            <a:r>
              <a:rPr lang="zh-CN" altLang="en-US" sz="2400" b="1" u="sng"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积分应用</a:t>
            </a:r>
            <a:r>
              <a:rPr lang="zh-CN" altLang="en-US"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a:t>
            </a:r>
            <a:r>
              <a:rPr lang="zh-CN" altLang="en-US" sz="2400" b="1" u="sng"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导数积分综合应用  </a:t>
            </a:r>
            <a:r>
              <a:rPr lang="zh-CN" altLang="en-US"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a:t>
            </a:r>
            <a:r>
              <a:rPr lang="en-US" altLang="zh-CN"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9</a:t>
            </a:r>
            <a:r>
              <a:rPr lang="zh-CN" altLang="en-US"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小时）</a:t>
            </a:r>
            <a:endParaRPr lang="en-US" altLang="zh-CN"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342900" lvl="0" indent="-342900" algn="just">
              <a:lnSpc>
                <a:spcPct val="200000"/>
              </a:lnSpc>
              <a:spcAft>
                <a:spcPts val="0"/>
              </a:spcAft>
              <a:buFont typeface="Wingdings" panose="05000000000000000000" pitchFamily="2" charset="2"/>
              <a:buChar char=""/>
            </a:pPr>
            <a:r>
              <a:rPr lang="en-US" altLang="zh-CN" sz="2400" b="1" kern="100" dirty="0">
                <a:effectLst/>
                <a:latin typeface="方正北魏楷书简体" panose="03000509000000000000" pitchFamily="65" charset="-122"/>
                <a:ea typeface="方正北魏楷书简体" panose="03000509000000000000" pitchFamily="65" charset="-122"/>
                <a:cs typeface="Times New Roman" panose="02020603050405020304" pitchFamily="18" charset="0"/>
              </a:rPr>
              <a:t>2</a:t>
            </a:r>
            <a:r>
              <a:rPr lang="en-US" altLang="zh-CN"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/13  </a:t>
            </a:r>
            <a:r>
              <a:rPr lang="zh-CN" altLang="en-US"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级数 （</a:t>
            </a:r>
            <a:r>
              <a:rPr lang="en-US" altLang="zh-CN"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7.5</a:t>
            </a:r>
            <a:r>
              <a:rPr lang="zh-CN" altLang="en-US"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小时）</a:t>
            </a:r>
            <a:endParaRPr lang="en-US" altLang="zh-CN"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342900" lvl="0" indent="-342900" algn="just">
              <a:lnSpc>
                <a:spcPct val="200000"/>
              </a:lnSpc>
              <a:spcAft>
                <a:spcPts val="0"/>
              </a:spcAft>
              <a:buFont typeface="Wingdings" panose="05000000000000000000" pitchFamily="2" charset="2"/>
              <a:buChar char=""/>
            </a:pPr>
            <a:r>
              <a:rPr lang="en-US" altLang="zh-CN" sz="2400" b="1" kern="100" dirty="0">
                <a:solidFill>
                  <a:srgbClr val="FF0000"/>
                </a:solidFill>
                <a:effectLst/>
                <a:latin typeface="方正北魏楷书简体" panose="03000509000000000000" pitchFamily="65" charset="-122"/>
                <a:ea typeface="方正北魏楷书简体" panose="03000509000000000000" pitchFamily="65" charset="-122"/>
                <a:cs typeface="Times New Roman" panose="02020603050405020304" pitchFamily="18" charset="0"/>
              </a:rPr>
              <a:t>2</a:t>
            </a:r>
            <a:r>
              <a:rPr lang="en-US" altLang="zh-CN" sz="2400" b="1" kern="100" dirty="0">
                <a:solidFill>
                  <a:srgbClr val="FF0000"/>
                </a:solidFill>
                <a:latin typeface="方正北魏楷书简体" panose="03000509000000000000" pitchFamily="65" charset="-122"/>
                <a:ea typeface="方正北魏楷书简体" panose="03000509000000000000" pitchFamily="65" charset="-122"/>
                <a:cs typeface="Times New Roman" panose="02020603050405020304" pitchFamily="18" charset="0"/>
              </a:rPr>
              <a:t>/14  </a:t>
            </a:r>
            <a:r>
              <a:rPr lang="zh-CN" altLang="en-US"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综合复习 （</a:t>
            </a:r>
            <a:r>
              <a:rPr lang="en-US" altLang="zh-CN"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6</a:t>
            </a:r>
            <a:r>
              <a:rPr lang="zh-CN" altLang="en-US"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小时）</a:t>
            </a:r>
            <a:endParaRPr lang="zh-CN" altLang="zh-CN" sz="2400" b="1" kern="100" dirty="0">
              <a:latin typeface="方正北魏楷书简体" panose="03000509000000000000" pitchFamily="65" charset="-122"/>
              <a:ea typeface="方正北魏楷书简体" panose="03000509000000000000" pitchFamily="65" charset="-122"/>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 name="矩形 20"/>
              <p:cNvSpPr/>
              <p:nvPr/>
            </p:nvSpPr>
            <p:spPr>
              <a:xfrm>
                <a:off x="6816080" y="5391723"/>
                <a:ext cx="1841914" cy="4836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→2</m:t>
                          </m:r>
                        </m:sub>
                        <m:sup>
                          <m:r>
                            <a:rPr lang="en-US" altLang="zh-CN" sz="2400" i="1">
                              <a:solidFill>
                                <a:schemeClr val="tx1"/>
                              </a:solidFill>
                              <a:latin typeface="Cambria Math" panose="02040503050406030204" pitchFamily="18" charset="0"/>
                            </a:rPr>
                            <m:t>𝑙𝑖𝑚</m:t>
                          </m:r>
                        </m:sup>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 </m:t>
                      </m:r>
                    </m:oMath>
                  </m:oMathPara>
                </a14:m>
                <a:endParaRPr lang="zh-CN" altLang="en-US" dirty="0">
                  <a:solidFill>
                    <a:schemeClr val="tx1"/>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6816080" y="5391723"/>
                <a:ext cx="1841914" cy="483659"/>
              </a:xfrm>
              <a:prstGeom prst="rect">
                <a:avLst/>
              </a:prstGeom>
              <a:blipFill rotWithShape="1">
                <a:blip r:embed="rId2"/>
                <a:stretch>
                  <a:fillRect l="-34" t="-118" r="-2012" b="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124222" y="5038128"/>
                <a:ext cx="2159950"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2</m:t>
                              </m:r>
                            </m:e>
                            <m:sup>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sub>
                        <m:sup>
                          <m:r>
                            <a:rPr lang="en-US" altLang="zh-CN" sz="2400" i="1">
                              <a:solidFill>
                                <a:schemeClr val="tx1"/>
                              </a:solidFill>
                              <a:latin typeface="Cambria Math" panose="02040503050406030204" pitchFamily="18" charset="0"/>
                            </a:rPr>
                            <m:t>𝑙𝑖𝑚</m:t>
                          </m:r>
                        </m:sup>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5</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 </m:t>
                      </m:r>
                    </m:oMath>
                  </m:oMathPara>
                </a14:m>
                <a:endParaRPr lang="zh-CN" altLang="en-US"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4124222" y="5038128"/>
                <a:ext cx="2159950" cy="532710"/>
              </a:xfrm>
              <a:prstGeom prst="rect">
                <a:avLst/>
              </a:prstGeom>
              <a:blipFill rotWithShape="1">
                <a:blip r:embed="rId3"/>
                <a:stretch>
                  <a:fillRect l="-25" t="-7" r="10" b="1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4115342" y="5826296"/>
                <a:ext cx="2143279" cy="4843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2</m:t>
                              </m:r>
                            </m:e>
                            <m:sup>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sub>
                        <m:sup>
                          <m:r>
                            <a:rPr lang="en-US" altLang="zh-CN" sz="2400" i="1">
                              <a:solidFill>
                                <a:schemeClr val="tx1"/>
                              </a:solidFill>
                              <a:latin typeface="Cambria Math" panose="02040503050406030204" pitchFamily="18" charset="0"/>
                            </a:rPr>
                            <m:t>𝑙𝑖𝑚</m:t>
                          </m:r>
                        </m:sup>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5</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 </m:t>
                      </m:r>
                    </m:oMath>
                  </m:oMathPara>
                </a14:m>
                <a:endParaRPr lang="zh-CN" altLang="en-US" dirty="0">
                  <a:solidFill>
                    <a:schemeClr val="tx1"/>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4115342" y="5826296"/>
                <a:ext cx="2143279" cy="484363"/>
              </a:xfrm>
              <a:prstGeom prst="rect">
                <a:avLst/>
              </a:prstGeom>
              <a:blipFill rotWithShape="1">
                <a:blip r:embed="rId4"/>
                <a:stretch>
                  <a:fillRect l="-25" t="-35" r="3" b="6"/>
                </a:stretch>
              </a:blipFill>
            </p:spPr>
            <p:txBody>
              <a:bodyPr/>
              <a:lstStyle/>
              <a:p>
                <a:r>
                  <a:rPr lang="zh-CN" altLang="en-US">
                    <a:noFill/>
                  </a:rPr>
                  <a:t> </a:t>
                </a:r>
              </a:p>
            </p:txBody>
          </p:sp>
        </mc:Fallback>
      </mc:AlternateContent>
      <p:sp>
        <p:nvSpPr>
          <p:cNvPr id="25" name="矩形 24"/>
          <p:cNvSpPr/>
          <p:nvPr/>
        </p:nvSpPr>
        <p:spPr>
          <a:xfrm>
            <a:off x="911424" y="5133301"/>
            <a:ext cx="954107" cy="400110"/>
          </a:xfrm>
          <a:prstGeom prst="rect">
            <a:avLst/>
          </a:prstGeom>
        </p:spPr>
        <p:txBody>
          <a:bodyPr wrap="none">
            <a:spAutoFit/>
          </a:bodyPr>
          <a:lstStyle/>
          <a:p>
            <a:r>
              <a:rPr lang="zh-CN" altLang="en-US" sz="2000" kern="0" dirty="0">
                <a:latin typeface="Times New Roman" panose="02020603050405020304" pitchFamily="18" charset="0"/>
                <a:ea typeface="方正北魏楷书简体" panose="03000509000000000000" pitchFamily="65" charset="-122"/>
                <a:cs typeface="Times New Roman" panose="02020603050405020304" pitchFamily="18" charset="0"/>
              </a:rPr>
              <a:t>右极限</a:t>
            </a:r>
            <a:endParaRPr lang="zh-CN" altLang="en-US" sz="2000" dirty="0"/>
          </a:p>
        </p:txBody>
      </p:sp>
      <p:sp>
        <p:nvSpPr>
          <p:cNvPr id="26" name="矩形 25"/>
          <p:cNvSpPr/>
          <p:nvPr/>
        </p:nvSpPr>
        <p:spPr>
          <a:xfrm>
            <a:off x="911423" y="5868263"/>
            <a:ext cx="954107" cy="400110"/>
          </a:xfrm>
          <a:prstGeom prst="rect">
            <a:avLst/>
          </a:prstGeom>
        </p:spPr>
        <p:txBody>
          <a:bodyPr wrap="none">
            <a:spAutoFit/>
          </a:bodyPr>
          <a:lstStyle/>
          <a:p>
            <a:r>
              <a:rPr lang="zh-CN" altLang="en-US" sz="2000" kern="0" dirty="0">
                <a:latin typeface="Times New Roman" panose="02020603050405020304" pitchFamily="18" charset="0"/>
                <a:ea typeface="方正北魏楷书简体" panose="03000509000000000000" pitchFamily="65" charset="-122"/>
                <a:cs typeface="Times New Roman" panose="02020603050405020304" pitchFamily="18" charset="0"/>
              </a:rPr>
              <a:t>左极限</a:t>
            </a:r>
            <a:endParaRPr lang="zh-CN" altLang="en-US" sz="2000" dirty="0"/>
          </a:p>
        </p:txBody>
      </p:sp>
      <p:sp>
        <p:nvSpPr>
          <p:cNvPr id="18" name="矩形 17"/>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矩形 18"/>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极限概念</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27" name="矩形 26"/>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p:sp>
        <p:nvSpPr>
          <p:cNvPr id="28" name="矩形 27"/>
          <p:cNvSpPr/>
          <p:nvPr/>
        </p:nvSpPr>
        <p:spPr>
          <a:xfrm>
            <a:off x="2958252" y="878393"/>
            <a:ext cx="2659702" cy="461665"/>
          </a:xfrm>
          <a:prstGeom prst="rect">
            <a:avLst/>
          </a:prstGeom>
        </p:spPr>
        <p:txBody>
          <a:bodyPr wrap="none">
            <a:spAutoFit/>
          </a:bodyPr>
          <a:lstStyle/>
          <a:p>
            <a:r>
              <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rPr>
              <a:t>Definition of Limits</a:t>
            </a:r>
            <a:endParaRPr lang="zh-CN" altLang="en-US" sz="2400" dirty="0">
              <a:latin typeface="Times New Roman" panose="02020603050405020304" pitchFamily="18" charset="0"/>
              <a:cs typeface="Times New Roman" panose="02020603050405020304" pitchFamily="18" charset="0"/>
            </a:endParaRPr>
          </a:p>
        </p:txBody>
      </p:sp>
      <p:pic>
        <p:nvPicPr>
          <p:cNvPr id="2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820" y="1439651"/>
            <a:ext cx="3372964" cy="3206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33" descr="屏幕剪辑"/>
          <p:cNvPicPr>
            <a:picLocks noChangeAspect="1"/>
          </p:cNvPicPr>
          <p:nvPr/>
        </p:nvPicPr>
        <p:blipFill rotWithShape="1">
          <a:blip r:embed="rId6">
            <a:extLst>
              <a:ext uri="{28A0092B-C50C-407E-A947-70E740481C1C}">
                <a14:useLocalDpi xmlns:a14="http://schemas.microsoft.com/office/drawing/2010/main" val="0"/>
              </a:ext>
            </a:extLst>
          </a:blip>
          <a:srcRect t="908" b="54389"/>
          <a:stretch>
            <a:fillRect/>
          </a:stretch>
        </p:blipFill>
        <p:spPr>
          <a:xfrm>
            <a:off x="4233225" y="1439651"/>
            <a:ext cx="7939132" cy="2083630"/>
          </a:xfrm>
          <a:prstGeom prst="rect">
            <a:avLst/>
          </a:prstGeom>
        </p:spPr>
      </p:pic>
      <p:sp>
        <p:nvSpPr>
          <p:cNvPr id="35" name="矩形 34"/>
          <p:cNvSpPr/>
          <p:nvPr/>
        </p:nvSpPr>
        <p:spPr>
          <a:xfrm>
            <a:off x="1777570" y="5097441"/>
            <a:ext cx="2223686" cy="461665"/>
          </a:xfrm>
          <a:prstGeom prst="rect">
            <a:avLst/>
          </a:prstGeom>
        </p:spPr>
        <p:txBody>
          <a:bodyPr wrap="none">
            <a:spAutoFit/>
          </a:bodyPr>
          <a:lstStyle/>
          <a:p>
            <a:r>
              <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rPr>
              <a:t>Right-hand limit</a:t>
            </a:r>
            <a:endParaRPr lang="zh-CN" altLang="en-US" sz="2400" dirty="0">
              <a:latin typeface="Times New Roman" panose="02020603050405020304" pitchFamily="18" charset="0"/>
              <a:cs typeface="Times New Roman" panose="02020603050405020304" pitchFamily="18" charset="0"/>
            </a:endParaRPr>
          </a:p>
        </p:txBody>
      </p:sp>
      <p:sp>
        <p:nvSpPr>
          <p:cNvPr id="36" name="矩形 35"/>
          <p:cNvSpPr/>
          <p:nvPr/>
        </p:nvSpPr>
        <p:spPr>
          <a:xfrm>
            <a:off x="1777570" y="5826296"/>
            <a:ext cx="2052165" cy="461665"/>
          </a:xfrm>
          <a:prstGeom prst="rect">
            <a:avLst/>
          </a:prstGeom>
        </p:spPr>
        <p:txBody>
          <a:bodyPr wrap="none">
            <a:spAutoFit/>
          </a:bodyPr>
          <a:lstStyle/>
          <a:p>
            <a:r>
              <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rPr>
              <a:t>Left-hand limit</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670522" y="1466609"/>
            <a:ext cx="7189388" cy="462050"/>
          </a:xfrm>
          <a:prstGeom prst="rect">
            <a:avLst/>
          </a:prstGeom>
        </p:spPr>
        <p:txBody>
          <a:bodyPr wrap="square">
            <a:spAutoFit/>
          </a:bodyPr>
          <a:lstStyle/>
          <a:p>
            <a:pPr>
              <a:lnSpc>
                <a:spcPct val="150000"/>
              </a:lnSpc>
            </a:pP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函数在某一点存在极限的充要条件是左极限和右极限均存在且相等。</a:t>
            </a:r>
            <a:endPar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nvGrpSpPr>
          <p:cNvPr id="6" name="组合 5"/>
          <p:cNvGrpSpPr/>
          <p:nvPr/>
        </p:nvGrpSpPr>
        <p:grpSpPr>
          <a:xfrm>
            <a:off x="558363" y="2070797"/>
            <a:ext cx="7291954" cy="554190"/>
            <a:chOff x="558363" y="2070797"/>
            <a:chExt cx="7291954" cy="554190"/>
          </a:xfrm>
        </p:grpSpPr>
        <mc:AlternateContent xmlns:mc="http://schemas.openxmlformats.org/markup-compatibility/2006" xmlns:a14="http://schemas.microsoft.com/office/drawing/2010/main">
          <mc:Choice Requires="a14">
            <p:sp>
              <p:nvSpPr>
                <p:cNvPr id="21" name="矩形 20"/>
                <p:cNvSpPr/>
                <p:nvPr/>
              </p:nvSpPr>
              <p:spPr>
                <a:xfrm>
                  <a:off x="558363" y="2151396"/>
                  <a:ext cx="2012795" cy="473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𝑎</m:t>
                            </m:r>
                          </m:sub>
                          <m:sup>
                            <m:r>
                              <a:rPr lang="en-US" altLang="zh-CN" sz="2400" i="1">
                                <a:solidFill>
                                  <a:srgbClr val="0070C0"/>
                                </a:solidFill>
                                <a:latin typeface="Cambria Math" panose="02040503050406030204" pitchFamily="18" charset="0"/>
                              </a:rPr>
                              <m:t>𝑙𝑖𝑚</m:t>
                            </m:r>
                          </m:sup>
                          <m:e>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𝐴</m:t>
                        </m:r>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 </m:t>
                        </m:r>
                      </m:oMath>
                    </m:oMathPara>
                  </a14:m>
                  <a:endParaRPr lang="zh-CN" altLang="en-US" dirty="0"/>
                </a:p>
              </p:txBody>
            </p:sp>
          </mc:Choice>
          <mc:Fallback xmlns="">
            <p:sp>
              <p:nvSpPr>
                <p:cNvPr id="21" name="矩形 20"/>
                <p:cNvSpPr>
                  <a:spLocks noRot="1" noChangeAspect="1" noMove="1" noResize="1" noEditPoints="1" noAdjustHandles="1" noChangeArrowheads="1" noChangeShapeType="1" noTextEdit="1"/>
                </p:cNvSpPr>
                <p:nvPr/>
              </p:nvSpPr>
              <p:spPr>
                <a:xfrm>
                  <a:off x="558363" y="2151396"/>
                  <a:ext cx="2012795" cy="473591"/>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049918" y="2070797"/>
                  <a:ext cx="3800399"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sz="2400" b="0" i="1" kern="0" smtClea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400" b="0" i="1" kern="0" smtClea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𝑎</m:t>
                                </m:r>
                              </m:e>
                              <m:sup>
                                <m:r>
                                  <a:rPr lang="en-US" altLang="zh-CN" sz="2400" b="0" i="1" kern="0" smtClea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sub>
                          <m:sup>
                            <m:r>
                              <a:rPr lang="en-US" altLang="zh-CN" sz="2400" i="1">
                                <a:solidFill>
                                  <a:srgbClr val="0070C0"/>
                                </a:solidFill>
                                <a:latin typeface="Cambria Math" panose="02040503050406030204" pitchFamily="18" charset="0"/>
                              </a:rPr>
                              <m:t>𝑙𝑖𝑚</m:t>
                            </m:r>
                          </m:sup>
                          <m:e>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sPre>
                          <m:sPrePr>
                            <m:ctrlP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𝑎</m:t>
                                </m:r>
                              </m:e>
                              <m:sup>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sub>
                          <m:sup>
                            <m:r>
                              <a:rPr lang="en-US" altLang="zh-CN" sz="2400" i="1">
                                <a:solidFill>
                                  <a:srgbClr val="0070C0"/>
                                </a:solidFill>
                                <a:latin typeface="Cambria Math" panose="02040503050406030204" pitchFamily="18" charset="0"/>
                              </a:rPr>
                              <m:t>𝑙𝑖𝑚</m:t>
                            </m:r>
                          </m:sup>
                          <m:e>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b="0" i="1" kern="0" smtClea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𝐴</m:t>
                        </m:r>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 </m:t>
                        </m:r>
                      </m:oMath>
                    </m:oMathPara>
                  </a14:m>
                  <a:endParaRPr lang="zh-CN" altLang="en-US" dirty="0"/>
                </a:p>
              </p:txBody>
            </p:sp>
          </mc:Choice>
          <mc:Fallback xmlns="">
            <p:sp>
              <p:nvSpPr>
                <p:cNvPr id="22" name="矩形 21"/>
                <p:cNvSpPr>
                  <a:spLocks noRot="1" noChangeAspect="1" noMove="1" noResize="1" noEditPoints="1" noAdjustHandles="1" noChangeArrowheads="1" noChangeShapeType="1" noTextEdit="1"/>
                </p:cNvSpPr>
                <p:nvPr/>
              </p:nvSpPr>
              <p:spPr>
                <a:xfrm>
                  <a:off x="4049918" y="2070797"/>
                  <a:ext cx="3800399" cy="532710"/>
                </a:xfrm>
                <a:prstGeom prst="rect">
                  <a:avLst/>
                </a:prstGeom>
                <a:blipFill rotWithShape="1">
                  <a:blip r:embed="rId3"/>
                </a:blipFill>
              </p:spPr>
              <p:txBody>
                <a:bodyPr/>
                <a:lstStyle/>
                <a:p>
                  <a:r>
                    <a:rPr lang="zh-CN" altLang="en-US">
                      <a:noFill/>
                    </a:rPr>
                    <a:t> </a:t>
                  </a:r>
                </a:p>
              </p:txBody>
            </p:sp>
          </mc:Fallback>
        </mc:AlternateContent>
        <p:sp>
          <p:nvSpPr>
            <p:cNvPr id="4" name="矩形 3"/>
            <p:cNvSpPr/>
            <p:nvPr/>
          </p:nvSpPr>
          <p:spPr>
            <a:xfrm>
              <a:off x="2520217" y="2188136"/>
              <a:ext cx="1527982" cy="400110"/>
            </a:xfrm>
            <a:prstGeom prst="rect">
              <a:avLst/>
            </a:prstGeom>
          </p:spPr>
          <p:txBody>
            <a:bodyPr wrap="none">
              <a:spAutoFit/>
            </a:bodyPr>
            <a:lstStyle/>
            <a:p>
              <a:r>
                <a:rPr lang="en-US" altLang="zh-CN" sz="20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If and only if</a:t>
              </a:r>
              <a:endParaRPr lang="zh-CN" altLang="en-US" sz="2000" dirty="0">
                <a:solidFill>
                  <a:srgbClr val="FF0000"/>
                </a:solidFill>
              </a:endParaRPr>
            </a:p>
          </p:txBody>
        </p:sp>
      </p:grpSp>
      <mc:AlternateContent xmlns:mc="http://schemas.openxmlformats.org/markup-compatibility/2006" xmlns:a14="http://schemas.microsoft.com/office/drawing/2010/main">
        <mc:Choice Requires="a14">
          <p:sp>
            <p:nvSpPr>
              <p:cNvPr id="38" name="矩形 37"/>
              <p:cNvSpPr/>
              <p:nvPr/>
            </p:nvSpPr>
            <p:spPr>
              <a:xfrm>
                <a:off x="8142202" y="5426789"/>
                <a:ext cx="2229265" cy="4836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kern="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→2</m:t>
                          </m:r>
                        </m:sub>
                        <m:sup>
                          <m:r>
                            <a:rPr lang="en-US" altLang="zh-CN" sz="2400" i="1">
                              <a:solidFill>
                                <a:schemeClr val="tx1"/>
                              </a:solidFill>
                              <a:latin typeface="Cambria Math" panose="02040503050406030204" pitchFamily="18" charset="0"/>
                            </a:rPr>
                            <m:t>𝑙𝑖𝑚</m:t>
                          </m:r>
                        </m:sup>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5</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 </m:t>
                      </m:r>
                    </m:oMath>
                  </m:oMathPara>
                </a14:m>
                <a:endParaRPr lang="zh-CN" altLang="en-US" sz="2400" dirty="0">
                  <a:solidFill>
                    <a:schemeClr val="tx1"/>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8142202" y="5426789"/>
                <a:ext cx="2229265" cy="483659"/>
              </a:xfrm>
              <a:prstGeom prst="rect">
                <a:avLst/>
              </a:prstGeom>
              <a:blipFill rotWithShape="1">
                <a:blip r:embed="rId4"/>
                <a:stretch>
                  <a:fillRect l="-10" t="-16" r="1" b="104"/>
                </a:stretch>
              </a:blipFill>
            </p:spPr>
            <p:txBody>
              <a:bodyPr/>
              <a:lstStyle/>
              <a:p>
                <a:r>
                  <a:rPr lang="zh-CN" altLang="en-US">
                    <a:noFill/>
                  </a:rPr>
                  <a:t> </a:t>
                </a:r>
              </a:p>
            </p:txBody>
          </p:sp>
        </mc:Fallback>
      </mc:AlternateContent>
      <p:sp>
        <p:nvSpPr>
          <p:cNvPr id="19" name="矩形 18"/>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矩形 19"/>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极限概念</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23" name="矩形 22"/>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p:sp>
        <p:nvSpPr>
          <p:cNvPr id="24" name="矩形 23"/>
          <p:cNvSpPr/>
          <p:nvPr/>
        </p:nvSpPr>
        <p:spPr>
          <a:xfrm>
            <a:off x="2958252" y="878393"/>
            <a:ext cx="2040943" cy="461665"/>
          </a:xfrm>
          <a:prstGeom prst="rect">
            <a:avLst/>
          </a:prstGeom>
        </p:spPr>
        <p:txBody>
          <a:bodyPr wrap="none">
            <a:spAutoFit/>
          </a:bodyPr>
          <a:lstStyle/>
          <a:p>
            <a:r>
              <a:rPr lang="zh-CN" altLang="en-US" sz="2400"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极限存在定理</a:t>
            </a:r>
            <a:endParaRPr lang="zh-CN" altLang="en-US"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矩形 24"/>
              <p:cNvSpPr/>
              <p:nvPr/>
            </p:nvSpPr>
            <p:spPr>
              <a:xfrm>
                <a:off x="4149583" y="5426789"/>
                <a:ext cx="3738396"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2</m:t>
                              </m:r>
                            </m:e>
                            <m:sup>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sub>
                        <m:sup>
                          <m:r>
                            <a:rPr lang="en-US" altLang="zh-CN" sz="2400" i="1">
                              <a:solidFill>
                                <a:schemeClr val="tx1"/>
                              </a:solidFill>
                              <a:latin typeface="Cambria Math" panose="02040503050406030204" pitchFamily="18" charset="0"/>
                            </a:rPr>
                            <m:t>𝑙𝑖𝑚</m:t>
                          </m:r>
                        </m:sup>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Pre>
                        <m:sPre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2</m:t>
                              </m:r>
                            </m:e>
                            <m:sup>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m:t>
                              </m:r>
                            </m:sup>
                          </m:sSup>
                        </m:sub>
                        <m:sup>
                          <m:r>
                            <a:rPr lang="en-US" altLang="zh-CN" sz="2400" i="1">
                              <a:latin typeface="Cambria Math" panose="02040503050406030204" pitchFamily="18" charset="0"/>
                            </a:rPr>
                            <m:t>𝑙𝑖𝑚</m:t>
                          </m:r>
                        </m:sup>
                        <m:e>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5</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 </m:t>
                      </m:r>
                    </m:oMath>
                  </m:oMathPara>
                </a14:m>
                <a:endParaRPr lang="zh-CN" altLang="en-US" dirty="0">
                  <a:solidFill>
                    <a:schemeClr val="tx1"/>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4149583" y="5426789"/>
                <a:ext cx="3738396" cy="532710"/>
              </a:xfrm>
              <a:prstGeom prst="rect">
                <a:avLst/>
              </a:prstGeom>
              <a:blipFill rotWithShape="1">
                <a:blip r:embed="rId5"/>
                <a:stretch>
                  <a:fillRect l="-13" t="-15" b="5"/>
                </a:stretch>
              </a:blipFill>
            </p:spPr>
            <p:txBody>
              <a:bodyPr/>
              <a:lstStyle/>
              <a:p>
                <a:r>
                  <a:rPr lang="zh-CN" altLang="en-US">
                    <a:noFill/>
                  </a:rPr>
                  <a:t> </a:t>
                </a:r>
              </a:p>
            </p:txBody>
          </p:sp>
        </mc:Fallback>
      </mc:AlternateContent>
      <p:pic>
        <p:nvPicPr>
          <p:cNvPr id="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947" y="2922565"/>
            <a:ext cx="3372964" cy="3206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图片 26" descr="屏幕剪辑"/>
          <p:cNvPicPr>
            <a:picLocks noChangeAspect="1"/>
          </p:cNvPicPr>
          <p:nvPr/>
        </p:nvPicPr>
        <p:blipFill rotWithShape="1">
          <a:blip r:embed="rId7">
            <a:extLst>
              <a:ext uri="{28A0092B-C50C-407E-A947-70E740481C1C}">
                <a14:useLocalDpi xmlns:a14="http://schemas.microsoft.com/office/drawing/2010/main" val="0"/>
              </a:ext>
            </a:extLst>
          </a:blip>
          <a:srcRect t="908" b="54389"/>
          <a:stretch>
            <a:fillRect/>
          </a:stretch>
        </p:blipFill>
        <p:spPr>
          <a:xfrm>
            <a:off x="4146352" y="2922565"/>
            <a:ext cx="7939132" cy="208363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5303912" y="1988840"/>
            <a:ext cx="6112707" cy="688677"/>
            <a:chOff x="788486" y="1916832"/>
            <a:chExt cx="6112707" cy="688677"/>
          </a:xfrm>
        </p:grpSpPr>
        <p:sp>
          <p:nvSpPr>
            <p:cNvPr id="24" name="Rectangle 5"/>
            <p:cNvSpPr>
              <a:spLocks noChangeArrowheads="1"/>
            </p:cNvSpPr>
            <p:nvPr/>
          </p:nvSpPr>
          <p:spPr bwMode="auto">
            <a:xfrm>
              <a:off x="788486" y="2112095"/>
              <a:ext cx="2139958"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5" name="Rectangle 7"/>
            <p:cNvSpPr>
              <a:spLocks noChangeArrowheads="1"/>
            </p:cNvSpPr>
            <p:nvPr/>
          </p:nvSpPr>
          <p:spPr bwMode="auto">
            <a:xfrm>
              <a:off x="2466516" y="1916832"/>
              <a:ext cx="4362670" cy="473075"/>
            </a:xfrm>
            <a:prstGeom prst="rect">
              <a:avLst/>
            </a:prstGeom>
            <a:solidFill>
              <a:srgbClr val="FC6F3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6" name="Freeform 9"/>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5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7" name="TextBox 28"/>
            <p:cNvSpPr txBox="1"/>
            <p:nvPr/>
          </p:nvSpPr>
          <p:spPr>
            <a:xfrm>
              <a:off x="800385" y="2082289"/>
              <a:ext cx="1780328"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矩形 28"/>
                <p:cNvSpPr/>
                <p:nvPr/>
              </p:nvSpPr>
              <p:spPr>
                <a:xfrm>
                  <a:off x="2490220" y="1973071"/>
                  <a:ext cx="4410973" cy="369332"/>
                </a:xfrm>
                <a:prstGeom prst="rect">
                  <a:avLst/>
                </a:prstGeom>
              </p:spPr>
              <p:txBody>
                <a:bodyPr wrap="square">
                  <a:spAutoFit/>
                </a:bodyPr>
                <a:lstStyle/>
                <a:p>
                  <a:pPr lvl="0">
                    <a:defRPr/>
                  </a:pPr>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Consider the function as </a:t>
                  </a:r>
                  <a14:m>
                    <m:oMath xmlns:m="http://schemas.openxmlformats.org/officeDocument/2006/math">
                      <m:r>
                        <a:rPr lang="en-US" altLang="zh-CN"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i="1" kern="0" dirty="0" smtClean="0">
                          <a:latin typeface="Cambria Math" panose="02040503050406030204" pitchFamily="18" charset="0"/>
                          <a:ea typeface="方正北魏楷书简体" panose="03000509000000000000" pitchFamily="65" charset="-122"/>
                          <a:cs typeface="Times New Roman" panose="02020603050405020304" pitchFamily="18" charset="0"/>
                        </a:rPr>
                        <m:t>→0</m:t>
                      </m:r>
                    </m:oMath>
                  </a14:m>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a:t>
                  </a:r>
                  <a14:m>
                    <m:oMath xmlns:m="http://schemas.openxmlformats.org/officeDocument/2006/math">
                      <m:r>
                        <a:rPr lang="en-US" altLang="zh-CN" b="0"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b="0" i="1" kern="0" dirty="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b="0"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𝑥</m:t>
                          </m:r>
                        </m:e>
                      </m:d>
                      <m:r>
                        <a:rPr lang="en-US" altLang="zh-CN" b="0" i="1" kern="0" dirty="0" smtClean="0">
                          <a:latin typeface="Cambria Math" panose="02040503050406030204" pitchFamily="18" charset="0"/>
                          <a:ea typeface="方正北魏楷书简体" panose="03000509000000000000" pitchFamily="65" charset="-122"/>
                          <a:cs typeface="Times New Roman" panose="02020603050405020304" pitchFamily="18" charset="0"/>
                        </a:rPr>
                        <m:t>=1/</m:t>
                      </m:r>
                      <m:r>
                        <a:rPr lang="en-US" altLang="zh-CN" b="0"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𝑥</m:t>
                      </m:r>
                    </m:oMath>
                  </a14:m>
                  <a:endParaRPr kumimoji="0" lang="zh-CN" altLang="en-US" b="0" i="0" u="none" strike="noStrike" kern="0" cap="none" spc="0" normalizeH="0" baseline="0" noProof="0" dirty="0">
                    <a:ln>
                      <a:noFill/>
                    </a:ln>
                    <a:solidFill>
                      <a:schemeClr val="tx1"/>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29" name="矩形 28"/>
                <p:cNvSpPr>
                  <a:spLocks noRot="1" noChangeAspect="1" noMove="1" noResize="1" noEditPoints="1" noAdjustHandles="1" noChangeArrowheads="1" noChangeShapeType="1" noTextEdit="1"/>
                </p:cNvSpPr>
                <p:nvPr/>
              </p:nvSpPr>
              <p:spPr>
                <a:xfrm>
                  <a:off x="2490220" y="1973071"/>
                  <a:ext cx="4410973" cy="369332"/>
                </a:xfrm>
                <a:prstGeom prst="rect">
                  <a:avLst/>
                </a:prstGeom>
                <a:blipFill rotWithShape="1">
                  <a:blip r:embed="rId3"/>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5" name="矩形 34"/>
              <p:cNvSpPr/>
              <p:nvPr/>
            </p:nvSpPr>
            <p:spPr>
              <a:xfrm>
                <a:off x="5244958" y="3163727"/>
                <a:ext cx="2435218" cy="4846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0</m:t>
                              </m:r>
                            </m:e>
                            <m:sup>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sub>
                        <m:sup>
                          <m:r>
                            <a:rPr lang="en-US" altLang="zh-CN" sz="2400" i="1">
                              <a:solidFill>
                                <a:schemeClr val="tx1"/>
                              </a:solidFill>
                              <a:latin typeface="Cambria Math" panose="02040503050406030204" pitchFamily="18" charset="0"/>
                            </a:rPr>
                            <m:t>𝑙𝑖𝑚</m:t>
                          </m:r>
                        </m:sup>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 </m:t>
                      </m:r>
                    </m:oMath>
                  </m:oMathPara>
                </a14:m>
                <a:endParaRPr lang="zh-CN" altLang="en-US" dirty="0">
                  <a:solidFill>
                    <a:schemeClr val="tx1"/>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5244958" y="3163727"/>
                <a:ext cx="2435218" cy="484684"/>
              </a:xfrm>
              <a:prstGeom prst="rect">
                <a:avLst/>
              </a:prstGeom>
              <a:blipFill rotWithShape="1">
                <a:blip r:embed="rId4"/>
                <a:stretch>
                  <a:fillRect l="-20" t="-32" r="20" b="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5244958" y="3663999"/>
                <a:ext cx="2435218" cy="5330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0</m:t>
                              </m:r>
                            </m:e>
                            <m:sup>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sub>
                        <m:sup>
                          <m:r>
                            <a:rPr lang="en-US" altLang="zh-CN" sz="2400" i="1">
                              <a:solidFill>
                                <a:schemeClr val="tx1"/>
                              </a:solidFill>
                              <a:latin typeface="Cambria Math" panose="02040503050406030204" pitchFamily="18" charset="0"/>
                            </a:rPr>
                            <m:t>𝑙𝑖𝑚</m:t>
                          </m:r>
                        </m:sup>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 </m:t>
                      </m:r>
                    </m:oMath>
                  </m:oMathPara>
                </a14:m>
                <a:endParaRPr lang="zh-CN" altLang="en-US" dirty="0">
                  <a:solidFill>
                    <a:schemeClr val="tx1"/>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5244958" y="3663999"/>
                <a:ext cx="2435218" cy="533031"/>
              </a:xfrm>
              <a:prstGeom prst="rect">
                <a:avLst/>
              </a:prstGeom>
              <a:blipFill rotWithShape="1">
                <a:blip r:embed="rId5"/>
                <a:stretch>
                  <a:fillRect l="-20" t="-9" r="20" b="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7680176" y="3367865"/>
                <a:ext cx="3329438" cy="4839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→0</m:t>
                          </m:r>
                        </m:sub>
                        <m:sup>
                          <m:r>
                            <a:rPr lang="en-US" altLang="zh-CN" sz="2400" i="1">
                              <a:solidFill>
                                <a:schemeClr val="tx1"/>
                              </a:solidFill>
                              <a:latin typeface="Cambria Math" panose="02040503050406030204" pitchFamily="18" charset="0"/>
                            </a:rPr>
                            <m:t>𝑙𝑖𝑚</m:t>
                          </m:r>
                        </m:sup>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 </m:t>
                      </m:r>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𝑑𝑜𝑒𝑠</m:t>
                      </m:r>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 </m:t>
                      </m:r>
                      <m: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𝑛</m:t>
                      </m:r>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𝑜𝑡</m:t>
                      </m:r>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 </m:t>
                      </m:r>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𝑒𝑥𝑖𝑠𝑡</m:t>
                      </m:r>
                    </m:oMath>
                  </m:oMathPara>
                </a14:m>
                <a:endParaRPr lang="zh-CN" altLang="en-US" dirty="0">
                  <a:solidFill>
                    <a:schemeClr val="tx1"/>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7680176" y="3367865"/>
                <a:ext cx="3329438" cy="483979"/>
              </a:xfrm>
              <a:prstGeom prst="rect">
                <a:avLst/>
              </a:prstGeom>
              <a:blipFill rotWithShape="1">
                <a:blip r:embed="rId6"/>
                <a:stretch>
                  <a:fillRect l="-15" t="-95" r="19" b="118"/>
                </a:stretch>
              </a:blipFill>
            </p:spPr>
            <p:txBody>
              <a:bodyPr/>
              <a:lstStyle/>
              <a:p>
                <a:r>
                  <a:rPr lang="zh-CN" altLang="en-US">
                    <a:noFill/>
                  </a:rPr>
                  <a:t> </a:t>
                </a:r>
              </a:p>
            </p:txBody>
          </p:sp>
        </mc:Fallback>
      </mc:AlternateContent>
      <p:sp>
        <p:nvSpPr>
          <p:cNvPr id="37" name="矩形 36"/>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8" name="矩形 37"/>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极限概念</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40" name="矩形 39"/>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p:sp>
        <p:nvSpPr>
          <p:cNvPr id="41" name="矩形 40"/>
          <p:cNvSpPr/>
          <p:nvPr/>
        </p:nvSpPr>
        <p:spPr>
          <a:xfrm>
            <a:off x="2958252" y="878393"/>
            <a:ext cx="2040943" cy="461665"/>
          </a:xfrm>
          <a:prstGeom prst="rect">
            <a:avLst/>
          </a:prstGeom>
        </p:spPr>
        <p:txBody>
          <a:bodyPr wrap="none">
            <a:spAutoFit/>
          </a:bodyPr>
          <a:lstStyle/>
          <a:p>
            <a:r>
              <a:rPr lang="zh-CN" altLang="en-US" sz="2400"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极限存在定理</a:t>
            </a:r>
            <a:endParaRPr lang="zh-CN" altLang="en-US" sz="2400" dirty="0">
              <a:latin typeface="Times New Roman" panose="02020603050405020304" pitchFamily="18" charset="0"/>
              <a:cs typeface="Times New Roman" panose="02020603050405020304" pitchFamily="18" charset="0"/>
            </a:endParaRPr>
          </a:p>
        </p:txBody>
      </p:sp>
      <p:grpSp>
        <p:nvGrpSpPr>
          <p:cNvPr id="42" name="组合 41"/>
          <p:cNvGrpSpPr/>
          <p:nvPr/>
        </p:nvGrpSpPr>
        <p:grpSpPr>
          <a:xfrm>
            <a:off x="5087888" y="723963"/>
            <a:ext cx="7291954" cy="554190"/>
            <a:chOff x="558363" y="2070797"/>
            <a:chExt cx="7291954" cy="554190"/>
          </a:xfrm>
        </p:grpSpPr>
        <mc:AlternateContent xmlns:mc="http://schemas.openxmlformats.org/markup-compatibility/2006" xmlns:a14="http://schemas.microsoft.com/office/drawing/2010/main">
          <mc:Choice Requires="a14">
            <p:sp>
              <p:nvSpPr>
                <p:cNvPr id="43" name="矩形 42"/>
                <p:cNvSpPr/>
                <p:nvPr/>
              </p:nvSpPr>
              <p:spPr>
                <a:xfrm>
                  <a:off x="558363" y="2151396"/>
                  <a:ext cx="2012795" cy="473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𝑎</m:t>
                            </m:r>
                          </m:sub>
                          <m:sup>
                            <m:r>
                              <a:rPr lang="en-US" altLang="zh-CN" sz="2400" i="1">
                                <a:solidFill>
                                  <a:srgbClr val="0070C0"/>
                                </a:solidFill>
                                <a:latin typeface="Cambria Math" panose="02040503050406030204" pitchFamily="18" charset="0"/>
                              </a:rPr>
                              <m:t>𝑙𝑖𝑚</m:t>
                            </m:r>
                          </m:sup>
                          <m:e>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𝐴</m:t>
                        </m:r>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 </m:t>
                        </m:r>
                      </m:oMath>
                    </m:oMathPara>
                  </a14:m>
                  <a:endParaRPr lang="zh-CN" altLang="en-US" dirty="0"/>
                </a:p>
              </p:txBody>
            </p:sp>
          </mc:Choice>
          <mc:Fallback xmlns="">
            <p:sp>
              <p:nvSpPr>
                <p:cNvPr id="43" name="矩形 42"/>
                <p:cNvSpPr>
                  <a:spLocks noRot="1" noChangeAspect="1" noMove="1" noResize="1" noEditPoints="1" noAdjustHandles="1" noChangeArrowheads="1" noChangeShapeType="1" noTextEdit="1"/>
                </p:cNvSpPr>
                <p:nvPr/>
              </p:nvSpPr>
              <p:spPr>
                <a:xfrm>
                  <a:off x="558363" y="2151396"/>
                  <a:ext cx="2012795" cy="473591"/>
                </a:xfrm>
                <a:prstGeom prst="rect">
                  <a:avLst/>
                </a:prstGeom>
                <a:blipFill rotWithShape="1">
                  <a:blip r:embed="rId7"/>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4049918" y="2070797"/>
                  <a:ext cx="3800399"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sz="2400" b="0" i="1" kern="0" smtClea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400" b="0" i="1" kern="0" smtClea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𝑎</m:t>
                                </m:r>
                              </m:e>
                              <m:sup>
                                <m:r>
                                  <a:rPr lang="en-US" altLang="zh-CN" sz="2400" b="0" i="1" kern="0" smtClea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sub>
                          <m:sup>
                            <m:r>
                              <a:rPr lang="en-US" altLang="zh-CN" sz="2400" i="1">
                                <a:solidFill>
                                  <a:srgbClr val="0070C0"/>
                                </a:solidFill>
                                <a:latin typeface="Cambria Math" panose="02040503050406030204" pitchFamily="18" charset="0"/>
                              </a:rPr>
                              <m:t>𝑙𝑖𝑚</m:t>
                            </m:r>
                          </m:sup>
                          <m:e>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sPre>
                          <m:sPrePr>
                            <m:ctrlP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𝑎</m:t>
                                </m:r>
                              </m:e>
                              <m:sup>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sub>
                          <m:sup>
                            <m:r>
                              <a:rPr lang="en-US" altLang="zh-CN" sz="2400" i="1">
                                <a:solidFill>
                                  <a:srgbClr val="0070C0"/>
                                </a:solidFill>
                                <a:latin typeface="Cambria Math" panose="02040503050406030204" pitchFamily="18" charset="0"/>
                              </a:rPr>
                              <m:t>𝑙𝑖𝑚</m:t>
                            </m:r>
                          </m:sup>
                          <m:e>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b="0" i="1" kern="0" smtClea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𝐴</m:t>
                        </m:r>
                        <m:r>
                          <a:rPr lang="en-US" altLang="zh-CN" sz="2400" i="1" kern="0">
                            <a:solidFill>
                              <a:srgbClr val="0070C0"/>
                            </a:solidFill>
                            <a:latin typeface="Cambria Math" panose="02040503050406030204" pitchFamily="18" charset="0"/>
                            <a:ea typeface="方正北魏楷书简体" panose="03000509000000000000" pitchFamily="65" charset="-122"/>
                            <a:cs typeface="Times New Roman" panose="02020603050405020304" pitchFamily="18" charset="0"/>
                          </a:rPr>
                          <m:t> </m:t>
                        </m:r>
                      </m:oMath>
                    </m:oMathPara>
                  </a14:m>
                  <a:endParaRPr lang="zh-CN" altLang="en-US" dirty="0"/>
                </a:p>
              </p:txBody>
            </p:sp>
          </mc:Choice>
          <mc:Fallback xmlns="">
            <p:sp>
              <p:nvSpPr>
                <p:cNvPr id="44" name="矩形 43"/>
                <p:cNvSpPr>
                  <a:spLocks noRot="1" noChangeAspect="1" noMove="1" noResize="1" noEditPoints="1" noAdjustHandles="1" noChangeArrowheads="1" noChangeShapeType="1" noTextEdit="1"/>
                </p:cNvSpPr>
                <p:nvPr/>
              </p:nvSpPr>
              <p:spPr>
                <a:xfrm>
                  <a:off x="4049918" y="2070797"/>
                  <a:ext cx="3800399" cy="532710"/>
                </a:xfrm>
                <a:prstGeom prst="rect">
                  <a:avLst/>
                </a:prstGeom>
                <a:blipFill rotWithShape="1">
                  <a:blip r:embed="rId8"/>
                </a:blipFill>
              </p:spPr>
              <p:txBody>
                <a:bodyPr/>
                <a:lstStyle/>
                <a:p>
                  <a:r>
                    <a:rPr lang="zh-CN" altLang="en-US">
                      <a:noFill/>
                    </a:rPr>
                    <a:t> </a:t>
                  </a:r>
                </a:p>
              </p:txBody>
            </p:sp>
          </mc:Fallback>
        </mc:AlternateContent>
        <p:sp>
          <p:nvSpPr>
            <p:cNvPr id="45" name="矩形 44"/>
            <p:cNvSpPr/>
            <p:nvPr/>
          </p:nvSpPr>
          <p:spPr>
            <a:xfrm>
              <a:off x="2520217" y="2188136"/>
              <a:ext cx="1527982" cy="400110"/>
            </a:xfrm>
            <a:prstGeom prst="rect">
              <a:avLst/>
            </a:prstGeom>
          </p:spPr>
          <p:txBody>
            <a:bodyPr wrap="none">
              <a:spAutoFit/>
            </a:bodyPr>
            <a:lstStyle/>
            <a:p>
              <a:r>
                <a:rPr lang="en-US" altLang="zh-CN" sz="20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If and only if</a:t>
              </a:r>
              <a:endParaRPr lang="zh-CN" altLang="en-US" sz="2000" dirty="0">
                <a:solidFill>
                  <a:srgbClr val="FF0000"/>
                </a:solidFill>
              </a:endParaRPr>
            </a:p>
          </p:txBody>
        </p:sp>
      </p:grpSp>
      <p:grpSp>
        <p:nvGrpSpPr>
          <p:cNvPr id="10" name="组合 9"/>
          <p:cNvGrpSpPr/>
          <p:nvPr/>
        </p:nvGrpSpPr>
        <p:grpSpPr>
          <a:xfrm>
            <a:off x="745340" y="1875367"/>
            <a:ext cx="4282811" cy="3886537"/>
            <a:chOff x="494688" y="1624123"/>
            <a:chExt cx="4282811" cy="3886537"/>
          </a:xfrm>
        </p:grpSpPr>
        <p:pic>
          <p:nvPicPr>
            <p:cNvPr id="8" name="图片 7" descr="屏幕剪辑"/>
            <p:cNvPicPr>
              <a:picLocks noChangeAspect="1"/>
            </p:cNvPicPr>
            <p:nvPr/>
          </p:nvPicPr>
          <p:blipFill>
            <a:blip r:embed="rId9">
              <a:extLst>
                <a:ext uri="{BEBA8EAE-BF5A-486C-A8C5-ECC9F3942E4B}">
                  <a14:imgProps xmlns:a14="http://schemas.microsoft.com/office/drawing/2010/main">
                    <a14:imgLayer r:embed="rId10">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494688" y="1624123"/>
              <a:ext cx="4282811" cy="3886537"/>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2934131" y="2509618"/>
                  <a:ext cx="1129540" cy="612732"/>
                </a:xfrm>
                <a:prstGeom prst="rect">
                  <a:avLst/>
                </a:prstGeom>
              </p:spPr>
              <p:txBody>
                <a:bodyPr wrap="none">
                  <a:spAutoFit/>
                </a:bodyPr>
                <a:lstStyle/>
                <a:p>
                  <a:pPr lvl="0">
                    <a:defRPr/>
                  </a:pPr>
                  <a14:m>
                    <m:oMathPara xmlns:m="http://schemas.openxmlformats.org/officeDocument/2006/math">
                      <m:oMathParaPr>
                        <m:jc m:val="centerGroup"/>
                      </m:oMathParaPr>
                      <m:oMath xmlns:m="http://schemas.openxmlformats.org/officeDocument/2006/math">
                        <m:r>
                          <a:rPr lang="en-US" altLang="zh-CN"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i="1" kern="0" dirty="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i="1" kern="0" dirty="0">
                                <a:latin typeface="Cambria Math" panose="02040503050406030204" pitchFamily="18" charset="0"/>
                                <a:ea typeface="方正北魏楷书简体" panose="03000509000000000000" pitchFamily="65" charset="-122"/>
                                <a:cs typeface="Times New Roman" panose="02020603050405020304" pitchFamily="18" charset="0"/>
                              </a:rPr>
                              <m:t>𝑥</m:t>
                            </m:r>
                          </m:e>
                        </m:d>
                        <m:r>
                          <a:rPr lang="en-US" altLang="zh-CN" i="1" kern="0" dirty="0">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lang="en-US" altLang="zh-CN" i="1" kern="0" dirty="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i="1" kern="0" dirty="0">
                                <a:latin typeface="Cambria Math" panose="02040503050406030204" pitchFamily="18" charset="0"/>
                                <a:ea typeface="方正北魏楷书简体" panose="03000509000000000000" pitchFamily="65" charset="-122"/>
                                <a:cs typeface="Times New Roman" panose="02020603050405020304" pitchFamily="18" charset="0"/>
                              </a:rPr>
                              <m:t>1</m:t>
                            </m:r>
                          </m:num>
                          <m:den>
                            <m:r>
                              <a:rPr lang="en-US" altLang="zh-CN" i="1" kern="0" dirty="0">
                                <a:latin typeface="Cambria Math" panose="02040503050406030204" pitchFamily="18" charset="0"/>
                                <a:ea typeface="方正北魏楷书简体" panose="03000509000000000000" pitchFamily="65" charset="-122"/>
                                <a:cs typeface="Times New Roman" panose="02020603050405020304" pitchFamily="18" charset="0"/>
                              </a:rPr>
                              <m:t>𝑥</m:t>
                            </m:r>
                          </m:den>
                        </m:f>
                      </m:oMath>
                    </m:oMathPara>
                  </a14:m>
                  <a:endPar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2934131" y="2509618"/>
                  <a:ext cx="1129540" cy="612732"/>
                </a:xfrm>
                <a:prstGeom prst="rect">
                  <a:avLst/>
                </a:prstGeom>
                <a:blipFill rotWithShape="1">
                  <a:blip r:embed="rId11"/>
                </a:blipFill>
              </p:spPr>
              <p:txBody>
                <a:bodyPr/>
                <a:lstStyle/>
                <a:p>
                  <a:r>
                    <a:rPr lang="zh-CN" altLang="en-US">
                      <a:noFill/>
                    </a:rPr>
                    <a:t> </a:t>
                  </a:r>
                </a:p>
              </p:txBody>
            </p:sp>
          </mc:Fallback>
        </mc:AlternateContent>
      </p:grpSp>
      <p:grpSp>
        <p:nvGrpSpPr>
          <p:cNvPr id="46" name="组合 45"/>
          <p:cNvGrpSpPr/>
          <p:nvPr/>
        </p:nvGrpSpPr>
        <p:grpSpPr>
          <a:xfrm>
            <a:off x="5303911" y="4325498"/>
            <a:ext cx="6112708" cy="671851"/>
            <a:chOff x="788485" y="1916832"/>
            <a:chExt cx="6112708" cy="671851"/>
          </a:xfrm>
        </p:grpSpPr>
        <p:sp>
          <p:nvSpPr>
            <p:cNvPr id="47" name="Rectangle 5"/>
            <p:cNvSpPr>
              <a:spLocks noChangeArrowheads="1"/>
            </p:cNvSpPr>
            <p:nvPr/>
          </p:nvSpPr>
          <p:spPr bwMode="auto">
            <a:xfrm>
              <a:off x="788486" y="2112095"/>
              <a:ext cx="2139958"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48" name="Rectangle 7"/>
            <p:cNvSpPr>
              <a:spLocks noChangeArrowheads="1"/>
            </p:cNvSpPr>
            <p:nvPr/>
          </p:nvSpPr>
          <p:spPr bwMode="auto">
            <a:xfrm>
              <a:off x="2466516" y="1916832"/>
              <a:ext cx="4362670" cy="473075"/>
            </a:xfrm>
            <a:prstGeom prst="rect">
              <a:avLst/>
            </a:prstGeom>
            <a:solidFill>
              <a:srgbClr val="FC6F30"/>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49" name="Freeform 9"/>
            <p:cNvSpPr/>
            <p:nvPr/>
          </p:nvSpPr>
          <p:spPr bwMode="auto">
            <a:xfrm>
              <a:off x="2466515" y="2389907"/>
              <a:ext cx="461929" cy="166688"/>
            </a:xfrm>
            <a:custGeom>
              <a:avLst/>
              <a:gdLst>
                <a:gd name="T0" fmla="*/ 294 w 294"/>
                <a:gd name="T1" fmla="*/ 0 h 105"/>
                <a:gd name="T2" fmla="*/ 0 w 294"/>
                <a:gd name="T3" fmla="*/ 0 h 105"/>
                <a:gd name="T4" fmla="*/ 294 w 294"/>
                <a:gd name="T5" fmla="*/ 105 h 105"/>
                <a:gd name="T6" fmla="*/ 294 w 294"/>
                <a:gd name="T7" fmla="*/ 0 h 105"/>
              </a:gdLst>
              <a:ahLst/>
              <a:cxnLst>
                <a:cxn ang="0">
                  <a:pos x="T0" y="T1"/>
                </a:cxn>
                <a:cxn ang="0">
                  <a:pos x="T2" y="T3"/>
                </a:cxn>
                <a:cxn ang="0">
                  <a:pos x="T4" y="T5"/>
                </a:cxn>
                <a:cxn ang="0">
                  <a:pos x="T6" y="T7"/>
                </a:cxn>
              </a:cxnLst>
              <a:rect l="0" t="0" r="r" b="b"/>
              <a:pathLst>
                <a:path w="294" h="105">
                  <a:moveTo>
                    <a:pt x="294" y="0"/>
                  </a:moveTo>
                  <a:lnTo>
                    <a:pt x="0" y="0"/>
                  </a:lnTo>
                  <a:lnTo>
                    <a:pt x="294" y="105"/>
                  </a:lnTo>
                  <a:lnTo>
                    <a:pt x="294" y="0"/>
                  </a:lnTo>
                  <a:close/>
                </a:path>
              </a:pathLst>
            </a:custGeom>
            <a:solidFill>
              <a:srgbClr val="CC53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50" name="TextBox 28"/>
            <p:cNvSpPr txBox="1"/>
            <p:nvPr/>
          </p:nvSpPr>
          <p:spPr>
            <a:xfrm>
              <a:off x="788485" y="2065463"/>
              <a:ext cx="1780328"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1" name="矩形 50"/>
                <p:cNvSpPr/>
                <p:nvPr/>
              </p:nvSpPr>
              <p:spPr>
                <a:xfrm>
                  <a:off x="2490220" y="1973071"/>
                  <a:ext cx="4410973" cy="369332"/>
                </a:xfrm>
                <a:prstGeom prst="rect">
                  <a:avLst/>
                </a:prstGeom>
              </p:spPr>
              <p:txBody>
                <a:bodyPr wrap="square">
                  <a:spAutoFit/>
                </a:bodyPr>
                <a:lstStyle/>
                <a:p>
                  <a:pPr lvl="0">
                    <a:defRPr/>
                  </a:pPr>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Consider the function as </a:t>
                  </a:r>
                  <a14:m>
                    <m:oMath xmlns:m="http://schemas.openxmlformats.org/officeDocument/2006/math">
                      <m:r>
                        <a:rPr lang="en-US" altLang="zh-CN"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i="1" kern="0" dirty="0" smtClean="0">
                          <a:latin typeface="Cambria Math" panose="02040503050406030204" pitchFamily="18" charset="0"/>
                          <a:ea typeface="方正北魏楷书简体" panose="03000509000000000000" pitchFamily="65" charset="-122"/>
                          <a:cs typeface="Times New Roman" panose="02020603050405020304" pitchFamily="18" charset="0"/>
                        </a:rPr>
                        <m:t>→∞</m:t>
                      </m:r>
                    </m:oMath>
                  </a14:m>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a:t>
                  </a:r>
                  <a14:m>
                    <m:oMath xmlns:m="http://schemas.openxmlformats.org/officeDocument/2006/math">
                      <m:r>
                        <a:rPr lang="en-US" altLang="zh-CN" b="0"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b="0" i="1" kern="0" dirty="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b="0"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𝑥</m:t>
                          </m:r>
                        </m:e>
                      </m:d>
                      <m:r>
                        <a:rPr lang="en-US" altLang="zh-CN" b="0" i="1" kern="0" dirty="0" smtClean="0">
                          <a:latin typeface="Cambria Math" panose="02040503050406030204" pitchFamily="18" charset="0"/>
                          <a:ea typeface="方正北魏楷书简体" panose="03000509000000000000" pitchFamily="65" charset="-122"/>
                          <a:cs typeface="Times New Roman" panose="02020603050405020304" pitchFamily="18" charset="0"/>
                        </a:rPr>
                        <m:t>=1/</m:t>
                      </m:r>
                      <m:r>
                        <a:rPr lang="en-US" altLang="zh-CN" b="0"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𝑥</m:t>
                      </m:r>
                    </m:oMath>
                  </a14:m>
                  <a:endParaRPr kumimoji="0" lang="zh-CN" altLang="en-US" b="0" i="0" u="none" strike="noStrike" kern="0" cap="none" spc="0" normalizeH="0" baseline="0" noProof="0" dirty="0">
                    <a:ln>
                      <a:noFill/>
                    </a:ln>
                    <a:solidFill>
                      <a:schemeClr val="tx1"/>
                    </a:solidFill>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51" name="矩形 50"/>
                <p:cNvSpPr>
                  <a:spLocks noRot="1" noChangeAspect="1" noMove="1" noResize="1" noEditPoints="1" noAdjustHandles="1" noChangeArrowheads="1" noChangeShapeType="1" noTextEdit="1"/>
                </p:cNvSpPr>
                <p:nvPr/>
              </p:nvSpPr>
              <p:spPr>
                <a:xfrm>
                  <a:off x="2490220" y="1973071"/>
                  <a:ext cx="4410973" cy="369332"/>
                </a:xfrm>
                <a:prstGeom prst="rect">
                  <a:avLst/>
                </a:prstGeom>
                <a:blipFill rotWithShape="1">
                  <a:blip r:embed="rId12"/>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2" name="矩形 51"/>
              <p:cNvSpPr/>
              <p:nvPr/>
            </p:nvSpPr>
            <p:spPr>
              <a:xfrm>
                <a:off x="5244958" y="5500385"/>
                <a:ext cx="2207912" cy="4778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ub>
                        <m:sup>
                          <m:r>
                            <a:rPr lang="en-US" altLang="zh-CN" sz="2400" i="1">
                              <a:solidFill>
                                <a:schemeClr val="tx1"/>
                              </a:solidFill>
                              <a:latin typeface="Cambria Math" panose="02040503050406030204" pitchFamily="18" charset="0"/>
                            </a:rPr>
                            <m:t>𝑙𝑖𝑚</m:t>
                          </m:r>
                        </m:sup>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0</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 </m:t>
                      </m:r>
                    </m:oMath>
                  </m:oMathPara>
                </a14:m>
                <a:endParaRPr lang="zh-CN" altLang="en-US" dirty="0">
                  <a:solidFill>
                    <a:schemeClr val="tx1"/>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5244958" y="5500385"/>
                <a:ext cx="2207912" cy="477823"/>
              </a:xfrm>
              <a:prstGeom prst="rect">
                <a:avLst/>
              </a:prstGeom>
              <a:blipFill rotWithShape="1">
                <a:blip r:embed="rId13"/>
                <a:stretch>
                  <a:fillRect l="-22" t="-3" r="23" b="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5244958" y="6000657"/>
                <a:ext cx="2207912" cy="473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ub>
                        <m:sup>
                          <m:r>
                            <a:rPr lang="en-US" altLang="zh-CN" sz="2400" i="1">
                              <a:solidFill>
                                <a:schemeClr val="tx1"/>
                              </a:solidFill>
                              <a:latin typeface="Cambria Math" panose="02040503050406030204" pitchFamily="18" charset="0"/>
                            </a:rPr>
                            <m:t>𝑙𝑖𝑚</m:t>
                          </m:r>
                        </m:sup>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0</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 </m:t>
                      </m:r>
                    </m:oMath>
                  </m:oMathPara>
                </a14:m>
                <a:endParaRPr lang="zh-CN" altLang="en-US" dirty="0">
                  <a:solidFill>
                    <a:schemeClr val="tx1"/>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5244958" y="6000657"/>
                <a:ext cx="2207912" cy="473591"/>
              </a:xfrm>
              <a:prstGeom prst="rect">
                <a:avLst/>
              </a:prstGeom>
              <a:blipFill rotWithShape="1">
                <a:blip r:embed="rId14"/>
                <a:stretch>
                  <a:fillRect l="-22" t="-114" r="23" b="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7790069" y="5695072"/>
                <a:ext cx="1977080" cy="4735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ub>
                        <m:sup>
                          <m:r>
                            <a:rPr lang="en-US" altLang="zh-CN" sz="2400" i="1">
                              <a:solidFill>
                                <a:schemeClr val="tx1"/>
                              </a:solidFill>
                              <a:latin typeface="Cambria Math" panose="02040503050406030204" pitchFamily="18" charset="0"/>
                            </a:rPr>
                            <m:t>𝑙𝑖𝑚</m:t>
                          </m:r>
                        </m:sup>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=0</m:t>
                      </m:r>
                    </m:oMath>
                  </m:oMathPara>
                </a14:m>
                <a:endParaRPr lang="zh-CN" altLang="en-US" dirty="0">
                  <a:solidFill>
                    <a:schemeClr val="tx1"/>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7790069" y="5695072"/>
                <a:ext cx="1977080" cy="473591"/>
              </a:xfrm>
              <a:prstGeom prst="rect">
                <a:avLst/>
              </a:prstGeom>
              <a:blipFill rotWithShape="1">
                <a:blip r:embed="rId15"/>
                <a:stretch>
                  <a:fillRect l="-27" t="-83" r="11" b="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0322631" y="5671842"/>
                <a:ext cx="1632370" cy="612732"/>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𝑖𝑓</m:t>
                      </m:r>
                      <m:r>
                        <a:rPr lang="en-US" altLang="zh-CN" b="0" i="1" kern="0" dirty="0" smtClean="0">
                          <a:latin typeface="Cambria Math" panose="02040503050406030204" pitchFamily="18" charset="0"/>
                          <a:ea typeface="方正北魏楷书简体" panose="03000509000000000000" pitchFamily="65" charset="-122"/>
                          <a:cs typeface="Times New Roman" panose="02020603050405020304" pitchFamily="18" charset="0"/>
                        </a:rPr>
                        <m:t> </m:t>
                      </m:r>
                      <m:r>
                        <a:rPr lang="en-US" altLang="zh-CN"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i="1" kern="0" dirty="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i="1" kern="0" dirty="0">
                              <a:latin typeface="Cambria Math" panose="02040503050406030204" pitchFamily="18" charset="0"/>
                              <a:ea typeface="方正北魏楷书简体" panose="03000509000000000000" pitchFamily="65" charset="-122"/>
                              <a:cs typeface="Times New Roman" panose="02020603050405020304" pitchFamily="18" charset="0"/>
                            </a:rPr>
                            <m:t>𝑥</m:t>
                          </m:r>
                        </m:e>
                      </m:d>
                      <m:r>
                        <a:rPr lang="en-US" altLang="zh-CN" i="1" kern="0" dirty="0">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lang="en-US" altLang="zh-CN" i="1" kern="0" dirty="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i="1" kern="0" dirty="0">
                              <a:latin typeface="Cambria Math" panose="02040503050406030204" pitchFamily="18" charset="0"/>
                              <a:ea typeface="方正北魏楷书简体" panose="03000509000000000000" pitchFamily="65" charset="-122"/>
                              <a:cs typeface="Times New Roman" panose="02020603050405020304" pitchFamily="18" charset="0"/>
                            </a:rPr>
                            <m:t>1</m:t>
                          </m:r>
                        </m:num>
                        <m:den>
                          <m:sSup>
                            <m:sSupPr>
                              <m:ctrlPr>
                                <a:rPr lang="en-US" altLang="zh-CN" b="0" i="1" kern="0" dirty="0" smtClean="0">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i="1" kern="0" dirty="0">
                                  <a:latin typeface="Cambria Math" panose="02040503050406030204" pitchFamily="18" charset="0"/>
                                  <a:ea typeface="方正北魏楷书简体" panose="03000509000000000000" pitchFamily="65" charset="-122"/>
                                  <a:cs typeface="Times New Roman" panose="02020603050405020304" pitchFamily="18" charset="0"/>
                                </a:rPr>
                                <m:t>𝑥</m:t>
                              </m:r>
                            </m:e>
                            <m:sup>
                              <m:r>
                                <a:rPr lang="en-US" altLang="zh-CN" b="0" i="1" kern="0" dirty="0" smtClean="0">
                                  <a:latin typeface="Cambria Math" panose="02040503050406030204" pitchFamily="18" charset="0"/>
                                  <a:ea typeface="方正北魏楷书简体" panose="03000509000000000000" pitchFamily="65" charset="-122"/>
                                  <a:cs typeface="Times New Roman" panose="02020603050405020304" pitchFamily="18" charset="0"/>
                                </a:rPr>
                                <m:t>2</m:t>
                              </m:r>
                            </m:sup>
                          </m:sSup>
                        </m:den>
                      </m:f>
                      <m:r>
                        <a:rPr lang="en-US" altLang="zh-CN" b="0" i="1" kern="0" dirty="0" smtClean="0">
                          <a:latin typeface="Cambria Math" panose="02040503050406030204" pitchFamily="18" charset="0"/>
                          <a:ea typeface="方正北魏楷书简体" panose="03000509000000000000" pitchFamily="65" charset="-122"/>
                          <a:cs typeface="Times New Roman" panose="02020603050405020304" pitchFamily="18" charset="0"/>
                        </a:rPr>
                        <m:t>?</m:t>
                      </m:r>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10322631" y="5671842"/>
                <a:ext cx="1632370" cy="612732"/>
              </a:xfrm>
              <a:prstGeom prst="rect">
                <a:avLst/>
              </a:prstGeom>
              <a:blipFill rotWithShape="1">
                <a:blip r:embed="rId16"/>
                <a:stretch>
                  <a:fillRect l="-316" t="-833" r="-281" b="-729"/>
                </a:stretch>
              </a:blipFill>
              <a:ln>
                <a:solidFill>
                  <a:schemeClr val="tx1"/>
                </a:solidFill>
              </a:ln>
            </p:spPr>
            <p:txBody>
              <a:bodyPr/>
              <a:lstStyle/>
              <a:p>
                <a:r>
                  <a:rPr lang="zh-CN" altLang="en-US">
                    <a:noFill/>
                  </a:rPr>
                  <a:t> </a:t>
                </a:r>
              </a:p>
            </p:txBody>
          </p:sp>
        </mc:Fallback>
      </mc:AlternateContent>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矩形 8"/>
              <p:cNvSpPr/>
              <p:nvPr/>
            </p:nvSpPr>
            <p:spPr>
              <a:xfrm>
                <a:off x="979685" y="2486630"/>
                <a:ext cx="1488356" cy="9253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altLang="zh-CN" sz="2800" i="1" kern="0" smtClean="0">
                              <a:solidFill>
                                <a:schemeClr val="tx1"/>
                              </a:solidFill>
                              <a:latin typeface="Cambria Math" panose="02040503050406030204" pitchFamily="18" charset="0"/>
                            </a:rPr>
                          </m:ctrlPr>
                        </m:limLowPr>
                        <m:e>
                          <m:r>
                            <m:rPr>
                              <m:sty m:val="p"/>
                            </m:rPr>
                            <a:rPr lang="en-US" altLang="zh-CN" sz="2800" i="1" kern="0" smtClean="0">
                              <a:solidFill>
                                <a:schemeClr val="tx1"/>
                              </a:solidFill>
                              <a:latin typeface="Cambria Math" panose="02040503050406030204" pitchFamily="18" charset="0"/>
                            </a:rPr>
                            <m:t>lim</m:t>
                          </m:r>
                        </m:e>
                        <m:lim>
                          <m:r>
                            <a:rPr lang="en-US" altLang="zh-CN" sz="2800" i="1" kern="0" smtClean="0">
                              <a:solidFill>
                                <a:schemeClr val="tx1"/>
                              </a:solidFill>
                              <a:latin typeface="Cambria Math" panose="02040503050406030204" pitchFamily="18" charset="0"/>
                            </a:rPr>
                            <m:t>𝑥</m:t>
                          </m:r>
                          <m:r>
                            <a:rPr lang="en-US" altLang="zh-CN" sz="2800" i="1" kern="0" smtClean="0">
                              <a:solidFill>
                                <a:schemeClr val="tx1"/>
                              </a:solidFill>
                              <a:latin typeface="Cambria Math" panose="02040503050406030204" pitchFamily="18" charset="0"/>
                            </a:rPr>
                            <m:t>→0</m:t>
                          </m:r>
                        </m:lim>
                      </m:limLow>
                      <m:f>
                        <m:fPr>
                          <m:ctrlPr>
                            <a:rPr lang="en-US" altLang="zh-CN" sz="2800" i="1" kern="0" smtClean="0">
                              <a:solidFill>
                                <a:schemeClr val="tx1"/>
                              </a:solidFill>
                              <a:latin typeface="Cambria Math" panose="02040503050406030204" pitchFamily="18" charset="0"/>
                            </a:rPr>
                          </m:ctrlPr>
                        </m:fPr>
                        <m:num>
                          <m:r>
                            <a:rPr lang="en-US" altLang="zh-CN" sz="2800" i="1" kern="0" smtClean="0">
                              <a:solidFill>
                                <a:schemeClr val="tx1"/>
                              </a:solidFill>
                              <a:latin typeface="Cambria Math" panose="02040503050406030204" pitchFamily="18" charset="0"/>
                            </a:rPr>
                            <m:t>2</m:t>
                          </m:r>
                          <m:d>
                            <m:dPr>
                              <m:begChr m:val="|"/>
                              <m:endChr m:val="|"/>
                              <m:ctrlPr>
                                <a:rPr lang="en-US" altLang="zh-CN" sz="2800" i="1" kern="0" smtClean="0">
                                  <a:solidFill>
                                    <a:schemeClr val="tx1"/>
                                  </a:solidFill>
                                  <a:latin typeface="Cambria Math" panose="02040503050406030204" pitchFamily="18" charset="0"/>
                                </a:rPr>
                              </m:ctrlPr>
                            </m:dPr>
                            <m:e>
                              <m:r>
                                <a:rPr lang="en-US" altLang="zh-CN" sz="2800" i="1" kern="0" smtClean="0">
                                  <a:solidFill>
                                    <a:schemeClr val="tx1"/>
                                  </a:solidFill>
                                  <a:latin typeface="Cambria Math" panose="02040503050406030204" pitchFamily="18" charset="0"/>
                                </a:rPr>
                                <m:t>𝑥</m:t>
                              </m:r>
                            </m:e>
                          </m:d>
                        </m:num>
                        <m:den>
                          <m:r>
                            <a:rPr lang="en-US" altLang="zh-CN" sz="2800" i="1" kern="0" smtClean="0">
                              <a:solidFill>
                                <a:schemeClr val="tx1"/>
                              </a:solidFill>
                              <a:latin typeface="Cambria Math" panose="02040503050406030204" pitchFamily="18" charset="0"/>
                            </a:rPr>
                            <m:t>𝑥</m:t>
                          </m:r>
                        </m:den>
                      </m:f>
                    </m:oMath>
                  </m:oMathPara>
                </a14:m>
                <a:endParaRPr lang="zh-CN" altLang="en-US" sz="2400" dirty="0">
                  <a:solidFill>
                    <a:schemeClr val="tx1"/>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979685" y="2486630"/>
                <a:ext cx="1488356" cy="925318"/>
              </a:xfrm>
              <a:prstGeom prst="rect">
                <a:avLst/>
              </a:prstGeom>
              <a:blipFill rotWithShape="1">
                <a:blip r:embed="rId2"/>
                <a:stretch>
                  <a:fillRect l="-35" t="-65" r="29" b="10"/>
                </a:stretch>
              </a:blipFill>
            </p:spPr>
            <p:txBody>
              <a:bodyPr/>
              <a:lstStyle/>
              <a:p>
                <a:r>
                  <a:rPr lang="zh-CN" altLang="en-US">
                    <a:noFill/>
                  </a:rPr>
                  <a:t> </a:t>
                </a:r>
              </a:p>
            </p:txBody>
          </p:sp>
        </mc:Fallback>
      </mc:AlternateContent>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688" y="3568358"/>
            <a:ext cx="2784093" cy="2848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组合 36"/>
          <p:cNvGrpSpPr/>
          <p:nvPr/>
        </p:nvGrpSpPr>
        <p:grpSpPr>
          <a:xfrm>
            <a:off x="812485" y="1603221"/>
            <a:ext cx="1467092" cy="523220"/>
            <a:chOff x="788486" y="2058608"/>
            <a:chExt cx="1801543" cy="523220"/>
          </a:xfrm>
        </p:grpSpPr>
        <p:sp>
          <p:nvSpPr>
            <p:cNvPr id="38" name="Rectangle 5"/>
            <p:cNvSpPr>
              <a:spLocks noChangeArrowheads="1"/>
            </p:cNvSpPr>
            <p:nvPr/>
          </p:nvSpPr>
          <p:spPr bwMode="auto">
            <a:xfrm>
              <a:off x="788486" y="2112095"/>
              <a:ext cx="1715192"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42" name="TextBox 28"/>
            <p:cNvSpPr txBox="1"/>
            <p:nvPr/>
          </p:nvSpPr>
          <p:spPr>
            <a:xfrm>
              <a:off x="809701" y="2058608"/>
              <a:ext cx="1780328"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grpSp>
        <p:nvGrpSpPr>
          <p:cNvPr id="15" name="组合 14"/>
          <p:cNvGrpSpPr/>
          <p:nvPr/>
        </p:nvGrpSpPr>
        <p:grpSpPr>
          <a:xfrm>
            <a:off x="5544935" y="2309011"/>
            <a:ext cx="2730391" cy="1119043"/>
            <a:chOff x="3585114" y="2389767"/>
            <a:chExt cx="2730391" cy="1119043"/>
          </a:xfrm>
        </p:grpSpPr>
        <mc:AlternateContent xmlns:mc="http://schemas.openxmlformats.org/markup-compatibility/2006">
          <mc:Choice xmlns:a14="http://schemas.microsoft.com/office/drawing/2010/main" Requires="a14">
            <p:graphicFrame>
              <p:nvGraphicFramePr>
                <p:cNvPr id="12" name="对象 11"/>
                <p:cNvGraphicFramePr>
                  <a:graphicFrameLocks noChangeAspect="1"/>
                </p:cNvGraphicFramePr>
                <p:nvPr/>
              </p:nvGraphicFramePr>
              <p:xfrm>
                <a:off x="4515305" y="2389767"/>
                <a:ext cx="1800200" cy="1119043"/>
              </p:xfrm>
              <a:graphic>
                <a:graphicData uri="http://schemas.openxmlformats.org/presentationml/2006/ole">
                  <mc:AlternateContent>
                    <mc:Choice xmlns:v="urn:schemas-microsoft-com:vml" Requires="v">
                      <p:oleObj r:id="rId4" imgW="1054100" imgH="660400" progId="Equation.3">
                        <p:embed/>
                      </p:oleObj>
                    </mc:Choice>
                    <mc:Fallback>
                      <p:oleObj r:id="rId4" imgW="1054100" imgH="660400" progId="Equation.3">
                        <p:embed/>
                        <p:pic>
                          <p:nvPicPr>
                            <p:cNvPr id="0" name="对象 11"/>
                            <p:cNvPicPr>
                              <a:picLocks noChangeAspect="1" noChangeArrowheads="1"/>
                            </p:cNvPicPr>
                            <p:nvPr/>
                          </p:nvPicPr>
                          <p:blipFill>
                            <a:blip r:embed="rId5">
                              <a:extLst>
                                <a:ext uri="{28A0092B-C50C-407E-A947-70E740481C1C}">
                                  <a14:useLocalDpi val="0"/>
                                </a:ext>
                              </a:extLst>
                            </a:blip>
                            <a:srcRect/>
                            <a:stretch>
                              <a:fillRect/>
                            </a:stretch>
                          </p:blipFill>
                          <p:spPr bwMode="auto">
                            <a:xfrm>
                              <a:off x="4515305" y="2389767"/>
                              <a:ext cx="1800200" cy="1119043"/>
                            </a:xfrm>
                            <a:prstGeom prst="rect">
                              <a:avLst/>
                            </a:prstGeom>
                            <a:noFill/>
                          </p:spPr>
                        </p:pic>
                      </p:oleObj>
                    </mc:Fallback>
                  </mc:AlternateContent>
                </a:graphicData>
              </a:graphic>
            </p:graphicFrame>
          </mc:Choice>
          <mc:Fallback>
            <p:graphicFrame>
              <p:nvGraphicFramePr>
                <p:cNvPr id="12" name="对象 11"/>
                <p:cNvGraphicFramePr>
                  <a:graphicFrameLocks noChangeAspect="1"/>
                </p:cNvGraphicFramePr>
                <p:nvPr/>
              </p:nvGraphicFramePr>
              <p:xfrm>
                <a:off x="4515305" y="2389767"/>
                <a:ext cx="1800200" cy="1119043"/>
              </p:xfrm>
              <a:graphic>
                <a:graphicData uri="http://schemas.openxmlformats.org/presentationml/2006/ole">
                  <mc:AlternateContent>
                    <mc:Choice xmlns:v="urn:schemas-microsoft-com:vml" Requires="v">
                      <p:oleObj r:id="rId4" imgW="1054100" imgH="660400" progId="Equation.3">
                        <p:embed/>
                      </p:oleObj>
                    </mc:Choice>
                    <mc:Fallback>
                      <p:oleObj r:id="rId4" imgW="1054100" imgH="660400" progId="Equation.3">
                        <p:embed/>
                        <p:pic>
                          <p:nvPicPr>
                            <p:cNvPr id="0" name="对象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5305" y="2389767"/>
                              <a:ext cx="1800200" cy="1119043"/>
                            </a:xfrm>
                            <a:prstGeom prst="rect">
                              <a:avLst/>
                            </a:prstGeom>
                            <a:noFill/>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3" name="矩形 12"/>
                <p:cNvSpPr/>
                <p:nvPr/>
              </p:nvSpPr>
              <p:spPr>
                <a:xfrm>
                  <a:off x="3585114" y="2764622"/>
                  <a:ext cx="101143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0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0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r>
                          <a:rPr lang="en-US" altLang="zh-CN" sz="20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oMath>
                    </m:oMathPara>
                  </a14:m>
                  <a:endParaRPr lang="zh-CN" altLang="en-US" sz="2000" dirty="0">
                    <a:solidFill>
                      <a:schemeClr val="tx1"/>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3585114" y="2764622"/>
                  <a:ext cx="1011431" cy="400110"/>
                </a:xfrm>
                <a:prstGeom prst="rect">
                  <a:avLst/>
                </a:prstGeom>
                <a:blipFill rotWithShape="1">
                  <a:blip r:embed="rId6"/>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 name="矩形 13"/>
              <p:cNvSpPr/>
              <p:nvPr/>
            </p:nvSpPr>
            <p:spPr>
              <a:xfrm>
                <a:off x="3936674" y="2659660"/>
                <a:ext cx="1608261" cy="417743"/>
              </a:xfrm>
              <a:prstGeom prst="rect">
                <a:avLst/>
              </a:prstGeom>
            </p:spPr>
            <p:txBody>
              <a:bodyPr wrap="none">
                <a:spAutoFit/>
              </a:bodyPr>
              <a:lstStyle/>
              <a:p>
                <a:r>
                  <a:rPr lang="en-US" altLang="zh-CN" sz="2000" kern="0" dirty="0">
                    <a:solidFill>
                      <a:schemeClr val="tx1"/>
                    </a:solidFill>
                    <a:latin typeface="Times New Roman" panose="02020603050405020304" pitchFamily="18" charset="0"/>
                    <a:ea typeface="方正北魏楷书简体" panose="03000509000000000000" pitchFamily="65" charset="-122"/>
                    <a:cs typeface="Times New Roman" panose="02020603050405020304" pitchFamily="18" charset="0"/>
                  </a:rPr>
                  <a:t>Find</a:t>
                </a:r>
                <a14:m>
                  <m:oMath xmlns:m="http://schemas.openxmlformats.org/officeDocument/2006/math">
                    <m:r>
                      <a:rPr lang="en-US" altLang="zh-CN" sz="2000" b="0" i="0"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 </m:t>
                    </m:r>
                    <m:sPre>
                      <m:sPrePr>
                        <m:ctrlPr>
                          <a:rPr lang="en-US" altLang="zh-CN" sz="20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0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0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→1</m:t>
                        </m:r>
                      </m:sub>
                      <m:sup>
                        <m:r>
                          <a:rPr lang="en-US" altLang="zh-CN" sz="2000" i="1">
                            <a:solidFill>
                              <a:schemeClr val="tx1"/>
                            </a:solidFill>
                            <a:latin typeface="Cambria Math" panose="02040503050406030204" pitchFamily="18" charset="0"/>
                          </a:rPr>
                          <m:t>𝑙𝑖𝑚</m:t>
                        </m:r>
                      </m:sup>
                      <m:e>
                        <m:r>
                          <a:rPr lang="en-US" altLang="zh-CN" sz="20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0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0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oMath>
                </a14:m>
                <a:endParaRPr lang="zh-CN" altLang="en-US" sz="2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3936674" y="2659660"/>
                <a:ext cx="1608261" cy="417743"/>
              </a:xfrm>
              <a:prstGeom prst="rect">
                <a:avLst/>
              </a:prstGeom>
              <a:blipFill rotWithShape="1">
                <a:blip r:embed="rId7"/>
                <a:stretch>
                  <a:fillRect l="-19" t="-67" r="7" b="46"/>
                </a:stretch>
              </a:blipFill>
            </p:spPr>
            <p:txBody>
              <a:bodyPr/>
              <a:lstStyle/>
              <a:p>
                <a:r>
                  <a:rPr lang="zh-CN" altLang="en-US">
                    <a:noFill/>
                  </a:rPr>
                  <a:t> </a:t>
                </a:r>
              </a:p>
            </p:txBody>
          </p:sp>
        </mc:Fallback>
      </mc:AlternateContent>
      <p:grpSp>
        <p:nvGrpSpPr>
          <p:cNvPr id="44" name="组合 43"/>
          <p:cNvGrpSpPr/>
          <p:nvPr/>
        </p:nvGrpSpPr>
        <p:grpSpPr>
          <a:xfrm>
            <a:off x="3937693" y="1593871"/>
            <a:ext cx="1510236" cy="523220"/>
            <a:chOff x="788486" y="2058608"/>
            <a:chExt cx="1801543" cy="523220"/>
          </a:xfrm>
        </p:grpSpPr>
        <p:sp>
          <p:nvSpPr>
            <p:cNvPr id="45" name="Rectangle 5"/>
            <p:cNvSpPr>
              <a:spLocks noChangeArrowheads="1"/>
            </p:cNvSpPr>
            <p:nvPr/>
          </p:nvSpPr>
          <p:spPr bwMode="auto">
            <a:xfrm>
              <a:off x="788486" y="2112095"/>
              <a:ext cx="1715192"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46" name="TextBox 28"/>
            <p:cNvSpPr txBox="1"/>
            <p:nvPr/>
          </p:nvSpPr>
          <p:spPr>
            <a:xfrm>
              <a:off x="809701" y="2058608"/>
              <a:ext cx="1780328"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pic>
        <p:nvPicPr>
          <p:cNvPr id="1741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1744" y="3551766"/>
            <a:ext cx="3506383" cy="2864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7392144" y="3929943"/>
            <a:ext cx="4617640" cy="2169825"/>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极限并不是研究自变量</a:t>
            </a:r>
            <a:r>
              <a:rPr lang="en-US"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x</a:t>
            </a:r>
            <a:r>
              <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等于某个定值时函数</a:t>
            </a:r>
            <a:r>
              <a:rPr lang="en-US"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f(x)</a:t>
            </a:r>
            <a:r>
              <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的值，而是研究当自变量</a:t>
            </a:r>
            <a:r>
              <a:rPr lang="en-US"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x</a:t>
            </a:r>
            <a:r>
              <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趋近定值（或无穷）时函数值</a:t>
            </a:r>
            <a:r>
              <a:rPr lang="en-US"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f(x)</a:t>
            </a:r>
            <a:r>
              <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的情况。</a:t>
            </a:r>
            <a:endParaRPr lang="en-US" altLang="zh-CN" kern="100" dirty="0">
              <a:latin typeface="Times New Roman" panose="02020603050405020304" pitchFamily="18" charset="0"/>
              <a:ea typeface="方正北魏楷书简体" panose="03000509000000000000" pitchFamily="65" charset="-122"/>
              <a:cs typeface="Times New Roman" panose="02020603050405020304" pitchFamily="18" charset="0"/>
            </a:endParaRPr>
          </a:p>
          <a:p>
            <a:pPr marL="285750" indent="-285750">
              <a:lnSpc>
                <a:spcPct val="150000"/>
              </a:lnSpc>
              <a:buFont typeface="Wingdings" panose="05000000000000000000" pitchFamily="2" charset="2"/>
              <a:buChar char="n"/>
            </a:pPr>
            <a:r>
              <a:rPr lang="zh-CN" altLang="zh-CN" kern="100" dirty="0">
                <a:latin typeface="Times New Roman" panose="02020603050405020304" pitchFamily="18" charset="0"/>
                <a:ea typeface="方正北魏楷书简体" panose="03000509000000000000" pitchFamily="65" charset="-122"/>
                <a:cs typeface="Times New Roman" panose="02020603050405020304" pitchFamily="18" charset="0"/>
              </a:rPr>
              <a:t>所以研究函数趋近某点的极限时，</a:t>
            </a:r>
            <a:r>
              <a:rPr lang="zh-CN" altLang="zh-CN" kern="10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与该点是否有定义、与该点的函数值没有关系</a:t>
            </a:r>
            <a:r>
              <a:rPr lang="zh-CN" altLang="en-US" kern="10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a:t>
            </a:r>
            <a:endParaRPr lang="zh-CN" altLang="en-US"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p:sp>
        <p:nvSpPr>
          <p:cNvPr id="27" name="矩形 26"/>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 name="矩形 27"/>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极限概念</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29" name="矩形 28"/>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p:sp>
        <p:nvSpPr>
          <p:cNvPr id="30" name="矩形 29"/>
          <p:cNvSpPr/>
          <p:nvPr/>
        </p:nvSpPr>
        <p:spPr>
          <a:xfrm>
            <a:off x="2958252" y="878393"/>
            <a:ext cx="2040943" cy="461665"/>
          </a:xfrm>
          <a:prstGeom prst="rect">
            <a:avLst/>
          </a:prstGeom>
        </p:spPr>
        <p:txBody>
          <a:bodyPr wrap="none">
            <a:spAutoFit/>
          </a:bodyPr>
          <a:lstStyle/>
          <a:p>
            <a:r>
              <a:rPr lang="zh-CN" altLang="en-US" sz="2400"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极限存在定理</a:t>
            </a:r>
            <a:endParaRPr lang="zh-CN"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3832" y="1772816"/>
            <a:ext cx="6912768" cy="4303313"/>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1127448" y="1772816"/>
                <a:ext cx="1491049"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2</m:t>
                              </m:r>
                            </m:e>
                            <m:sup>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sub>
                        <m:sup>
                          <m:r>
                            <a:rPr lang="en-US" altLang="zh-CN" sz="2400" i="1">
                              <a:solidFill>
                                <a:schemeClr val="tx1"/>
                              </a:solidFill>
                              <a:latin typeface="Cambria Math" panose="02040503050406030204" pitchFamily="18" charset="0"/>
                            </a:rPr>
                            <m:t>𝑙𝑖𝑚</m:t>
                          </m:r>
                        </m:sup>
                        <m:e>
                          <m:r>
                            <a:rPr lang="en-US" altLang="zh-CN" sz="2400" b="0" i="1" smtClean="0">
                              <a:solidFill>
                                <a:schemeClr val="tx1"/>
                              </a:solidFill>
                              <a:latin typeface="Cambria Math" panose="02040503050406030204" pitchFamily="18" charset="0"/>
                            </a:rPr>
                            <m:t>𝑔</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oMath>
                  </m:oMathPara>
                </a14:m>
                <a:endParaRPr lang="zh-CN" altLang="en-US" dirty="0">
                  <a:solidFill>
                    <a:schemeClr val="tx1"/>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1127448" y="1772816"/>
                <a:ext cx="1491049" cy="532710"/>
              </a:xfrm>
              <a:prstGeom prst="rect">
                <a:avLst/>
              </a:prstGeom>
              <a:blipFill rotWithShape="1">
                <a:blip r:embed="rId3"/>
                <a:stretch>
                  <a:fillRect l="-22" t="-100" r="26" b="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1127448" y="2486265"/>
                <a:ext cx="1491049" cy="4843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2</m:t>
                              </m:r>
                            </m:e>
                            <m:sup>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sub>
                        <m:sup>
                          <m:r>
                            <a:rPr lang="en-US" altLang="zh-CN" sz="2400" i="1">
                              <a:solidFill>
                                <a:schemeClr val="tx1"/>
                              </a:solidFill>
                              <a:latin typeface="Cambria Math" panose="02040503050406030204" pitchFamily="18" charset="0"/>
                            </a:rPr>
                            <m:t>𝑙𝑖𝑚</m:t>
                          </m:r>
                        </m:sup>
                        <m:e>
                          <m:r>
                            <a:rPr lang="en-US" altLang="zh-CN" sz="2400" b="0" i="1" smtClean="0">
                              <a:solidFill>
                                <a:schemeClr val="tx1"/>
                              </a:solidFill>
                              <a:latin typeface="Cambria Math" panose="02040503050406030204" pitchFamily="18" charset="0"/>
                            </a:rPr>
                            <m:t>𝑔</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oMath>
                  </m:oMathPara>
                </a14:m>
                <a:endParaRPr lang="zh-CN" altLang="en-US" dirty="0">
                  <a:solidFill>
                    <a:schemeClr val="tx1"/>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1127448" y="2486265"/>
                <a:ext cx="1491049" cy="484363"/>
              </a:xfrm>
              <a:prstGeom prst="rect">
                <a:avLst/>
              </a:prstGeom>
              <a:blipFill rotWithShape="1">
                <a:blip r:embed="rId4"/>
                <a:stretch>
                  <a:fillRect l="-22" t="-50" r="26" b="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1125931" y="3151367"/>
                <a:ext cx="1491049" cy="532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5</m:t>
                              </m:r>
                            </m:e>
                            <m:sup>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sub>
                        <m:sup>
                          <m:r>
                            <a:rPr lang="en-US" altLang="zh-CN" sz="2400" i="1">
                              <a:solidFill>
                                <a:schemeClr val="tx1"/>
                              </a:solidFill>
                              <a:latin typeface="Cambria Math" panose="02040503050406030204" pitchFamily="18" charset="0"/>
                            </a:rPr>
                            <m:t>𝑙𝑖𝑚</m:t>
                          </m:r>
                        </m:sup>
                        <m:e>
                          <m:r>
                            <a:rPr lang="en-US" altLang="zh-CN" sz="2400" b="0" i="1" smtClean="0">
                              <a:solidFill>
                                <a:schemeClr val="tx1"/>
                              </a:solidFill>
                              <a:latin typeface="Cambria Math" panose="02040503050406030204" pitchFamily="18" charset="0"/>
                            </a:rPr>
                            <m:t>𝑔</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oMath>
                  </m:oMathPara>
                </a14:m>
                <a:endParaRPr lang="zh-CN" altLang="en-US" dirty="0">
                  <a:solidFill>
                    <a:schemeClr val="tx1"/>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1125931" y="3151367"/>
                <a:ext cx="1491049" cy="532710"/>
              </a:xfrm>
              <a:prstGeom prst="rect">
                <a:avLst/>
              </a:prstGeom>
              <a:blipFill rotWithShape="1">
                <a:blip r:embed="rId5"/>
                <a:stretch>
                  <a:fillRect l="-5" t="-93" r="10" b="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1125931" y="3864816"/>
                <a:ext cx="1491049" cy="4892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5</m:t>
                              </m:r>
                            </m:e>
                            <m:sup>
                              <m:r>
                                <a:rPr lang="en-US" altLang="zh-CN" sz="2400" b="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sub>
                        <m:sup>
                          <m:r>
                            <a:rPr lang="en-US" altLang="zh-CN" sz="2400" i="1">
                              <a:solidFill>
                                <a:schemeClr val="tx1"/>
                              </a:solidFill>
                              <a:latin typeface="Cambria Math" panose="02040503050406030204" pitchFamily="18" charset="0"/>
                            </a:rPr>
                            <m:t>𝑙𝑖𝑚</m:t>
                          </m:r>
                        </m:sup>
                        <m:e>
                          <m:r>
                            <a:rPr lang="en-US" altLang="zh-CN" sz="2400" b="0" i="1" smtClean="0">
                              <a:solidFill>
                                <a:schemeClr val="tx1"/>
                              </a:solidFill>
                              <a:latin typeface="Cambria Math" panose="02040503050406030204" pitchFamily="18" charset="0"/>
                            </a:rPr>
                            <m:t>𝑔</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oMath>
                  </m:oMathPara>
                </a14:m>
                <a:endParaRPr lang="zh-CN" altLang="en-US" dirty="0">
                  <a:solidFill>
                    <a:schemeClr val="tx1"/>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125931" y="3864816"/>
                <a:ext cx="1491049" cy="489236"/>
              </a:xfrm>
              <a:prstGeom prst="rect">
                <a:avLst/>
              </a:prstGeom>
              <a:blipFill rotWithShape="1">
                <a:blip r:embed="rId6"/>
                <a:stretch>
                  <a:fillRect l="-5" t="-42" r="10" b="1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1273086" y="4529918"/>
                <a:ext cx="1343894" cy="4892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→5</m:t>
                          </m:r>
                        </m:sub>
                        <m:sup>
                          <m:r>
                            <a:rPr lang="en-US" altLang="zh-CN" sz="2400" i="1">
                              <a:solidFill>
                                <a:schemeClr val="tx1"/>
                              </a:solidFill>
                              <a:latin typeface="Cambria Math" panose="02040503050406030204" pitchFamily="18" charset="0"/>
                            </a:rPr>
                            <m:t>𝑙𝑖𝑚</m:t>
                          </m:r>
                        </m:sup>
                        <m:e>
                          <m:r>
                            <a:rPr lang="en-US" altLang="zh-CN" sz="2400" b="0" i="1" smtClean="0">
                              <a:solidFill>
                                <a:schemeClr val="tx1"/>
                              </a:solidFill>
                              <a:latin typeface="Cambria Math" panose="02040503050406030204" pitchFamily="18" charset="0"/>
                            </a:rPr>
                            <m:t>𝑔</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oMath>
                  </m:oMathPara>
                </a14:m>
                <a:endParaRPr lang="zh-CN" altLang="en-US" dirty="0">
                  <a:solidFill>
                    <a:schemeClr val="tx1"/>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1273086" y="4529918"/>
                <a:ext cx="1343894" cy="489236"/>
              </a:xfrm>
              <a:prstGeom prst="rect">
                <a:avLst/>
              </a:prstGeom>
              <a:blipFill rotWithShape="1">
                <a:blip r:embed="rId7"/>
                <a:stretch>
                  <a:fillRect l="-41" t="-95" r="11" b="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1273086" y="5195020"/>
                <a:ext cx="1343894" cy="4892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Pre>
                        <m:sPrePr>
                          <m:ctrlPr>
                            <a:rPr lang="en-US" altLang="zh-CN" sz="2400"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PrePr>
                        <m:sub>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→2</m:t>
                          </m:r>
                        </m:sub>
                        <m:sup>
                          <m:r>
                            <a:rPr lang="en-US" altLang="zh-CN" sz="2400" i="1">
                              <a:solidFill>
                                <a:schemeClr val="tx1"/>
                              </a:solidFill>
                              <a:latin typeface="Cambria Math" panose="02040503050406030204" pitchFamily="18" charset="0"/>
                            </a:rPr>
                            <m:t>𝑙𝑖𝑚</m:t>
                          </m:r>
                        </m:sup>
                        <m:e>
                          <m:r>
                            <a:rPr lang="en-US" altLang="zh-CN" sz="2400" b="0" i="1" smtClean="0">
                              <a:solidFill>
                                <a:schemeClr val="tx1"/>
                              </a:solidFill>
                              <a:latin typeface="Cambria Math" panose="02040503050406030204" pitchFamily="18" charset="0"/>
                            </a:rPr>
                            <m:t>𝑔</m:t>
                          </m:r>
                          <m:d>
                            <m:dPr>
                              <m:ctrlP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e>
                      </m:sPre>
                    </m:oMath>
                  </m:oMathPara>
                </a14:m>
                <a:endParaRPr lang="zh-CN" altLang="en-US" dirty="0">
                  <a:solidFill>
                    <a:schemeClr val="tx1"/>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1273086" y="5195020"/>
                <a:ext cx="1343894" cy="489236"/>
              </a:xfrm>
              <a:prstGeom prst="rect">
                <a:avLst/>
              </a:prstGeom>
              <a:blipFill rotWithShape="1">
                <a:blip r:embed="rId8"/>
                <a:stretch>
                  <a:fillRect l="-41" t="-17" r="11" b="76"/>
                </a:stretch>
              </a:blipFill>
            </p:spPr>
            <p:txBody>
              <a:bodyPr/>
              <a:lstStyle/>
              <a:p>
                <a:r>
                  <a:rPr lang="zh-CN" altLang="en-US">
                    <a:noFill/>
                  </a:rPr>
                  <a:t> </a:t>
                </a:r>
              </a:p>
            </p:txBody>
          </p:sp>
        </mc:Fallback>
      </mc:AlternateContent>
      <p:sp>
        <p:nvSpPr>
          <p:cNvPr id="16" name="矩形 15"/>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矩形 17"/>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极限概念</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19" name="矩形 18"/>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极限计算</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2</a:t>
            </a:r>
            <a:endParaRPr lang="zh-CN" altLang="en-US" dirty="0"/>
          </a:p>
        </p:txBody>
      </p:sp>
      <p:sp>
        <p:nvSpPr>
          <p:cNvPr id="21" name="矩形 20"/>
          <p:cNvSpPr/>
          <p:nvPr/>
        </p:nvSpPr>
        <p:spPr>
          <a:xfrm>
            <a:off x="2958252" y="871029"/>
            <a:ext cx="3497788" cy="507831"/>
          </a:xfrm>
          <a:prstGeom prst="rect">
            <a:avLst/>
          </a:prstGeom>
        </p:spPr>
        <p:txBody>
          <a:bodyPr wrap="square">
            <a:spAutoFit/>
          </a:bodyPr>
          <a:lstStyle/>
          <a:p>
            <a:pPr>
              <a:lnSpc>
                <a:spcPct val="150000"/>
              </a:lnSpc>
            </a:pPr>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初等函数的极限和极限运算法则</a:t>
            </a:r>
            <a:endPar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矩形 22"/>
              <p:cNvSpPr/>
              <p:nvPr/>
            </p:nvSpPr>
            <p:spPr>
              <a:xfrm>
                <a:off x="313971" y="1474529"/>
                <a:ext cx="10102509" cy="507831"/>
              </a:xfrm>
              <a:prstGeom prst="rect">
                <a:avLst/>
              </a:prstGeom>
            </p:spPr>
            <p:txBody>
              <a:bodyPr wrap="square">
                <a:spAutoFit/>
              </a:bodyPr>
              <a:lstStyle/>
              <a:p>
                <a:pPr>
                  <a:lnSpc>
                    <a:spcPct val="150000"/>
                  </a:lnSpc>
                </a:pPr>
                <a:r>
                  <a:rPr lang="zh-CN" altLang="en-US" b="1" kern="0" dirty="0">
                    <a:solidFill>
                      <a:schemeClr val="tx1"/>
                    </a:solidFill>
                    <a:latin typeface="Times New Roman" panose="02020603050405020304" pitchFamily="18" charset="0"/>
                    <a:ea typeface="方正北魏楷书简体" panose="03000509000000000000" pitchFamily="65" charset="-122"/>
                    <a:cs typeface="Times New Roman" panose="02020603050405020304" pitchFamily="18" charset="0"/>
                  </a:rPr>
                  <a:t>*对初等函数</a:t>
                </a:r>
                <a14:m>
                  <m:oMath xmlns:m="http://schemas.openxmlformats.org/officeDocument/2006/math">
                    <m:r>
                      <a:rPr lang="en-US" altLang="zh-CN" b="1"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𝒇</m:t>
                    </m:r>
                    <m:r>
                      <a:rPr lang="en-US" altLang="zh-CN" b="1"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b="1"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𝒙</m:t>
                    </m:r>
                    <m:r>
                      <a:rPr lang="en-US" altLang="zh-CN" b="1"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oMath>
                </a14:m>
                <a:r>
                  <a:rPr lang="zh-CN" altLang="en-US" b="1" kern="0" dirty="0">
                    <a:solidFill>
                      <a:schemeClr val="tx1"/>
                    </a:solidFill>
                    <a:latin typeface="Times New Roman" panose="02020603050405020304" pitchFamily="18" charset="0"/>
                    <a:ea typeface="方正北魏楷书简体" panose="03000509000000000000" pitchFamily="65" charset="-122"/>
                    <a:cs typeface="Times New Roman" panose="02020603050405020304" pitchFamily="18" charset="0"/>
                  </a:rPr>
                  <a:t>而言，如果</a:t>
                </a:r>
                <a14:m>
                  <m:oMath xmlns:m="http://schemas.openxmlformats.org/officeDocument/2006/math">
                    <m:r>
                      <a:rPr lang="en-US" altLang="zh-CN" b="1" i="1" kern="0" dirty="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𝒙</m:t>
                    </m:r>
                    <m:r>
                      <a:rPr lang="en-US" altLang="zh-CN" b="1" i="1" kern="0" dirty="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lang="en-US" altLang="zh-CN" b="1" i="1" kern="0" dirty="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SubPr>
                      <m:e>
                        <m:r>
                          <a:rPr lang="en-US" altLang="zh-CN" b="1" i="1" kern="0" dirty="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𝒙</m:t>
                        </m:r>
                      </m:e>
                      <m:sub>
                        <m:r>
                          <a:rPr lang="en-US" altLang="zh-CN" b="1" i="1" kern="0" dirty="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𝟎</m:t>
                        </m:r>
                      </m:sub>
                    </m:sSub>
                  </m:oMath>
                </a14:m>
                <a:r>
                  <a:rPr lang="zh-CN" altLang="en-US" b="1" kern="0" dirty="0">
                    <a:solidFill>
                      <a:schemeClr val="tx1"/>
                    </a:solidFill>
                    <a:latin typeface="Times New Roman" panose="02020603050405020304" pitchFamily="18" charset="0"/>
                    <a:ea typeface="方正北魏楷书简体" panose="03000509000000000000" pitchFamily="65" charset="-122"/>
                    <a:cs typeface="Times New Roman" panose="02020603050405020304" pitchFamily="18" charset="0"/>
                  </a:rPr>
                  <a:t>在定义域内，则该点的函数值</a:t>
                </a:r>
                <a14:m>
                  <m:oMath xmlns:m="http://schemas.openxmlformats.org/officeDocument/2006/math">
                    <m:r>
                      <a:rPr lang="en-US" altLang="zh-CN" b="1" i="1" kern="0" dirty="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𝒇</m:t>
                    </m:r>
                    <m:r>
                      <a:rPr lang="en-US" altLang="zh-CN" b="1" i="1" kern="0" dirty="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lang="en-US" altLang="zh-CN" b="1" i="1" kern="0" dirty="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ctrlPr>
                      </m:sSubPr>
                      <m:e>
                        <m:r>
                          <a:rPr lang="en-US" altLang="zh-CN" b="1" i="1" kern="0" dirty="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𝒙</m:t>
                        </m:r>
                      </m:e>
                      <m:sub>
                        <m:r>
                          <a:rPr lang="en-US" altLang="zh-CN" b="1" i="1" kern="0" dirty="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𝟎</m:t>
                        </m:r>
                      </m:sub>
                    </m:sSub>
                    <m:r>
                      <a:rPr lang="en-US" altLang="zh-CN" b="1" i="1" kern="0" dirty="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m:t>
                    </m:r>
                  </m:oMath>
                </a14:m>
                <a:r>
                  <a:rPr lang="zh-CN" altLang="en-US" b="1" kern="0" dirty="0">
                    <a:solidFill>
                      <a:schemeClr val="tx1"/>
                    </a:solidFill>
                    <a:latin typeface="Times New Roman" panose="02020603050405020304" pitchFamily="18" charset="0"/>
                    <a:ea typeface="方正北魏楷书简体" panose="03000509000000000000" pitchFamily="65" charset="-122"/>
                    <a:cs typeface="Times New Roman" panose="02020603050405020304" pitchFamily="18" charset="0"/>
                  </a:rPr>
                  <a:t>就是该点的极限值，即</a:t>
                </a:r>
                <a:endParaRPr lang="en-US" altLang="zh-CN" b="1" kern="0" dirty="0">
                  <a:solidFill>
                    <a:schemeClr val="tx1"/>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23" name="矩形 22"/>
              <p:cNvSpPr>
                <a:spLocks noRot="1" noChangeAspect="1" noMove="1" noResize="1" noEditPoints="1" noAdjustHandles="1" noChangeArrowheads="1" noChangeShapeType="1" noTextEdit="1"/>
              </p:cNvSpPr>
              <p:nvPr/>
            </p:nvSpPr>
            <p:spPr>
              <a:xfrm>
                <a:off x="313971" y="1474529"/>
                <a:ext cx="10102509" cy="507831"/>
              </a:xfrm>
              <a:prstGeom prst="rect">
                <a:avLst/>
              </a:prstGeom>
              <a:blipFill rotWithShape="1">
                <a:blip r:embed="rId2"/>
                <a:stretch>
                  <a:fillRect l="-3" t="-12" r="6" b="10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13971" y="2348880"/>
                <a:ext cx="3039230" cy="706027"/>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1" i="1" kern="0" dirty="0" smtClean="0">
                              <a:latin typeface="Cambria Math" panose="02040503050406030204" pitchFamily="18" charset="0"/>
                              <a:ea typeface="方正北魏楷书简体" panose="03000509000000000000" pitchFamily="65" charset="-122"/>
                              <a:cs typeface="Times New Roman" panose="02020603050405020304" pitchFamily="18" charset="0"/>
                            </a:rPr>
                          </m:ctrlPr>
                        </m:funcPr>
                        <m:fName>
                          <m:limLow>
                            <m:limLowPr>
                              <m:ctrlPr>
                                <a:rPr lang="en-US" altLang="zh-CN" sz="2800" b="1" i="1" kern="0" dirty="0" smtClean="0">
                                  <a:latin typeface="Cambria Math" panose="02040503050406030204" pitchFamily="18" charset="0"/>
                                  <a:ea typeface="方正北魏楷书简体" panose="03000509000000000000" pitchFamily="65" charset="-122"/>
                                  <a:cs typeface="Times New Roman" panose="02020603050405020304" pitchFamily="18" charset="0"/>
                                </a:rPr>
                              </m:ctrlPr>
                            </m:limLowPr>
                            <m:e>
                              <m:r>
                                <m:rPr>
                                  <m:sty m:val="p"/>
                                </m:rPr>
                                <a:rPr lang="en-US" altLang="zh-CN" sz="2800" b="0" i="0" kern="0" dirty="0" smtClean="0">
                                  <a:latin typeface="Cambria Math" panose="02040503050406030204" pitchFamily="18" charset="0"/>
                                  <a:ea typeface="方正北魏楷书简体" panose="03000509000000000000" pitchFamily="65" charset="-122"/>
                                  <a:cs typeface="Times New Roman" panose="02020603050405020304" pitchFamily="18" charset="0"/>
                                </a:rPr>
                                <m:t>lim</m:t>
                              </m:r>
                            </m:e>
                            <m:lim>
                              <m:r>
                                <a:rPr lang="en-US" altLang="zh-CN" sz="2800" b="1"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𝒙</m:t>
                              </m:r>
                              <m:r>
                                <a:rPr lang="en-US" altLang="zh-CN" sz="2800" b="1" i="1" kern="0" dirty="0" smtClean="0">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lang="en-US" altLang="zh-CN" sz="2800" b="1" i="1" kern="0" dirty="0" smtClean="0">
                                      <a:latin typeface="Cambria Math" panose="02040503050406030204" pitchFamily="18" charset="0"/>
                                      <a:ea typeface="方正北魏楷书简体" panose="03000509000000000000" pitchFamily="65" charset="-122"/>
                                      <a:cs typeface="Times New Roman" panose="02020603050405020304" pitchFamily="18" charset="0"/>
                                    </a:rPr>
                                  </m:ctrlPr>
                                </m:sSubPr>
                                <m:e>
                                  <m:r>
                                    <a:rPr lang="en-US" altLang="zh-CN" sz="2800" b="1"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𝒙</m:t>
                                  </m:r>
                                </m:e>
                                <m:sub>
                                  <m:r>
                                    <a:rPr lang="en-US" altLang="zh-CN" sz="2800" b="1"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𝟎</m:t>
                                  </m:r>
                                </m:sub>
                              </m:sSub>
                            </m:lim>
                          </m:limLow>
                        </m:fName>
                        <m:e>
                          <m:r>
                            <a:rPr lang="en-US" altLang="zh-CN" sz="2800" b="1"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𝒇</m:t>
                          </m:r>
                          <m:r>
                            <a:rPr lang="en-US" altLang="zh-CN" sz="2800" b="1" i="1" kern="0" dirty="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800" b="1"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𝒙</m:t>
                          </m:r>
                          <m:r>
                            <a:rPr lang="en-US" altLang="zh-CN" sz="2800" b="1" i="1" kern="0" dirty="0" smtClean="0">
                              <a:latin typeface="Cambria Math" panose="02040503050406030204" pitchFamily="18" charset="0"/>
                              <a:ea typeface="方正北魏楷书简体" panose="03000509000000000000" pitchFamily="65" charset="-122"/>
                              <a:cs typeface="Times New Roman" panose="02020603050405020304" pitchFamily="18" charset="0"/>
                            </a:rPr>
                            <m:t>)</m:t>
                          </m:r>
                        </m:e>
                      </m:func>
                      <m:r>
                        <a:rPr lang="en-US" altLang="zh-CN" sz="2800" b="1" i="1" kern="0" dirty="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800" b="1"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𝒇</m:t>
                      </m:r>
                      <m:d>
                        <m:dPr>
                          <m:ctrlPr>
                            <a:rPr lang="en-US" altLang="zh-CN" sz="2800" b="1" i="1" kern="0" dirty="0" smtClean="0">
                              <a:latin typeface="Cambria Math" panose="02040503050406030204" pitchFamily="18" charset="0"/>
                              <a:ea typeface="方正北魏楷书简体" panose="03000509000000000000" pitchFamily="65" charset="-122"/>
                              <a:cs typeface="Times New Roman" panose="02020603050405020304" pitchFamily="18" charset="0"/>
                            </a:rPr>
                          </m:ctrlPr>
                        </m:dPr>
                        <m:e>
                          <m:sSub>
                            <m:sSubPr>
                              <m:ctrlPr>
                                <a:rPr lang="en-US" altLang="zh-CN" sz="2800" b="1" i="1" kern="0" dirty="0" smtClean="0">
                                  <a:latin typeface="Cambria Math" panose="02040503050406030204" pitchFamily="18" charset="0"/>
                                  <a:ea typeface="方正北魏楷书简体" panose="03000509000000000000" pitchFamily="65" charset="-122"/>
                                  <a:cs typeface="Times New Roman" panose="02020603050405020304" pitchFamily="18" charset="0"/>
                                </a:rPr>
                              </m:ctrlPr>
                            </m:sSubPr>
                            <m:e>
                              <m:r>
                                <a:rPr lang="en-US" altLang="zh-CN" sz="2800" b="1"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𝒙</m:t>
                              </m:r>
                            </m:e>
                            <m:sub>
                              <m:r>
                                <a:rPr lang="en-US" altLang="zh-CN" sz="2800" b="1"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𝟎</m:t>
                              </m:r>
                            </m:sub>
                          </m:sSub>
                        </m:e>
                      </m:d>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313971" y="2348880"/>
                <a:ext cx="3039230" cy="706027"/>
              </a:xfrm>
              <a:prstGeom prst="rect">
                <a:avLst/>
              </a:prstGeom>
              <a:blipFill rotWithShape="1">
                <a:blip r:embed="rId3"/>
                <a:stretch>
                  <a:fillRect l="-176" t="-722" r="-154" b="-641"/>
                </a:stretch>
              </a:blipFill>
              <a:ln>
                <a:solidFill>
                  <a:schemeClr val="tx1"/>
                </a:solidFill>
              </a:ln>
            </p:spPr>
            <p:txBody>
              <a:bodyPr/>
              <a:lstStyle/>
              <a:p>
                <a:r>
                  <a:rPr lang="zh-CN" altLang="en-US">
                    <a:noFill/>
                  </a:rPr>
                  <a:t> </a:t>
                </a:r>
              </a:p>
            </p:txBody>
          </p:sp>
        </mc:Fallback>
      </mc:AlternateContent>
      <p:pic>
        <p:nvPicPr>
          <p:cNvPr id="17" name="图片 16"/>
          <p:cNvPicPr>
            <a:picLocks noChangeAspect="1"/>
          </p:cNvPicPr>
          <p:nvPr/>
        </p:nvPicPr>
        <p:blipFill rotWithShape="1">
          <a:blip r:embed="rId4"/>
          <a:srcRect t="3371" r="7032" b="5631"/>
          <a:stretch>
            <a:fillRect/>
          </a:stretch>
        </p:blipFill>
        <p:spPr>
          <a:xfrm>
            <a:off x="3647728" y="2332182"/>
            <a:ext cx="7992888" cy="440424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极限计算</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2</a:t>
            </a:r>
            <a:endParaRPr lang="zh-CN" altLang="en-US" dirty="0"/>
          </a:p>
        </p:txBody>
      </p:sp>
      <p:pic>
        <p:nvPicPr>
          <p:cNvPr id="6" name="图片 5" descr="屏幕剪辑"/>
          <p:cNvPicPr>
            <a:picLocks noChangeAspect="1"/>
          </p:cNvPicPr>
          <p:nvPr/>
        </p:nvPicPr>
        <p:blipFill rotWithShape="1">
          <a:blip r:embed="rId2">
            <a:extLst>
              <a:ext uri="{28A0092B-C50C-407E-A947-70E740481C1C}">
                <a14:useLocalDpi xmlns:a14="http://schemas.microsoft.com/office/drawing/2010/main" val="0"/>
              </a:ext>
            </a:extLst>
          </a:blip>
          <a:srcRect l="3731" r="4087"/>
          <a:stretch>
            <a:fillRect/>
          </a:stretch>
        </p:blipFill>
        <p:spPr>
          <a:xfrm>
            <a:off x="2567608" y="1610279"/>
            <a:ext cx="6098465" cy="1667385"/>
          </a:xfrm>
          <a:prstGeom prst="rect">
            <a:avLst/>
          </a:prstGeom>
        </p:spPr>
      </p:pic>
      <p:grpSp>
        <p:nvGrpSpPr>
          <p:cNvPr id="14" name="组合 13"/>
          <p:cNvGrpSpPr/>
          <p:nvPr/>
        </p:nvGrpSpPr>
        <p:grpSpPr>
          <a:xfrm>
            <a:off x="778820" y="1556792"/>
            <a:ext cx="1500756" cy="523220"/>
            <a:chOff x="788486" y="2058608"/>
            <a:chExt cx="1500756" cy="523220"/>
          </a:xfrm>
        </p:grpSpPr>
        <p:sp>
          <p:nvSpPr>
            <p:cNvPr id="15" name="Rectangle 5"/>
            <p:cNvSpPr>
              <a:spLocks noChangeArrowheads="1"/>
            </p:cNvSpPr>
            <p:nvPr/>
          </p:nvSpPr>
          <p:spPr bwMode="auto">
            <a:xfrm>
              <a:off x="788486" y="2112095"/>
              <a:ext cx="1500756"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6" name="TextBox 28"/>
            <p:cNvSpPr txBox="1"/>
            <p:nvPr/>
          </p:nvSpPr>
          <p:spPr>
            <a:xfrm>
              <a:off x="809701" y="2058608"/>
              <a:ext cx="1479541"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7608" y="3861048"/>
            <a:ext cx="6102342" cy="2592288"/>
          </a:xfrm>
          <a:prstGeom prst="rect">
            <a:avLst/>
          </a:prstGeom>
        </p:spPr>
      </p:pic>
      <p:sp>
        <p:nvSpPr>
          <p:cNvPr id="18" name="矩形 17"/>
          <p:cNvSpPr/>
          <p:nvPr/>
        </p:nvSpPr>
        <p:spPr>
          <a:xfrm>
            <a:off x="2958252" y="871029"/>
            <a:ext cx="3497788" cy="507831"/>
          </a:xfrm>
          <a:prstGeom prst="rect">
            <a:avLst/>
          </a:prstGeom>
        </p:spPr>
        <p:txBody>
          <a:bodyPr wrap="square">
            <a:spAutoFit/>
          </a:bodyPr>
          <a:lstStyle/>
          <a:p>
            <a:pPr>
              <a:lnSpc>
                <a:spcPct val="150000"/>
              </a:lnSpc>
            </a:pPr>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初等函数的极限和极限运算法则</a:t>
            </a:r>
            <a:endPar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极限计算</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4" name="矩形 3"/>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2</a:t>
            </a:r>
            <a:endParaRPr lang="zh-CN" altLang="en-US" dirty="0"/>
          </a:p>
        </p:txBody>
      </p:sp>
      <mc:AlternateContent xmlns:mc="http://schemas.openxmlformats.org/markup-compatibility/2006" xmlns:a14="http://schemas.microsoft.com/office/drawing/2010/main">
        <mc:Choice Requires="a14">
          <p:sp>
            <p:nvSpPr>
              <p:cNvPr id="7" name="矩形 6"/>
              <p:cNvSpPr/>
              <p:nvPr/>
            </p:nvSpPr>
            <p:spPr>
              <a:xfrm>
                <a:off x="660032" y="1844824"/>
                <a:ext cx="1673087" cy="13599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4400" i="1" smtClean="0">
                              <a:solidFill>
                                <a:srgbClr val="FF0000"/>
                              </a:solidFill>
                              <a:latin typeface="Cambria Math" panose="02040503050406030204" pitchFamily="18" charset="0"/>
                            </a:rPr>
                          </m:ctrlPr>
                        </m:fPr>
                        <m:num>
                          <m:r>
                            <a:rPr lang="en-US" altLang="zh-CN" sz="4400" i="1">
                              <a:solidFill>
                                <a:srgbClr val="FF0000"/>
                              </a:solidFill>
                              <a:latin typeface="Cambria Math" panose="02040503050406030204" pitchFamily="18" charset="0"/>
                            </a:rPr>
                            <m:t>0</m:t>
                          </m:r>
                        </m:num>
                        <m:den>
                          <m:r>
                            <a:rPr lang="en-US" altLang="zh-CN" sz="4400" b="0" i="0" smtClean="0">
                              <a:solidFill>
                                <a:srgbClr val="FF0000"/>
                              </a:solidFill>
                              <a:latin typeface="Cambria Math" panose="02040503050406030204" pitchFamily="18" charset="0"/>
                            </a:rPr>
                            <m:t>1</m:t>
                          </m:r>
                        </m:den>
                      </m:f>
                      <m:r>
                        <a:rPr lang="en-US" altLang="zh-CN" sz="4400" i="1" smtClean="0">
                          <a:solidFill>
                            <a:srgbClr val="FF0000"/>
                          </a:solidFill>
                          <a:latin typeface="Cambria Math" panose="02040503050406030204" pitchFamily="18" charset="0"/>
                        </a:rPr>
                        <m:t>=</m:t>
                      </m:r>
                      <m:r>
                        <a:rPr lang="en-US" altLang="zh-CN" sz="4400" b="0" i="0" smtClean="0">
                          <a:solidFill>
                            <a:srgbClr val="FF0000"/>
                          </a:solidFill>
                          <a:latin typeface="Cambria Math" panose="02040503050406030204" pitchFamily="18" charset="0"/>
                        </a:rPr>
                        <m:t>0</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660032" y="1844824"/>
                <a:ext cx="1673087" cy="1359988"/>
              </a:xfrm>
              <a:prstGeom prst="rect">
                <a:avLst/>
              </a:prstGeom>
              <a:blipFill rotWithShape="1">
                <a:blip r:embed="rId2"/>
                <a:stretch>
                  <a:fillRect l="-16" t="-11" r="8" b="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60032" y="3861048"/>
                <a:ext cx="1839799" cy="13644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4400" i="1" smtClean="0">
                              <a:solidFill>
                                <a:srgbClr val="FF0000"/>
                              </a:solidFill>
                              <a:latin typeface="Cambria Math" panose="02040503050406030204" pitchFamily="18" charset="0"/>
                            </a:rPr>
                          </m:ctrlPr>
                        </m:fPr>
                        <m:num>
                          <m:r>
                            <a:rPr lang="en-US" altLang="zh-CN" sz="4400" b="0" i="1" smtClean="0">
                              <a:solidFill>
                                <a:srgbClr val="FF0000"/>
                              </a:solidFill>
                              <a:latin typeface="Cambria Math" panose="02040503050406030204" pitchFamily="18" charset="0"/>
                            </a:rPr>
                            <m:t>1</m:t>
                          </m:r>
                        </m:num>
                        <m:den>
                          <m:r>
                            <a:rPr lang="en-US" altLang="zh-CN" sz="4400" b="0" i="0" smtClean="0">
                              <a:solidFill>
                                <a:srgbClr val="FF0000"/>
                              </a:solidFill>
                              <a:latin typeface="Cambria Math" panose="02040503050406030204" pitchFamily="18" charset="0"/>
                            </a:rPr>
                            <m:t>0</m:t>
                          </m:r>
                        </m:den>
                      </m:f>
                      <m:r>
                        <a:rPr lang="en-US" altLang="zh-CN" sz="4400" i="1" smtClean="0">
                          <a:solidFill>
                            <a:srgbClr val="FF0000"/>
                          </a:solidFill>
                          <a:latin typeface="Cambria Math" panose="02040503050406030204" pitchFamily="18" charset="0"/>
                        </a:rPr>
                        <m:t>=</m:t>
                      </m:r>
                      <m:r>
                        <a:rPr lang="en-US" altLang="zh-CN" sz="4400" i="1" smtClean="0">
                          <a:solidFill>
                            <a:srgbClr val="FF0000"/>
                          </a:solidFill>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660032" y="3861048"/>
                <a:ext cx="1839799" cy="1364412"/>
              </a:xfrm>
              <a:prstGeom prst="rect">
                <a:avLst/>
              </a:prstGeom>
              <a:blipFill rotWithShape="1">
                <a:blip r:embed="rId3"/>
                <a:stretch>
                  <a:fillRect l="-15" t="-18" r="26"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902305" y="1951199"/>
                <a:ext cx="2006511" cy="12536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4400" i="1" smtClean="0">
                              <a:solidFill>
                                <a:srgbClr val="FF0000"/>
                              </a:solidFill>
                              <a:latin typeface="Cambria Math" panose="02040503050406030204" pitchFamily="18" charset="0"/>
                            </a:rPr>
                          </m:ctrlPr>
                        </m:fPr>
                        <m:num>
                          <m:r>
                            <a:rPr lang="en-US" altLang="zh-CN" sz="4400" b="0" i="1" smtClean="0">
                              <a:solidFill>
                                <a:srgbClr val="FF0000"/>
                              </a:solidFill>
                              <a:latin typeface="Cambria Math" panose="02040503050406030204" pitchFamily="18" charset="0"/>
                              <a:ea typeface="Cambria Math" panose="02040503050406030204" pitchFamily="18" charset="0"/>
                            </a:rPr>
                            <m:t>∞</m:t>
                          </m:r>
                        </m:num>
                        <m:den>
                          <m:r>
                            <a:rPr lang="en-US" altLang="zh-CN" sz="4400" b="0" i="0" smtClean="0">
                              <a:solidFill>
                                <a:srgbClr val="FF0000"/>
                              </a:solidFill>
                              <a:latin typeface="Cambria Math" panose="02040503050406030204" pitchFamily="18" charset="0"/>
                            </a:rPr>
                            <m:t>1</m:t>
                          </m:r>
                        </m:den>
                      </m:f>
                      <m:r>
                        <a:rPr lang="en-US" altLang="zh-CN" sz="4400" i="1" smtClean="0">
                          <a:solidFill>
                            <a:srgbClr val="FF0000"/>
                          </a:solidFill>
                          <a:latin typeface="Cambria Math" panose="02040503050406030204" pitchFamily="18" charset="0"/>
                        </a:rPr>
                        <m:t>=</m:t>
                      </m:r>
                      <m:r>
                        <a:rPr lang="en-US" altLang="zh-CN" sz="4400" i="1">
                          <a:solidFill>
                            <a:srgbClr val="FF0000"/>
                          </a:solidFill>
                          <a:latin typeface="Cambria Math" panose="02040503050406030204" pitchFamily="18" charset="0"/>
                          <a:ea typeface="Cambria Math" panose="02040503050406030204" pitchFamily="18" charset="0"/>
                        </a:rPr>
                        <m:t>∞</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3902305" y="1951199"/>
                <a:ext cx="2006511" cy="1253613"/>
              </a:xfrm>
              <a:prstGeom prst="rect">
                <a:avLst/>
              </a:prstGeom>
              <a:blipFill rotWithShape="1">
                <a:blip r:embed="rId4"/>
                <a:stretch>
                  <a:fillRect l="-11" t="-38" r="7" b="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902305" y="3865472"/>
                <a:ext cx="1839799" cy="13599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4400" i="1" smtClean="0">
                              <a:solidFill>
                                <a:srgbClr val="FF0000"/>
                              </a:solidFill>
                              <a:latin typeface="Cambria Math" panose="02040503050406030204" pitchFamily="18" charset="0"/>
                            </a:rPr>
                          </m:ctrlPr>
                        </m:fPr>
                        <m:num>
                          <m:r>
                            <a:rPr lang="en-US" altLang="zh-CN" sz="4400" b="0" i="1" smtClean="0">
                              <a:solidFill>
                                <a:srgbClr val="FF0000"/>
                              </a:solidFill>
                              <a:latin typeface="Cambria Math" panose="02040503050406030204" pitchFamily="18" charset="0"/>
                              <a:ea typeface="Cambria Math" panose="02040503050406030204" pitchFamily="18" charset="0"/>
                            </a:rPr>
                            <m:t>1</m:t>
                          </m:r>
                        </m:num>
                        <m:den>
                          <m:r>
                            <a:rPr lang="en-US" altLang="zh-CN" sz="4400" b="0" i="1" smtClean="0">
                              <a:solidFill>
                                <a:srgbClr val="FF0000"/>
                              </a:solidFill>
                              <a:latin typeface="Cambria Math" panose="02040503050406030204" pitchFamily="18" charset="0"/>
                              <a:ea typeface="Cambria Math" panose="02040503050406030204" pitchFamily="18" charset="0"/>
                            </a:rPr>
                            <m:t>∞</m:t>
                          </m:r>
                        </m:den>
                      </m:f>
                      <m:r>
                        <a:rPr lang="en-US" altLang="zh-CN" sz="4400" i="1" smtClean="0">
                          <a:solidFill>
                            <a:srgbClr val="FF0000"/>
                          </a:solidFill>
                          <a:latin typeface="Cambria Math" panose="02040503050406030204" pitchFamily="18" charset="0"/>
                        </a:rPr>
                        <m:t>=</m:t>
                      </m:r>
                      <m:r>
                        <a:rPr lang="en-US" altLang="zh-CN" sz="4400" b="0" i="1" smtClean="0">
                          <a:solidFill>
                            <a:srgbClr val="FF0000"/>
                          </a:solidFill>
                          <a:latin typeface="Cambria Math" panose="02040503050406030204" pitchFamily="18" charset="0"/>
                        </a:rPr>
                        <m:t>0</m:t>
                      </m:r>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3902305" y="3865472"/>
                <a:ext cx="1839799" cy="1359988"/>
              </a:xfrm>
              <a:prstGeom prst="rect">
                <a:avLst/>
              </a:prstGeom>
              <a:blipFill rotWithShape="1">
                <a:blip r:embed="rId5"/>
                <a:stretch>
                  <a:fillRect l="-13" t="-17" r="24" b="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147453" y="2780928"/>
                <a:ext cx="1924758" cy="13644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4400" i="1" smtClean="0">
                              <a:solidFill>
                                <a:srgbClr val="FF0000"/>
                              </a:solidFill>
                              <a:latin typeface="Cambria Math" panose="02040503050406030204" pitchFamily="18" charset="0"/>
                            </a:rPr>
                          </m:ctrlPr>
                        </m:fPr>
                        <m:num>
                          <m:r>
                            <a:rPr lang="en-US" altLang="zh-CN" sz="4400" i="1">
                              <a:solidFill>
                                <a:srgbClr val="FF0000"/>
                              </a:solidFill>
                              <a:latin typeface="Cambria Math" panose="02040503050406030204" pitchFamily="18" charset="0"/>
                            </a:rPr>
                            <m:t>0</m:t>
                          </m:r>
                        </m:num>
                        <m:den>
                          <m:r>
                            <a:rPr lang="en-US" altLang="zh-CN" sz="4400" b="0" i="0" smtClean="0">
                              <a:solidFill>
                                <a:srgbClr val="FF0000"/>
                              </a:solidFill>
                              <a:latin typeface="Cambria Math" panose="02040503050406030204" pitchFamily="18" charset="0"/>
                            </a:rPr>
                            <m:t>0</m:t>
                          </m:r>
                        </m:den>
                      </m:f>
                      <m:r>
                        <a:rPr lang="en-US" altLang="zh-CN" sz="4400" i="1" smtClean="0">
                          <a:solidFill>
                            <a:srgbClr val="FF0000"/>
                          </a:solidFill>
                          <a:latin typeface="Cambria Math" panose="02040503050406030204" pitchFamily="18" charset="0"/>
                        </a:rPr>
                        <m:t>=</m:t>
                      </m:r>
                      <m:r>
                        <a:rPr lang="zh-CN" altLang="en-US" sz="4400" i="1" smtClean="0">
                          <a:solidFill>
                            <a:srgbClr val="FF0000"/>
                          </a:solidFill>
                          <a:latin typeface="Cambria Math" panose="02040503050406030204" pitchFamily="18" charset="0"/>
                        </a:rPr>
                        <m:t>？</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7147453" y="2780928"/>
                <a:ext cx="1924758" cy="1364412"/>
              </a:xfrm>
              <a:prstGeom prst="rect">
                <a:avLst/>
              </a:prstGeom>
              <a:blipFill rotWithShape="1">
                <a:blip r:embed="rId6"/>
                <a:stretch>
                  <a:fillRect l="-27" t="-19" r="31" b="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9431825" y="2926885"/>
                <a:ext cx="2091470" cy="12536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4400" i="1" smtClean="0">
                              <a:solidFill>
                                <a:srgbClr val="FF0000"/>
                              </a:solidFill>
                              <a:latin typeface="Cambria Math" panose="02040503050406030204" pitchFamily="18" charset="0"/>
                            </a:rPr>
                          </m:ctrlPr>
                        </m:fPr>
                        <m:num>
                          <m:r>
                            <a:rPr lang="en-US" altLang="zh-CN" sz="4400" i="1" smtClean="0">
                              <a:solidFill>
                                <a:srgbClr val="FF0000"/>
                              </a:solidFill>
                              <a:latin typeface="Cambria Math" panose="02040503050406030204" pitchFamily="18" charset="0"/>
                              <a:ea typeface="Cambria Math" panose="02040503050406030204" pitchFamily="18" charset="0"/>
                            </a:rPr>
                            <m:t>∞</m:t>
                          </m:r>
                        </m:num>
                        <m:den>
                          <m:r>
                            <a:rPr lang="en-US" altLang="zh-CN" sz="4400" b="0" i="1" smtClean="0">
                              <a:solidFill>
                                <a:srgbClr val="FF0000"/>
                              </a:solidFill>
                              <a:latin typeface="Cambria Math" panose="02040503050406030204" pitchFamily="18" charset="0"/>
                              <a:ea typeface="Cambria Math" panose="02040503050406030204" pitchFamily="18" charset="0"/>
                            </a:rPr>
                            <m:t>∞</m:t>
                          </m:r>
                        </m:den>
                      </m:f>
                      <m:r>
                        <a:rPr lang="en-US" altLang="zh-CN" sz="4400" i="1" smtClean="0">
                          <a:solidFill>
                            <a:srgbClr val="FF0000"/>
                          </a:solidFill>
                          <a:latin typeface="Cambria Math" panose="02040503050406030204" pitchFamily="18" charset="0"/>
                        </a:rPr>
                        <m:t>=</m:t>
                      </m:r>
                      <m:r>
                        <a:rPr lang="zh-CN" altLang="en-US" sz="4400" i="1" smtClean="0">
                          <a:solidFill>
                            <a:srgbClr val="FF0000"/>
                          </a:solidFill>
                          <a:latin typeface="Cambria Math" panose="02040503050406030204" pitchFamily="18" charset="0"/>
                        </a:rPr>
                        <m:t>？</m:t>
                      </m:r>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9431825" y="2926885"/>
                <a:ext cx="2091470" cy="1253613"/>
              </a:xfrm>
              <a:prstGeom prst="rect">
                <a:avLst/>
              </a:prstGeom>
              <a:blipFill rotWithShape="1">
                <a:blip r:embed="rId7"/>
                <a:stretch>
                  <a:fillRect l="-8" t="-14" r="28" b="23"/>
                </a:stretch>
              </a:blipFill>
            </p:spPr>
            <p:txBody>
              <a:bodyPr/>
              <a:lstStyle/>
              <a:p>
                <a:r>
                  <a:rPr lang="zh-CN" altLang="en-US">
                    <a:noFill/>
                  </a:rPr>
                  <a:t> </a:t>
                </a:r>
              </a:p>
            </p:txBody>
          </p:sp>
        </mc:Fallback>
      </mc:AlternateContent>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极限计算</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2</a:t>
            </a:r>
            <a:endParaRPr lang="zh-CN" altLang="en-US" dirty="0"/>
          </a:p>
        </p:txBody>
      </p:sp>
      <p:sp>
        <p:nvSpPr>
          <p:cNvPr id="21" name="矩形 20"/>
          <p:cNvSpPr/>
          <p:nvPr/>
        </p:nvSpPr>
        <p:spPr>
          <a:xfrm>
            <a:off x="2931215" y="765000"/>
            <a:ext cx="2694267" cy="507831"/>
          </a:xfrm>
          <a:prstGeom prst="rect">
            <a:avLst/>
          </a:prstGeom>
        </p:spPr>
        <p:txBody>
          <a:bodyPr wrap="square">
            <a:spAutoFit/>
          </a:bodyPr>
          <a:lstStyle/>
          <a:p>
            <a:pPr>
              <a:lnSpc>
                <a:spcPct val="150000"/>
              </a:lnSpc>
            </a:pPr>
            <a:r>
              <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a:t>
            </a:r>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几种未定式极限运算</a:t>
            </a:r>
            <a:endPar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nvGrpSpPr>
          <p:cNvPr id="29" name="组合 28"/>
          <p:cNvGrpSpPr/>
          <p:nvPr/>
        </p:nvGrpSpPr>
        <p:grpSpPr>
          <a:xfrm>
            <a:off x="798479" y="1784718"/>
            <a:ext cx="1481097" cy="523220"/>
            <a:chOff x="788486" y="2058608"/>
            <a:chExt cx="1801543" cy="523220"/>
          </a:xfrm>
        </p:grpSpPr>
        <p:sp>
          <p:nvSpPr>
            <p:cNvPr id="30" name="Rectangle 5"/>
            <p:cNvSpPr>
              <a:spLocks noChangeArrowheads="1"/>
            </p:cNvSpPr>
            <p:nvPr/>
          </p:nvSpPr>
          <p:spPr bwMode="auto">
            <a:xfrm>
              <a:off x="788486" y="2112095"/>
              <a:ext cx="1715192"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1" name="TextBox 28"/>
            <p:cNvSpPr txBox="1"/>
            <p:nvPr/>
          </p:nvSpPr>
          <p:spPr>
            <a:xfrm>
              <a:off x="809701" y="2058608"/>
              <a:ext cx="1780328"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3" name="矩形 12"/>
              <p:cNvSpPr/>
              <p:nvPr/>
            </p:nvSpPr>
            <p:spPr>
              <a:xfrm>
                <a:off x="3087358" y="1793428"/>
                <a:ext cx="1620251" cy="786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i="1" smtClean="0">
                                  <a:latin typeface="Cambria Math" panose="02040503050406030204" pitchFamily="18" charset="0"/>
                                </a:rPr>
                                <m:t>→</m:t>
                              </m:r>
                              <m:r>
                                <a:rPr lang="en-US" altLang="zh-CN" sz="2400" b="0" i="1" smtClean="0">
                                  <a:latin typeface="Cambria Math" panose="02040503050406030204" pitchFamily="18" charset="0"/>
                                </a:rPr>
                                <m:t>2</m:t>
                              </m:r>
                            </m:lim>
                          </m:limLow>
                        </m:fName>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𝑥</m:t>
                              </m:r>
                            </m:num>
                            <m:den>
                              <m:r>
                                <a:rPr lang="en-US" altLang="zh-CN" sz="2400" b="0" i="1" smtClean="0">
                                  <a:latin typeface="Cambria Math" panose="02040503050406030204" pitchFamily="18" charset="0"/>
                                </a:rPr>
                                <m:t>4−</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e>
                      </m:func>
                    </m:oMath>
                  </m:oMathPara>
                </a14:m>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3087358" y="1793428"/>
                <a:ext cx="1620251" cy="786241"/>
              </a:xfrm>
              <a:prstGeom prst="rect">
                <a:avLst/>
              </a:prstGeom>
              <a:blipFill rotWithShape="1">
                <a:blip r:embed="rId3"/>
                <a:stretch>
                  <a:fillRect l="-38" t="-24" r="22" b="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131476" y="2445968"/>
                <a:ext cx="885179" cy="1054071"/>
              </a:xfrm>
              <a:prstGeom prst="rect">
                <a:avLst/>
              </a:prstGeom>
            </p:spPr>
            <p:txBody>
              <a:bodyPr wrap="none">
                <a:spAutoFit/>
              </a:bodyPr>
              <a:lstStyle/>
              <a:p>
                <a14:m>
                  <m:oMath xmlns:m="http://schemas.openxmlformats.org/officeDocument/2006/math">
                    <m:f>
                      <m:fPr>
                        <m:ctrlPr>
                          <a:rPr lang="en-US" altLang="zh-CN" sz="4400" b="0" i="1" smtClean="0">
                            <a:solidFill>
                              <a:srgbClr val="FF0000"/>
                            </a:solidFill>
                            <a:latin typeface="Cambria Math" panose="02040503050406030204" pitchFamily="18" charset="0"/>
                          </a:rPr>
                        </m:ctrlPr>
                      </m:fPr>
                      <m:num>
                        <m:r>
                          <a:rPr lang="en-US" altLang="zh-CN" sz="4400" b="0" i="1" smtClean="0">
                            <a:solidFill>
                              <a:srgbClr val="FF0000"/>
                            </a:solidFill>
                            <a:latin typeface="Cambria Math" panose="02040503050406030204" pitchFamily="18" charset="0"/>
                          </a:rPr>
                          <m:t>0</m:t>
                        </m:r>
                      </m:num>
                      <m:den>
                        <m:r>
                          <a:rPr lang="en-US" altLang="zh-CN" sz="4400" b="0" i="0" smtClean="0">
                            <a:solidFill>
                              <a:srgbClr val="FF0000"/>
                            </a:solidFill>
                            <a:latin typeface="Cambria Math" panose="02040503050406030204" pitchFamily="18" charset="0"/>
                          </a:rPr>
                          <m:t>0</m:t>
                        </m:r>
                      </m:den>
                    </m:f>
                  </m:oMath>
                </a14:m>
                <a:r>
                  <a:rPr lang="zh-CN" altLang="en-US" sz="3600" dirty="0">
                    <a:solidFill>
                      <a:srgbClr val="FF0000"/>
                    </a:solidFill>
                    <a:latin typeface="方正北魏楷书简体" panose="03000509000000000000" pitchFamily="65" charset="-122"/>
                    <a:ea typeface="方正北魏楷书简体" panose="03000509000000000000" pitchFamily="65" charset="-122"/>
                  </a:rPr>
                  <a:t>型</a:t>
                </a:r>
              </a:p>
            </p:txBody>
          </p:sp>
        </mc:Choice>
        <mc:Fallback xmlns="">
          <p:sp>
            <p:nvSpPr>
              <p:cNvPr id="15" name="矩形 14"/>
              <p:cNvSpPr>
                <a:spLocks noRot="1" noChangeAspect="1" noMove="1" noResize="1" noEditPoints="1" noAdjustHandles="1" noChangeArrowheads="1" noChangeShapeType="1" noTextEdit="1"/>
              </p:cNvSpPr>
              <p:nvPr/>
            </p:nvSpPr>
            <p:spPr>
              <a:xfrm>
                <a:off x="6131476" y="2445968"/>
                <a:ext cx="885179" cy="1054071"/>
              </a:xfrm>
              <a:prstGeom prst="rect">
                <a:avLst/>
              </a:prstGeom>
              <a:blipFill rotWithShape="1">
                <a:blip r:embed="rId4"/>
                <a:stretch>
                  <a:fillRect l="-62" t="-55" r="-13139" b="53"/>
                </a:stretch>
              </a:blipFill>
            </p:spPr>
            <p:txBody>
              <a:bodyPr/>
              <a:lstStyle/>
              <a:p>
                <a:r>
                  <a:rPr lang="zh-CN" altLang="en-US">
                    <a:noFill/>
                  </a:rPr>
                  <a:t> </a:t>
                </a:r>
              </a:p>
            </p:txBody>
          </p:sp>
        </mc:Fallback>
      </mc:AlternateContent>
      <p:sp>
        <p:nvSpPr>
          <p:cNvPr id="16" name="矩形 15"/>
          <p:cNvSpPr/>
          <p:nvPr/>
        </p:nvSpPr>
        <p:spPr>
          <a:xfrm>
            <a:off x="7248128" y="2788337"/>
            <a:ext cx="3903633" cy="369332"/>
          </a:xfrm>
          <a:prstGeom prst="rect">
            <a:avLst/>
          </a:prstGeom>
        </p:spPr>
        <p:txBody>
          <a:bodyPr wrap="none">
            <a:spAutoFit/>
          </a:bodyPr>
          <a:lstStyle/>
          <a:p>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先化简（一般是找公因子），再计算</a:t>
            </a:r>
            <a:endParaRPr lang="zh-CN" altLang="en-US" dirty="0"/>
          </a:p>
        </p:txBody>
      </p:sp>
      <mc:AlternateContent xmlns:mc="http://schemas.openxmlformats.org/markup-compatibility/2006" xmlns:a14="http://schemas.microsoft.com/office/drawing/2010/main">
        <mc:Choice Requires="a14">
          <p:sp>
            <p:nvSpPr>
              <p:cNvPr id="36" name="矩形 35"/>
              <p:cNvSpPr/>
              <p:nvPr/>
            </p:nvSpPr>
            <p:spPr>
              <a:xfrm>
                <a:off x="2711624" y="3055492"/>
                <a:ext cx="2574294" cy="8396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i="1" smtClean="0">
                                  <a:latin typeface="Cambria Math" panose="02040503050406030204" pitchFamily="18" charset="0"/>
                                </a:rPr>
                                <m:t>→</m:t>
                              </m:r>
                              <m:r>
                                <a:rPr lang="en-US" altLang="zh-CN" sz="2400" i="1">
                                  <a:latin typeface="Cambria Math" panose="02040503050406030204" pitchFamily="18" charset="0"/>
                                </a:rPr>
                                <m:t>−</m:t>
                              </m:r>
                              <m:r>
                                <a:rPr lang="en-US" altLang="zh-CN" sz="2400" b="0" i="1" smtClean="0">
                                  <a:latin typeface="Cambria Math" panose="02040503050406030204" pitchFamily="18" charset="0"/>
                                </a:rPr>
                                <m:t>2</m:t>
                              </m:r>
                            </m:lim>
                          </m:limLow>
                        </m:fName>
                        <m:e>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𝑥</m:t>
                              </m:r>
                            </m:num>
                            <m:den>
                              <m:r>
                                <a:rPr lang="en-US" altLang="zh-CN" sz="2400" b="0" i="1" smtClean="0">
                                  <a:latin typeface="Cambria Math" panose="02040503050406030204" pitchFamily="18" charset="0"/>
                                </a:rPr>
                                <m:t>3</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−10</m:t>
                              </m:r>
                            </m:den>
                          </m:f>
                        </m:e>
                      </m:func>
                    </m:oMath>
                  </m:oMathPara>
                </a14:m>
                <a:endParaRPr lang="zh-CN" altLang="en-US" sz="2400" dirty="0"/>
              </a:p>
            </p:txBody>
          </p:sp>
        </mc:Choice>
        <mc:Fallback xmlns="">
          <p:sp>
            <p:nvSpPr>
              <p:cNvPr id="36" name="矩形 35"/>
              <p:cNvSpPr>
                <a:spLocks noRot="1" noChangeAspect="1" noMove="1" noResize="1" noEditPoints="1" noAdjustHandles="1" noChangeArrowheads="1" noChangeShapeType="1" noTextEdit="1"/>
              </p:cNvSpPr>
              <p:nvPr/>
            </p:nvSpPr>
            <p:spPr>
              <a:xfrm>
                <a:off x="2711624" y="3055492"/>
                <a:ext cx="2574294" cy="839653"/>
              </a:xfrm>
              <a:prstGeom prst="rect">
                <a:avLst/>
              </a:prstGeom>
              <a:blipFill rotWithShape="1">
                <a:blip r:embed="rId5"/>
                <a:stretch>
                  <a:fillRect l="-7" t="-60" r="-733" b="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2907998" y="4540725"/>
                <a:ext cx="2208232" cy="8724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i="1" smtClean="0">
                                  <a:latin typeface="Cambria Math" panose="02040503050406030204" pitchFamily="18" charset="0"/>
                                </a:rPr>
                                <m:t>→0</m:t>
                              </m:r>
                            </m:lim>
                          </m:limLow>
                        </m:fName>
                        <m:e>
                          <m:f>
                            <m:fPr>
                              <m:ctrlPr>
                                <a:rPr lang="en-US" altLang="zh-CN" sz="2400" b="0" i="1" smtClean="0">
                                  <a:latin typeface="Cambria Math" panose="02040503050406030204" pitchFamily="18" charset="0"/>
                                </a:rPr>
                              </m:ctrlPr>
                            </m:fPr>
                            <m:num>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+1</m:t>
                                  </m:r>
                                </m:e>
                              </m:rad>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𝑥</m:t>
                              </m:r>
                            </m:den>
                          </m:f>
                        </m:e>
                      </m:func>
                    </m:oMath>
                  </m:oMathPara>
                </a14:m>
                <a:endParaRPr lang="zh-CN" altLang="en-US" sz="2400" dirty="0"/>
              </a:p>
            </p:txBody>
          </p:sp>
        </mc:Choice>
        <mc:Fallback xmlns="">
          <p:sp>
            <p:nvSpPr>
              <p:cNvPr id="37" name="矩形 36"/>
              <p:cNvSpPr>
                <a:spLocks noRot="1" noChangeAspect="1" noMove="1" noResize="1" noEditPoints="1" noAdjustHandles="1" noChangeArrowheads="1" noChangeShapeType="1" noTextEdit="1"/>
              </p:cNvSpPr>
              <p:nvPr/>
            </p:nvSpPr>
            <p:spPr>
              <a:xfrm>
                <a:off x="2907998" y="4540725"/>
                <a:ext cx="2208232" cy="872418"/>
              </a:xfrm>
              <a:prstGeom prst="rect">
                <a:avLst/>
              </a:prstGeom>
              <a:blipFill rotWithShape="1">
                <a:blip r:embed="rId6"/>
                <a:stretch>
                  <a:fillRect l="-15" t="-54" r="2" b="46"/>
                </a:stretch>
              </a:blipFill>
            </p:spPr>
            <p:txBody>
              <a:bodyPr/>
              <a:lstStyle/>
              <a:p>
                <a:r>
                  <a:rPr lang="zh-CN" altLang="en-US">
                    <a:noFill/>
                  </a:rPr>
                  <a:t> </a:t>
                </a:r>
              </a:p>
            </p:txBody>
          </p:sp>
        </mc:Fallback>
      </mc:AlternateContent>
      <p:sp>
        <p:nvSpPr>
          <p:cNvPr id="19" name="矩形 18"/>
          <p:cNvSpPr/>
          <p:nvPr/>
        </p:nvSpPr>
        <p:spPr>
          <a:xfrm>
            <a:off x="6110490" y="3936528"/>
            <a:ext cx="3068469" cy="584775"/>
          </a:xfrm>
          <a:prstGeom prst="rect">
            <a:avLst/>
          </a:prstGeom>
        </p:spPr>
        <p:txBody>
          <a:bodyPr wrap="none">
            <a:spAutoFit/>
          </a:bodyPr>
          <a:lstStyle/>
          <a:p>
            <a:r>
              <a:rPr lang="zh-CN" altLang="en-US" sz="3200" b="1" u="sng"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多项式因式分解</a:t>
            </a:r>
            <a:endParaRPr lang="zh-CN" altLang="en-US" sz="3200" u="sng" dirty="0"/>
          </a:p>
        </p:txBody>
      </p:sp>
      <p:sp>
        <p:nvSpPr>
          <p:cNvPr id="17" name="矩形 16"/>
          <p:cNvSpPr/>
          <p:nvPr/>
        </p:nvSpPr>
        <p:spPr>
          <a:xfrm>
            <a:off x="6094714" y="4976934"/>
            <a:ext cx="1420582" cy="584775"/>
          </a:xfrm>
          <a:prstGeom prst="rect">
            <a:avLst/>
          </a:prstGeom>
        </p:spPr>
        <p:txBody>
          <a:bodyPr wrap="none">
            <a:spAutoFit/>
          </a:bodyPr>
          <a:lstStyle/>
          <a:p>
            <a:r>
              <a:rPr lang="zh-CN" altLang="en-US" sz="3200" b="1" u="sng"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去根式</a:t>
            </a:r>
            <a:endParaRPr lang="zh-CN" altLang="en-US" sz="3200" u="sng"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极限计算</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2</a:t>
            </a:r>
            <a:endParaRPr lang="zh-CN" altLang="en-US" dirty="0"/>
          </a:p>
        </p:txBody>
      </p:sp>
      <p:sp>
        <p:nvSpPr>
          <p:cNvPr id="21" name="矩形 20"/>
          <p:cNvSpPr/>
          <p:nvPr/>
        </p:nvSpPr>
        <p:spPr>
          <a:xfrm>
            <a:off x="2931215" y="765000"/>
            <a:ext cx="2694267" cy="507831"/>
          </a:xfrm>
          <a:prstGeom prst="rect">
            <a:avLst/>
          </a:prstGeom>
        </p:spPr>
        <p:txBody>
          <a:bodyPr wrap="square">
            <a:spAutoFit/>
          </a:bodyPr>
          <a:lstStyle/>
          <a:p>
            <a:pPr>
              <a:lnSpc>
                <a:spcPct val="150000"/>
              </a:lnSpc>
            </a:pPr>
            <a:r>
              <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a:t>
            </a:r>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几种未定式极限运算</a:t>
            </a:r>
            <a:endPar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nvGrpSpPr>
          <p:cNvPr id="29" name="组合 28"/>
          <p:cNvGrpSpPr/>
          <p:nvPr/>
        </p:nvGrpSpPr>
        <p:grpSpPr>
          <a:xfrm>
            <a:off x="798479" y="1784718"/>
            <a:ext cx="1481097" cy="523220"/>
            <a:chOff x="788486" y="2058608"/>
            <a:chExt cx="1801543" cy="523220"/>
          </a:xfrm>
        </p:grpSpPr>
        <p:sp>
          <p:nvSpPr>
            <p:cNvPr id="30" name="Rectangle 5"/>
            <p:cNvSpPr>
              <a:spLocks noChangeArrowheads="1"/>
            </p:cNvSpPr>
            <p:nvPr/>
          </p:nvSpPr>
          <p:spPr bwMode="auto">
            <a:xfrm>
              <a:off x="788486" y="2112095"/>
              <a:ext cx="1715192"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1" name="TextBox 28"/>
            <p:cNvSpPr txBox="1"/>
            <p:nvPr/>
          </p:nvSpPr>
          <p:spPr>
            <a:xfrm>
              <a:off x="809701" y="2058608"/>
              <a:ext cx="1780328"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3" name="矩形 12"/>
              <p:cNvSpPr/>
              <p:nvPr/>
            </p:nvSpPr>
            <p:spPr>
              <a:xfrm>
                <a:off x="3087358" y="1793428"/>
                <a:ext cx="1867114" cy="833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m:t>
                              </m:r>
                            </m:lim>
                          </m:limLow>
                        </m:fName>
                        <m:e>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num>
                            <m:den>
                              <m:r>
                                <a:rPr lang="en-US" altLang="zh-CN" sz="2400" b="0" i="1" smtClean="0">
                                  <a:latin typeface="Cambria Math" panose="02040503050406030204" pitchFamily="18" charset="0"/>
                                </a:rPr>
                                <m:t>2</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−1</m:t>
                              </m:r>
                            </m:den>
                          </m:f>
                        </m:e>
                      </m:func>
                    </m:oMath>
                  </m:oMathPara>
                </a14:m>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3087358" y="1793428"/>
                <a:ext cx="1867114" cy="833498"/>
              </a:xfrm>
              <a:prstGeom prst="rect">
                <a:avLst/>
              </a:prstGeom>
              <a:blipFill rotWithShape="1">
                <a:blip r:embed="rId3"/>
                <a:stretch>
                  <a:fillRect l="-33" t="-23" r="11" b="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101312" y="1809564"/>
                <a:ext cx="1026243" cy="996748"/>
              </a:xfrm>
              <a:prstGeom prst="rect">
                <a:avLst/>
              </a:prstGeom>
            </p:spPr>
            <p:txBody>
              <a:bodyPr wrap="none">
                <a:spAutoFit/>
              </a:bodyPr>
              <a:lstStyle/>
              <a:p>
                <a14:m>
                  <m:oMath xmlns:m="http://schemas.openxmlformats.org/officeDocument/2006/math">
                    <m:f>
                      <m:fPr>
                        <m:ctrlPr>
                          <a:rPr lang="en-US" altLang="zh-CN" sz="4400" b="0" i="1" smtClean="0">
                            <a:solidFill>
                              <a:srgbClr val="FF0000"/>
                            </a:solidFill>
                            <a:latin typeface="Cambria Math" panose="02040503050406030204" pitchFamily="18" charset="0"/>
                          </a:rPr>
                        </m:ctrlPr>
                      </m:fPr>
                      <m:num>
                        <m:r>
                          <a:rPr lang="en-US" altLang="zh-CN" sz="4400" b="0" i="1" smtClean="0">
                            <a:solidFill>
                              <a:srgbClr val="FF0000"/>
                            </a:solidFill>
                            <a:latin typeface="Cambria Math" panose="02040503050406030204" pitchFamily="18" charset="0"/>
                            <a:ea typeface="Cambria Math" panose="02040503050406030204" pitchFamily="18" charset="0"/>
                          </a:rPr>
                          <m:t>∞</m:t>
                        </m:r>
                      </m:num>
                      <m:den>
                        <m:r>
                          <a:rPr lang="en-US" altLang="zh-CN" sz="4400" b="0" i="1" smtClean="0">
                            <a:solidFill>
                              <a:srgbClr val="FF0000"/>
                            </a:solidFill>
                            <a:latin typeface="Cambria Math" panose="02040503050406030204" pitchFamily="18" charset="0"/>
                            <a:ea typeface="Cambria Math" panose="02040503050406030204" pitchFamily="18" charset="0"/>
                          </a:rPr>
                          <m:t>∞</m:t>
                        </m:r>
                      </m:den>
                    </m:f>
                  </m:oMath>
                </a14:m>
                <a:r>
                  <a:rPr lang="zh-CN" altLang="en-US" sz="3600" dirty="0">
                    <a:solidFill>
                      <a:srgbClr val="FF0000"/>
                    </a:solidFill>
                    <a:latin typeface="方正北魏楷书简体" panose="03000509000000000000" pitchFamily="65" charset="-122"/>
                    <a:ea typeface="方正北魏楷书简体" panose="03000509000000000000" pitchFamily="65" charset="-122"/>
                  </a:rPr>
                  <a:t>型</a:t>
                </a:r>
              </a:p>
            </p:txBody>
          </p:sp>
        </mc:Choice>
        <mc:Fallback xmlns="">
          <p:sp>
            <p:nvSpPr>
              <p:cNvPr id="15" name="矩形 14"/>
              <p:cNvSpPr>
                <a:spLocks noRot="1" noChangeAspect="1" noMove="1" noResize="1" noEditPoints="1" noAdjustHandles="1" noChangeArrowheads="1" noChangeShapeType="1" noTextEdit="1"/>
              </p:cNvSpPr>
              <p:nvPr/>
            </p:nvSpPr>
            <p:spPr>
              <a:xfrm>
                <a:off x="6101312" y="1809564"/>
                <a:ext cx="1026243" cy="996748"/>
              </a:xfrm>
              <a:prstGeom prst="rect">
                <a:avLst/>
              </a:prstGeom>
              <a:blipFill rotWithShape="1">
                <a:blip r:embed="rId4"/>
                <a:stretch>
                  <a:fillRect l="-23" t="-45" r="-9374" b="25"/>
                </a:stretch>
              </a:blipFill>
            </p:spPr>
            <p:txBody>
              <a:bodyPr/>
              <a:lstStyle/>
              <a:p>
                <a:r>
                  <a:rPr lang="zh-CN" altLang="en-US">
                    <a:noFill/>
                  </a:rPr>
                  <a:t> </a:t>
                </a:r>
              </a:p>
            </p:txBody>
          </p:sp>
        </mc:Fallback>
      </mc:AlternateContent>
      <p:sp>
        <p:nvSpPr>
          <p:cNvPr id="16" name="矩形 15"/>
          <p:cNvSpPr/>
          <p:nvPr/>
        </p:nvSpPr>
        <p:spPr>
          <a:xfrm>
            <a:off x="7217964" y="2107883"/>
            <a:ext cx="3643946" cy="400110"/>
          </a:xfrm>
          <a:prstGeom prst="rect">
            <a:avLst/>
          </a:prstGeom>
        </p:spPr>
        <p:txBody>
          <a:bodyPr wrap="none">
            <a:spAutoFit/>
          </a:bodyPr>
          <a:lstStyle/>
          <a:p>
            <a:r>
              <a:rPr lang="zh-CN" altLang="en-US" sz="2000" dirty="0">
                <a:solidFill>
                  <a:srgbClr val="FF0000"/>
                </a:solidFill>
                <a:latin typeface="方正北魏楷书简体" panose="03000509000000000000" pitchFamily="65" charset="-122"/>
                <a:ea typeface="方正北魏楷书简体" panose="03000509000000000000" pitchFamily="65" charset="-122"/>
              </a:rPr>
              <a:t>分子分母同时除以</a:t>
            </a:r>
            <a:r>
              <a:rPr lang="en-US" altLang="zh-CN" sz="2000" dirty="0">
                <a:solidFill>
                  <a:srgbClr val="FF0000"/>
                </a:solidFill>
                <a:latin typeface="方正北魏楷书简体" panose="03000509000000000000" pitchFamily="65" charset="-122"/>
                <a:ea typeface="方正北魏楷书简体" panose="03000509000000000000" pitchFamily="65" charset="-122"/>
              </a:rPr>
              <a:t>x</a:t>
            </a:r>
            <a:r>
              <a:rPr lang="zh-CN" altLang="en-US" sz="2000" dirty="0">
                <a:solidFill>
                  <a:srgbClr val="FF0000"/>
                </a:solidFill>
                <a:latin typeface="方正北魏楷书简体" panose="03000509000000000000" pitchFamily="65" charset="-122"/>
                <a:ea typeface="方正北魏楷书简体" panose="03000509000000000000" pitchFamily="65" charset="-122"/>
              </a:rPr>
              <a:t>的最高次幂</a:t>
            </a:r>
          </a:p>
        </p:txBody>
      </p:sp>
      <mc:AlternateContent xmlns:mc="http://schemas.openxmlformats.org/markup-compatibility/2006" xmlns:a14="http://schemas.microsoft.com/office/drawing/2010/main">
        <mc:Choice Requires="a14">
          <p:sp>
            <p:nvSpPr>
              <p:cNvPr id="36" name="矩形 35"/>
              <p:cNvSpPr/>
              <p:nvPr/>
            </p:nvSpPr>
            <p:spPr>
              <a:xfrm>
                <a:off x="2711624" y="3055492"/>
                <a:ext cx="2574294" cy="8396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i="1" smtClean="0">
                                  <a:latin typeface="Cambria Math" panose="02040503050406030204" pitchFamily="18" charset="0"/>
                                </a:rPr>
                                <m:t>→</m:t>
                              </m:r>
                              <m:r>
                                <a:rPr lang="en-US" altLang="zh-CN" sz="2400" i="1" smtClean="0">
                                  <a:latin typeface="Cambria Math" panose="02040503050406030204" pitchFamily="18" charset="0"/>
                                  <a:ea typeface="Cambria Math" panose="02040503050406030204" pitchFamily="18" charset="0"/>
                                </a:rPr>
                                <m:t>∞</m:t>
                              </m:r>
                            </m:lim>
                          </m:limLow>
                        </m:fName>
                        <m:e>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−1</m:t>
                              </m:r>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3</m:t>
                                  </m:r>
                                </m:sup>
                              </m:sSup>
                              <m:r>
                                <a:rPr lang="en-US" altLang="zh-CN" sz="2400" b="0" i="1" smtClean="0">
                                  <a:latin typeface="Cambria Math" panose="02040503050406030204" pitchFamily="18" charset="0"/>
                                </a:rPr>
                                <m:t>−3</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+5</m:t>
                              </m:r>
                            </m:den>
                          </m:f>
                        </m:e>
                      </m:func>
                    </m:oMath>
                  </m:oMathPara>
                </a14:m>
                <a:endParaRPr lang="zh-CN" altLang="en-US" sz="2400" dirty="0"/>
              </a:p>
            </p:txBody>
          </p:sp>
        </mc:Choice>
        <mc:Fallback xmlns="">
          <p:sp>
            <p:nvSpPr>
              <p:cNvPr id="36" name="矩形 35"/>
              <p:cNvSpPr>
                <a:spLocks noRot="1" noChangeAspect="1" noMove="1" noResize="1" noEditPoints="1" noAdjustHandles="1" noChangeArrowheads="1" noChangeShapeType="1" noTextEdit="1"/>
              </p:cNvSpPr>
              <p:nvPr/>
            </p:nvSpPr>
            <p:spPr>
              <a:xfrm>
                <a:off x="2711624" y="3055492"/>
                <a:ext cx="2574294" cy="839653"/>
              </a:xfrm>
              <a:prstGeom prst="rect">
                <a:avLst/>
              </a:prstGeom>
              <a:blipFill rotWithShape="1">
                <a:blip r:embed="rId5"/>
                <a:stretch>
                  <a:fillRect l="-7" t="-60" r="7" b="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98352" y="4444907"/>
                <a:ext cx="3424655" cy="1467966"/>
              </a:xfrm>
              <a:prstGeom prst="rect">
                <a:avLst/>
              </a:prstGeom>
            </p:spPr>
            <p:txBody>
              <a:bodyPr wrap="none">
                <a:spAutoFit/>
              </a:bodyPr>
              <a:lstStyle/>
              <a:p>
                <a:pPr lvl="0"/>
                <a:r>
                  <a:rPr lang="zh-CN" altLang="en-US" sz="2800" dirty="0">
                    <a:solidFill>
                      <a:schemeClr val="tx1"/>
                    </a:solidFill>
                    <a:latin typeface="方正北魏楷书简体" panose="03000509000000000000" pitchFamily="65" charset="-122"/>
                    <a:ea typeface="方正北魏楷书简体" panose="03000509000000000000" pitchFamily="65" charset="-122"/>
                  </a:rPr>
                  <a:t>*有理函数的极限</a:t>
                </a:r>
                <a14:m>
                  <m:oMath xmlns:m="http://schemas.openxmlformats.org/officeDocument/2006/math">
                    <m:d>
                      <m:dPr>
                        <m:begChr m:val="{"/>
                        <m:endChr m:val=""/>
                        <m:ctrlPr>
                          <a:rPr lang="en-US" altLang="zh-CN" sz="2800" i="1" smtClean="0">
                            <a:solidFill>
                              <a:schemeClr val="tx1"/>
                            </a:solidFill>
                            <a:latin typeface="Cambria Math" panose="02040503050406030204" pitchFamily="18" charset="0"/>
                            <a:ea typeface="方正北魏楷书简体" panose="03000509000000000000" pitchFamily="65" charset="-122"/>
                          </a:rPr>
                        </m:ctrlPr>
                      </m:dPr>
                      <m:e>
                        <m:eqArr>
                          <m:eqArrPr>
                            <m:ctrlPr>
                              <a:rPr lang="en-US" altLang="zh-CN" sz="2800" i="1" smtClean="0">
                                <a:solidFill>
                                  <a:schemeClr val="tx1"/>
                                </a:solidFill>
                                <a:latin typeface="Cambria Math" panose="02040503050406030204" pitchFamily="18" charset="0"/>
                                <a:ea typeface="方正北魏楷书简体" panose="03000509000000000000" pitchFamily="65" charset="-122"/>
                              </a:rPr>
                            </m:ctrlPr>
                          </m:eqArrPr>
                          <m:e/>
                          <m:e/>
                          <m:e/>
                        </m:eqArr>
                      </m:e>
                    </m:d>
                  </m:oMath>
                </a14:m>
                <a:endParaRPr lang="zh-CN" altLang="en-US" sz="2800" dirty="0">
                  <a:solidFill>
                    <a:schemeClr val="tx1"/>
                  </a:solidFill>
                  <a:latin typeface="方正北魏楷书简体" panose="03000509000000000000" pitchFamily="65" charset="-122"/>
                  <a:ea typeface="方正北魏楷书简体" panose="03000509000000000000" pitchFamily="65"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198352" y="4444907"/>
                <a:ext cx="3424655" cy="1467966"/>
              </a:xfrm>
              <a:prstGeom prst="rect">
                <a:avLst/>
              </a:prstGeom>
              <a:blipFill rotWithShape="1">
                <a:blip r:embed="rId6"/>
                <a:stretch>
                  <a:fillRect l="-7" t="-37" r="10" b="26"/>
                </a:stretch>
              </a:blipFill>
            </p:spPr>
            <p:txBody>
              <a:bodyPr/>
              <a:lstStyle/>
              <a:p>
                <a:r>
                  <a:rPr lang="zh-CN" altLang="en-US">
                    <a:noFill/>
                  </a:rPr>
                  <a:t> </a:t>
                </a:r>
              </a:p>
            </p:txBody>
          </p:sp>
        </mc:Fallback>
      </mc:AlternateContent>
      <p:graphicFrame>
        <p:nvGraphicFramePr>
          <p:cNvPr id="10" name="对象 9"/>
          <p:cNvGraphicFramePr>
            <a:graphicFrameLocks noChangeAspect="1"/>
          </p:cNvGraphicFramePr>
          <p:nvPr/>
        </p:nvGraphicFramePr>
        <p:xfrm>
          <a:off x="3261840" y="4712578"/>
          <a:ext cx="8079349" cy="1927479"/>
        </p:xfrm>
        <a:graphic>
          <a:graphicData uri="http://schemas.openxmlformats.org/presentationml/2006/ole">
            <mc:AlternateContent xmlns:mc="http://schemas.openxmlformats.org/markup-compatibility/2006">
              <mc:Choice xmlns:v="urn:schemas-microsoft-com:vml" Requires="v">
                <p:oleObj r:id="rId7" imgW="4787900" imgH="1143000" progId="Equation.3">
                  <p:embed/>
                </p:oleObj>
              </mc:Choice>
              <mc:Fallback>
                <p:oleObj r:id="rId7" imgW="4787900" imgH="1143000" progId="Equation.3">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61840" y="4712578"/>
                        <a:ext cx="8079349" cy="1927479"/>
                      </a:xfrm>
                      <a:prstGeom prst="rect">
                        <a:avLst/>
                      </a:prstGeom>
                      <a:noFill/>
                    </p:spPr>
                  </p:pic>
                </p:oleObj>
              </mc:Fallback>
            </mc:AlternateContent>
          </a:graphicData>
        </a:graphic>
      </p:graphicFrame>
      <p:graphicFrame>
        <p:nvGraphicFramePr>
          <p:cNvPr id="17" name="对象 16"/>
          <p:cNvGraphicFramePr>
            <a:graphicFrameLocks noChangeAspect="1"/>
          </p:cNvGraphicFramePr>
          <p:nvPr/>
        </p:nvGraphicFramePr>
        <p:xfrm>
          <a:off x="3261840" y="4375921"/>
          <a:ext cx="3471928" cy="710167"/>
        </p:xfrm>
        <a:graphic>
          <a:graphicData uri="http://schemas.openxmlformats.org/presentationml/2006/ole">
            <mc:AlternateContent xmlns:mc="http://schemas.openxmlformats.org/markup-compatibility/2006">
              <mc:Choice xmlns:v="urn:schemas-microsoft-com:vml" Requires="v">
                <p:oleObj name="公式" r:id="rId9" imgW="2095500" imgH="431800" progId="Equation.3">
                  <p:embed/>
                </p:oleObj>
              </mc:Choice>
              <mc:Fallback>
                <p:oleObj name="公式" r:id="rId9" imgW="2095500" imgH="431800" progId="Equation.3">
                  <p:embed/>
                  <p:pic>
                    <p:nvPicPr>
                      <p:cNvPr id="0" name="对象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61840" y="4375921"/>
                        <a:ext cx="3471928" cy="710167"/>
                      </a:xfrm>
                      <a:prstGeom prst="rect">
                        <a:avLst/>
                      </a:prstGeom>
                      <a:noFill/>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rotWithShape="1">
          <a:blip r:embed="rId2" cstate="screen">
            <a:extLst>
              <a:ext uri="{28A0092B-C50C-407E-A947-70E740481C1C}">
                <a14:useLocalDpi xmlns:a14="http://schemas.microsoft.com/office/drawing/2010/main" val="0"/>
              </a:ext>
            </a:extLst>
          </a:blip>
          <a:srcRect/>
          <a:stretch>
            <a:fillRect/>
          </a:stretch>
        </p:blipFill>
        <p:spPr>
          <a:xfrm>
            <a:off x="0" y="0"/>
            <a:ext cx="12192000" cy="6885384"/>
          </a:xfrm>
          <a:prstGeom prst="rect">
            <a:avLst/>
          </a:prstGeom>
          <a:noFill/>
          <a:ln>
            <a:noFill/>
          </a:ln>
        </p:spPr>
      </p:pic>
      <p:sp>
        <p:nvSpPr>
          <p:cNvPr id="2" name="文本框 6"/>
          <p:cNvSpPr>
            <a:spLocks noChangeArrowheads="1"/>
          </p:cNvSpPr>
          <p:nvPr/>
        </p:nvSpPr>
        <p:spPr bwMode="auto">
          <a:xfrm>
            <a:off x="839416" y="2977930"/>
            <a:ext cx="4429418"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a:spAutoFit/>
          </a:bodyPr>
          <a:lstStyle/>
          <a:p>
            <a:pPr algn="r">
              <a:lnSpc>
                <a:spcPct val="120000"/>
              </a:lnSpc>
            </a:pPr>
            <a:r>
              <a:rPr lang="zh-CN" altLang="en-US" sz="6600" b="1" dirty="0">
                <a:latin typeface="叶根友行书繁" panose="02010601030101010101" pitchFamily="2" charset="-122"/>
                <a:ea typeface="叶根友行书繁" panose="02010601030101010101" pitchFamily="2" charset="-122"/>
                <a:sym typeface="微软雅黑" panose="020B0503020204020204" pitchFamily="34" charset="-122"/>
              </a:rPr>
              <a:t>微积分</a:t>
            </a:r>
            <a:r>
              <a:rPr lang="en-US" altLang="zh-CN" sz="6600" b="1" dirty="0">
                <a:latin typeface="叶根友行书繁" panose="02010601030101010101" pitchFamily="2" charset="-122"/>
                <a:ea typeface="叶根友行书繁" panose="02010601030101010101" pitchFamily="2" charset="-122"/>
                <a:sym typeface="微软雅黑" panose="020B0503020204020204" pitchFamily="34" charset="-122"/>
              </a:rPr>
              <a:t>·</a:t>
            </a:r>
            <a:r>
              <a:rPr lang="zh-CN" altLang="en-US" sz="6600" b="1" dirty="0">
                <a:latin typeface="叶根友行书繁" panose="02010601030101010101" pitchFamily="2" charset="-122"/>
                <a:ea typeface="叶根友行书繁" panose="02010601030101010101" pitchFamily="2" charset="-122"/>
                <a:sym typeface="微软雅黑" panose="020B0503020204020204" pitchFamily="34" charset="-122"/>
              </a:rPr>
              <a:t>一</a:t>
            </a:r>
            <a:endParaRPr lang="en-US" altLang="zh-CN" sz="6600" b="1" dirty="0">
              <a:latin typeface="叶根友行书繁" panose="02010601030101010101" pitchFamily="2" charset="-122"/>
              <a:ea typeface="叶根友行书繁" panose="02010601030101010101" pitchFamily="2" charset="-122"/>
              <a:sym typeface="微软雅黑" panose="020B0503020204020204" pitchFamily="34" charset="-122"/>
            </a:endParaRPr>
          </a:p>
        </p:txBody>
      </p:sp>
      <p:sp>
        <p:nvSpPr>
          <p:cNvPr id="7" name="文本框 6"/>
          <p:cNvSpPr txBox="1"/>
          <p:nvPr/>
        </p:nvSpPr>
        <p:spPr>
          <a:xfrm>
            <a:off x="621214" y="3984914"/>
            <a:ext cx="5827236" cy="646331"/>
          </a:xfrm>
          <a:prstGeom prst="rect">
            <a:avLst/>
          </a:prstGeom>
          <a:noFill/>
        </p:spPr>
        <p:txBody>
          <a:bodyPr wrap="none" rtlCol="0">
            <a:spAutoFit/>
          </a:bodyPr>
          <a:lstStyle/>
          <a:p>
            <a:r>
              <a:rPr lang="en-US" altLang="zh-CN" sz="3600" dirty="0">
                <a:solidFill>
                  <a:schemeClr val="bg1">
                    <a:lumMod val="75000"/>
                  </a:schemeClr>
                </a:solidFill>
              </a:rPr>
              <a:t>----------------------------------------</a:t>
            </a:r>
            <a:endParaRPr lang="zh-CN" altLang="en-US" sz="3600" dirty="0">
              <a:solidFill>
                <a:schemeClr val="bg1">
                  <a:lumMod val="75000"/>
                </a:schemeClr>
              </a:solidFill>
            </a:endParaRPr>
          </a:p>
        </p:txBody>
      </p:sp>
      <p:sp>
        <p:nvSpPr>
          <p:cNvPr id="4" name="矩形 3"/>
          <p:cNvSpPr/>
          <p:nvPr/>
        </p:nvSpPr>
        <p:spPr>
          <a:xfrm>
            <a:off x="839416" y="4631297"/>
            <a:ext cx="6942926" cy="523220"/>
          </a:xfrm>
          <a:prstGeom prst="rect">
            <a:avLst/>
          </a:prstGeom>
        </p:spPr>
        <p:txBody>
          <a:bodyPr wrap="none">
            <a:spAutoFit/>
          </a:bodyPr>
          <a:lstStyle/>
          <a:p>
            <a:r>
              <a:rPr lang="zh-CN" altLang="en-US" sz="2800" b="1" dirty="0">
                <a:solidFill>
                  <a:prstClr val="black"/>
                </a:solidFill>
                <a:latin typeface="方正北魏楷书简体" panose="03000509000000000000" pitchFamily="65" charset="-122"/>
                <a:ea typeface="方正北魏楷书简体" panose="03000509000000000000" pitchFamily="65" charset="-122"/>
                <a:sym typeface="微软雅黑" panose="020B0503020204020204" pitchFamily="34" charset="-122"/>
              </a:rPr>
              <a:t>初等函数基本概念 </a:t>
            </a:r>
            <a:r>
              <a:rPr lang="en-US" altLang="zh-CN" sz="2800" b="1" dirty="0">
                <a:solidFill>
                  <a:prstClr val="black"/>
                </a:solidFill>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rPr>
              <a:t>Functions</a:t>
            </a:r>
            <a:r>
              <a:rPr lang="zh-CN" altLang="en-US" sz="2800" b="1" dirty="0">
                <a:solidFill>
                  <a:prstClr val="black"/>
                </a:solidFill>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rPr>
              <a:t>（解题工具 ）</a:t>
            </a:r>
            <a:endParaRPr lang="en-US" altLang="zh-CN" sz="2800" b="1" dirty="0">
              <a:solidFill>
                <a:prstClr val="black"/>
              </a:solidFill>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极限计算</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2</a:t>
            </a:r>
            <a:endParaRPr lang="zh-CN" altLang="en-US" dirty="0"/>
          </a:p>
        </p:txBody>
      </p:sp>
      <p:sp>
        <p:nvSpPr>
          <p:cNvPr id="21" name="矩形 20"/>
          <p:cNvSpPr/>
          <p:nvPr/>
        </p:nvSpPr>
        <p:spPr>
          <a:xfrm>
            <a:off x="2931215" y="765000"/>
            <a:ext cx="2694267" cy="507831"/>
          </a:xfrm>
          <a:prstGeom prst="rect">
            <a:avLst/>
          </a:prstGeom>
        </p:spPr>
        <p:txBody>
          <a:bodyPr wrap="square">
            <a:spAutoFit/>
          </a:bodyPr>
          <a:lstStyle/>
          <a:p>
            <a:pPr>
              <a:lnSpc>
                <a:spcPct val="150000"/>
              </a:lnSpc>
            </a:pPr>
            <a:r>
              <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a:t>
            </a:r>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几种未定式极限运算</a:t>
            </a:r>
            <a:endPar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nvGrpSpPr>
          <p:cNvPr id="29" name="组合 28"/>
          <p:cNvGrpSpPr/>
          <p:nvPr/>
        </p:nvGrpSpPr>
        <p:grpSpPr>
          <a:xfrm>
            <a:off x="798479" y="1784718"/>
            <a:ext cx="1553105" cy="523220"/>
            <a:chOff x="788486" y="2058608"/>
            <a:chExt cx="1801543" cy="523220"/>
          </a:xfrm>
        </p:grpSpPr>
        <p:sp>
          <p:nvSpPr>
            <p:cNvPr id="30" name="Rectangle 5"/>
            <p:cNvSpPr>
              <a:spLocks noChangeArrowheads="1"/>
            </p:cNvSpPr>
            <p:nvPr/>
          </p:nvSpPr>
          <p:spPr bwMode="auto">
            <a:xfrm>
              <a:off x="788486" y="2112095"/>
              <a:ext cx="1715192"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31" name="TextBox 28"/>
            <p:cNvSpPr txBox="1"/>
            <p:nvPr/>
          </p:nvSpPr>
          <p:spPr>
            <a:xfrm>
              <a:off x="809701" y="2058608"/>
              <a:ext cx="1780328"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3" name="矩形 12"/>
              <p:cNvSpPr/>
              <p:nvPr/>
            </p:nvSpPr>
            <p:spPr>
              <a:xfrm>
                <a:off x="2948380" y="2861794"/>
                <a:ext cx="2695097" cy="786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m:t>
                              </m:r>
                            </m:lim>
                          </m:limLow>
                        </m:fName>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𝑥</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3</m:t>
                              </m:r>
                            </m:num>
                            <m:den>
                              <m:r>
                                <a:rPr lang="en-US" altLang="zh-CN" sz="2400" b="0" i="1" smtClean="0">
                                  <a:latin typeface="Cambria Math" panose="02040503050406030204" pitchFamily="18" charset="0"/>
                                </a:rPr>
                                <m:t>1−</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3</m:t>
                                  </m:r>
                                </m:sup>
                              </m:sSup>
                            </m:den>
                          </m:f>
                        </m:e>
                      </m:func>
                    </m:oMath>
                  </m:oMathPara>
                </a14:m>
                <a:endParaRPr lang="zh-CN" altLang="en-US" sz="2400" dirty="0"/>
              </a:p>
            </p:txBody>
          </p:sp>
        </mc:Choice>
        <mc:Fallback xmlns="">
          <p:sp>
            <p:nvSpPr>
              <p:cNvPr id="13" name="矩形 12"/>
              <p:cNvSpPr>
                <a:spLocks noRot="1" noChangeAspect="1" noMove="1" noResize="1" noEditPoints="1" noAdjustHandles="1" noChangeArrowheads="1" noChangeShapeType="1" noTextEdit="1"/>
              </p:cNvSpPr>
              <p:nvPr/>
            </p:nvSpPr>
            <p:spPr>
              <a:xfrm>
                <a:off x="2948380" y="2861794"/>
                <a:ext cx="2695097" cy="786241"/>
              </a:xfrm>
              <a:prstGeom prst="rect">
                <a:avLst/>
              </a:prstGeom>
              <a:blipFill rotWithShape="1">
                <a:blip r:embed="rId3"/>
                <a:stretch>
                  <a:fillRect l="-3" t="-62" r="9" b="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101312" y="1809564"/>
                <a:ext cx="1842171" cy="646331"/>
              </a:xfrm>
              <a:prstGeom prst="rect">
                <a:avLst/>
              </a:prstGeom>
            </p:spPr>
            <p:txBody>
              <a:bodyPr wrap="none">
                <a:spAutoFit/>
              </a:bodyPr>
              <a:lstStyle/>
              <a:p>
                <a14:m>
                  <m:oMath xmlns:m="http://schemas.openxmlformats.org/officeDocument/2006/math">
                    <m:r>
                      <a:rPr lang="en-US" altLang="zh-CN" sz="3600" i="1">
                        <a:solidFill>
                          <a:srgbClr val="FF0000"/>
                        </a:solidFill>
                        <a:latin typeface="Cambria Math" panose="02040503050406030204" pitchFamily="18" charset="0"/>
                        <a:ea typeface="Cambria Math" panose="02040503050406030204" pitchFamily="18" charset="0"/>
                      </a:rPr>
                      <m:t>∞</m:t>
                    </m:r>
                  </m:oMath>
                </a14:m>
                <a:r>
                  <a:rPr lang="en-US" altLang="zh-CN" sz="3600" dirty="0">
                    <a:solidFill>
                      <a:srgbClr val="FF0000"/>
                    </a:solidFill>
                    <a:latin typeface="方正北魏楷书简体" panose="03000509000000000000" pitchFamily="65" charset="-122"/>
                    <a:ea typeface="方正北魏楷书简体" panose="03000509000000000000" pitchFamily="65" charset="-122"/>
                  </a:rPr>
                  <a:t>-</a:t>
                </a:r>
                <a:r>
                  <a:rPr lang="en-US" altLang="zh-CN" sz="3600" dirty="0">
                    <a:solidFill>
                      <a:srgbClr val="FF0000"/>
                    </a:solidFill>
                    <a:ea typeface="Cambria Math" panose="02040503050406030204" pitchFamily="18" charset="0"/>
                  </a:rPr>
                  <a:t> </a:t>
                </a:r>
                <a14:m>
                  <m:oMath xmlns:m="http://schemas.openxmlformats.org/officeDocument/2006/math">
                    <m:r>
                      <a:rPr lang="en-US" altLang="zh-CN" sz="3600" i="1">
                        <a:solidFill>
                          <a:srgbClr val="FF0000"/>
                        </a:solidFill>
                        <a:latin typeface="Cambria Math" panose="02040503050406030204" pitchFamily="18" charset="0"/>
                        <a:ea typeface="Cambria Math" panose="02040503050406030204" pitchFamily="18" charset="0"/>
                      </a:rPr>
                      <m:t>∞</m:t>
                    </m:r>
                  </m:oMath>
                </a14:m>
                <a:r>
                  <a:rPr lang="zh-CN" altLang="en-US" sz="3600" dirty="0">
                    <a:solidFill>
                      <a:srgbClr val="FF0000"/>
                    </a:solidFill>
                    <a:latin typeface="方正北魏楷书简体" panose="03000509000000000000" pitchFamily="65" charset="-122"/>
                    <a:ea typeface="方正北魏楷书简体" panose="03000509000000000000" pitchFamily="65" charset="-122"/>
                  </a:rPr>
                  <a:t>型</a:t>
                </a:r>
              </a:p>
            </p:txBody>
          </p:sp>
        </mc:Choice>
        <mc:Fallback xmlns="">
          <p:sp>
            <p:nvSpPr>
              <p:cNvPr id="15" name="矩形 14"/>
              <p:cNvSpPr>
                <a:spLocks noRot="1" noChangeAspect="1" noMove="1" noResize="1" noEditPoints="1" noAdjustHandles="1" noChangeArrowheads="1" noChangeShapeType="1" noTextEdit="1"/>
              </p:cNvSpPr>
              <p:nvPr/>
            </p:nvSpPr>
            <p:spPr>
              <a:xfrm>
                <a:off x="6101312" y="1809564"/>
                <a:ext cx="1842171" cy="646331"/>
              </a:xfrm>
              <a:prstGeom prst="rect">
                <a:avLst/>
              </a:prstGeom>
              <a:blipFill rotWithShape="1">
                <a:blip r:embed="rId4"/>
                <a:stretch>
                  <a:fillRect l="-13" t="-69" r="-3570" b="54"/>
                </a:stretch>
              </a:blipFill>
            </p:spPr>
            <p:txBody>
              <a:bodyPr/>
              <a:lstStyle/>
              <a:p>
                <a:r>
                  <a:rPr lang="zh-CN" altLang="en-US">
                    <a:noFill/>
                  </a:rPr>
                  <a:t> </a:t>
                </a:r>
              </a:p>
            </p:txBody>
          </p:sp>
        </mc:Fallback>
      </mc:AlternateContent>
      <p:sp>
        <p:nvSpPr>
          <p:cNvPr id="16" name="矩形 15"/>
          <p:cNvSpPr/>
          <p:nvPr/>
        </p:nvSpPr>
        <p:spPr>
          <a:xfrm>
            <a:off x="6110415" y="2848167"/>
            <a:ext cx="4288353" cy="400110"/>
          </a:xfrm>
          <a:prstGeom prst="rect">
            <a:avLst/>
          </a:prstGeom>
        </p:spPr>
        <p:txBody>
          <a:bodyPr wrap="none">
            <a:spAutoFit/>
          </a:bodyPr>
          <a:lstStyle/>
          <a:p>
            <a:r>
              <a:rPr lang="zh-CN" altLang="en-US" sz="2000" dirty="0">
                <a:solidFill>
                  <a:srgbClr val="FF0000"/>
                </a:solidFill>
                <a:latin typeface="方正北魏楷书简体" panose="03000509000000000000" pitchFamily="65" charset="-122"/>
                <a:ea typeface="方正北魏楷书简体" panose="03000509000000000000" pitchFamily="65" charset="-122"/>
              </a:rPr>
              <a:t>通分化成比式后，按前两种情况处理</a:t>
            </a:r>
          </a:p>
        </p:txBody>
      </p:sp>
      <mc:AlternateContent xmlns:mc="http://schemas.openxmlformats.org/markup-compatibility/2006" xmlns:a14="http://schemas.microsoft.com/office/drawing/2010/main">
        <mc:Choice Requires="a14">
          <p:sp>
            <p:nvSpPr>
              <p:cNvPr id="17" name="矩形 16"/>
              <p:cNvSpPr/>
              <p:nvPr/>
            </p:nvSpPr>
            <p:spPr>
              <a:xfrm>
                <a:off x="2948380" y="1616189"/>
                <a:ext cx="2695097" cy="786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1</m:t>
                              </m:r>
                            </m:lim>
                          </m:limLow>
                        </m:fName>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−1</m:t>
                              </m:r>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−1</m:t>
                              </m:r>
                            </m:den>
                          </m:f>
                        </m:e>
                      </m:func>
                    </m:oMath>
                  </m:oMathPara>
                </a14:m>
                <a:endParaRPr lang="zh-CN" altLang="en-US" sz="2400" dirty="0"/>
              </a:p>
            </p:txBody>
          </p:sp>
        </mc:Choice>
        <mc:Fallback xmlns="">
          <p:sp>
            <p:nvSpPr>
              <p:cNvPr id="17" name="矩形 16"/>
              <p:cNvSpPr>
                <a:spLocks noRot="1" noChangeAspect="1" noMove="1" noResize="1" noEditPoints="1" noAdjustHandles="1" noChangeArrowheads="1" noChangeShapeType="1" noTextEdit="1"/>
              </p:cNvSpPr>
              <p:nvPr/>
            </p:nvSpPr>
            <p:spPr>
              <a:xfrm>
                <a:off x="2948380" y="1616189"/>
                <a:ext cx="2695097" cy="786241"/>
              </a:xfrm>
              <a:prstGeom prst="rect">
                <a:avLst/>
              </a:prstGeom>
              <a:blipFill rotWithShape="1">
                <a:blip r:embed="rId5"/>
                <a:stretch>
                  <a:fillRect l="-3" t="-14" r="9" b="29"/>
                </a:stretch>
              </a:blipFill>
            </p:spPr>
            <p:txBody>
              <a:bodyPr/>
              <a:lstStyle/>
              <a:p>
                <a:r>
                  <a:rPr lang="zh-CN" altLang="en-US">
                    <a:noFill/>
                  </a:rPr>
                  <a:t> </a:t>
                </a: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极限计算</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2</a:t>
            </a:r>
            <a:endParaRPr lang="zh-CN" altLang="en-US" dirty="0"/>
          </a:p>
        </p:txBody>
      </p:sp>
      <p:sp>
        <p:nvSpPr>
          <p:cNvPr id="21" name="矩形 20"/>
          <p:cNvSpPr/>
          <p:nvPr/>
        </p:nvSpPr>
        <p:spPr>
          <a:xfrm>
            <a:off x="2931215" y="765000"/>
            <a:ext cx="1796633" cy="507831"/>
          </a:xfrm>
          <a:prstGeom prst="rect">
            <a:avLst/>
          </a:prstGeom>
        </p:spPr>
        <p:txBody>
          <a:bodyPr wrap="square">
            <a:spAutoFit/>
          </a:bodyPr>
          <a:lstStyle/>
          <a:p>
            <a:pPr>
              <a:lnSpc>
                <a:spcPct val="150000"/>
              </a:lnSpc>
            </a:pPr>
            <a:r>
              <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a:t>
            </a:r>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两个重要极限</a:t>
            </a:r>
            <a:endPar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p:graphicFrame>
        <p:nvGraphicFramePr>
          <p:cNvPr id="6" name="对象 5"/>
          <p:cNvGraphicFramePr>
            <a:graphicFrameLocks noChangeAspect="1"/>
          </p:cNvGraphicFramePr>
          <p:nvPr/>
        </p:nvGraphicFramePr>
        <p:xfrm>
          <a:off x="737093" y="1700808"/>
          <a:ext cx="2194122" cy="1110605"/>
        </p:xfrm>
        <a:graphic>
          <a:graphicData uri="http://schemas.openxmlformats.org/presentationml/2006/ole">
            <mc:AlternateContent xmlns:mc="http://schemas.openxmlformats.org/markup-compatibility/2006">
              <mc:Choice xmlns:v="urn:schemas-microsoft-com:vml" Requires="v">
                <p:oleObj name="公式" r:id="rId3" imgW="774065" imgH="393700" progId="Equation.3">
                  <p:embed/>
                </p:oleObj>
              </mc:Choice>
              <mc:Fallback>
                <p:oleObj name="公式" r:id="rId3" imgW="774065" imgH="393700" progId="Equation.3">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093" y="1700808"/>
                        <a:ext cx="2194122" cy="1110605"/>
                      </a:xfrm>
                      <a:prstGeom prst="rect">
                        <a:avLst/>
                      </a:prstGeom>
                      <a:noFill/>
                      <a:ln>
                        <a:solidFill>
                          <a:schemeClr val="tx1"/>
                        </a:solidFill>
                      </a:ln>
                    </p:spPr>
                  </p:pic>
                </p:oleObj>
              </mc:Fallback>
            </mc:AlternateContent>
          </a:graphicData>
        </a:graphic>
      </p:graphicFrame>
      <p:graphicFrame>
        <p:nvGraphicFramePr>
          <p:cNvPr id="10" name="对象 9"/>
          <p:cNvGraphicFramePr>
            <a:graphicFrameLocks noChangeAspect="1"/>
          </p:cNvGraphicFramePr>
          <p:nvPr/>
        </p:nvGraphicFramePr>
        <p:xfrm>
          <a:off x="4007768" y="1883755"/>
          <a:ext cx="1902523" cy="742890"/>
        </p:xfrm>
        <a:graphic>
          <a:graphicData uri="http://schemas.openxmlformats.org/presentationml/2006/ole">
            <mc:AlternateContent xmlns:mc="http://schemas.openxmlformats.org/markup-compatibility/2006">
              <mc:Choice xmlns:v="urn:schemas-microsoft-com:vml" Requires="v">
                <p:oleObj r:id="rId5" imgW="1002665" imgH="393700" progId="Equation.3">
                  <p:embed/>
                </p:oleObj>
              </mc:Choice>
              <mc:Fallback>
                <p:oleObj r:id="rId5" imgW="1002665" imgH="393700" progId="Equation.3">
                  <p:embed/>
                  <p:pic>
                    <p:nvPicPr>
                      <p:cNvPr id="0"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7768" y="1883755"/>
                        <a:ext cx="1902523" cy="742890"/>
                      </a:xfrm>
                      <a:prstGeom prst="rect">
                        <a:avLst/>
                      </a:prstGeom>
                      <a:noFill/>
                      <a:ln>
                        <a:noFill/>
                      </a:ln>
                    </p:spPr>
                  </p:pic>
                </p:oleObj>
              </mc:Fallback>
            </mc:AlternateContent>
          </a:graphicData>
        </a:graphic>
      </p:graphicFrame>
      <p:graphicFrame>
        <p:nvGraphicFramePr>
          <p:cNvPr id="14" name="对象 13"/>
          <p:cNvGraphicFramePr>
            <a:graphicFrameLocks noChangeAspect="1"/>
          </p:cNvGraphicFramePr>
          <p:nvPr/>
        </p:nvGraphicFramePr>
        <p:xfrm>
          <a:off x="6232265" y="1843353"/>
          <a:ext cx="1776736" cy="783292"/>
        </p:xfrm>
        <a:graphic>
          <a:graphicData uri="http://schemas.openxmlformats.org/presentationml/2006/ole">
            <mc:AlternateContent xmlns:mc="http://schemas.openxmlformats.org/markup-compatibility/2006">
              <mc:Choice xmlns:v="urn:schemas-microsoft-com:vml" Requires="v">
                <p:oleObj name="公式" r:id="rId7" imgW="888365" imgH="393700" progId="Equation.3">
                  <p:embed/>
                </p:oleObj>
              </mc:Choice>
              <mc:Fallback>
                <p:oleObj name="公式" r:id="rId7" imgW="888365" imgH="393700" progId="Equation.3">
                  <p:embed/>
                  <p:pic>
                    <p:nvPicPr>
                      <p:cNvPr id="0" name="对象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2265" y="1843353"/>
                        <a:ext cx="1776736" cy="783292"/>
                      </a:xfrm>
                      <a:prstGeom prst="rect">
                        <a:avLst/>
                      </a:prstGeom>
                      <a:noFill/>
                      <a:ln>
                        <a:noFill/>
                      </a:ln>
                    </p:spPr>
                  </p:pic>
                </p:oleObj>
              </mc:Fallback>
            </mc:AlternateContent>
          </a:graphicData>
        </a:graphic>
      </p:graphicFrame>
      <p:graphicFrame>
        <p:nvGraphicFramePr>
          <p:cNvPr id="7" name="对象 6"/>
          <p:cNvGraphicFramePr>
            <a:graphicFrameLocks noChangeAspect="1"/>
          </p:cNvGraphicFramePr>
          <p:nvPr/>
        </p:nvGraphicFramePr>
        <p:xfrm>
          <a:off x="8361067" y="1864464"/>
          <a:ext cx="1800514" cy="781473"/>
        </p:xfrm>
        <a:graphic>
          <a:graphicData uri="http://schemas.openxmlformats.org/presentationml/2006/ole">
            <mc:AlternateContent xmlns:mc="http://schemas.openxmlformats.org/markup-compatibility/2006">
              <mc:Choice xmlns:v="urn:schemas-microsoft-com:vml" Requires="v">
                <p:oleObj name="公式" r:id="rId9" imgW="914400" imgH="393700" progId="Equation.3">
                  <p:embed/>
                </p:oleObj>
              </mc:Choice>
              <mc:Fallback>
                <p:oleObj name="公式" r:id="rId9" imgW="914400" imgH="393700" progId="Equation.3">
                  <p:embed/>
                  <p:pic>
                    <p:nvPicPr>
                      <p:cNvPr id="0" name="对象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61067" y="1864464"/>
                        <a:ext cx="1800514" cy="781473"/>
                      </a:xfrm>
                      <a:prstGeom prst="rect">
                        <a:avLst/>
                      </a:prstGeom>
                      <a:noFill/>
                      <a:ln>
                        <a:noFill/>
                      </a:ln>
                    </p:spPr>
                  </p:pic>
                </p:oleObj>
              </mc:Fallback>
            </mc:AlternateContent>
          </a:graphicData>
        </a:graphic>
      </p:graphicFrame>
      <p:graphicFrame>
        <p:nvGraphicFramePr>
          <p:cNvPr id="9" name="对象 8"/>
          <p:cNvGraphicFramePr>
            <a:graphicFrameLocks noChangeAspect="1"/>
          </p:cNvGraphicFramePr>
          <p:nvPr/>
        </p:nvGraphicFramePr>
        <p:xfrm>
          <a:off x="119336" y="3501535"/>
          <a:ext cx="6120639" cy="1574789"/>
        </p:xfrm>
        <a:graphic>
          <a:graphicData uri="http://schemas.openxmlformats.org/presentationml/2006/ole">
            <mc:AlternateContent xmlns:mc="http://schemas.openxmlformats.org/markup-compatibility/2006">
              <mc:Choice xmlns:v="urn:schemas-microsoft-com:vml" Requires="v">
                <p:oleObj name="公式" r:id="rId11" imgW="3048000" imgH="787400" progId="Equation.3">
                  <p:embed/>
                </p:oleObj>
              </mc:Choice>
              <mc:Fallback>
                <p:oleObj name="公式" r:id="rId11" imgW="3048000" imgH="787400" progId="Equation.3">
                  <p:embed/>
                  <p:pic>
                    <p:nvPicPr>
                      <p:cNvPr id="0" name="对象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9336" y="3501535"/>
                        <a:ext cx="6120639" cy="1574789"/>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119336" y="5076324"/>
          <a:ext cx="6069859" cy="1402085"/>
        </p:xfrm>
        <a:graphic>
          <a:graphicData uri="http://schemas.openxmlformats.org/presentationml/2006/ole">
            <mc:AlternateContent xmlns:mc="http://schemas.openxmlformats.org/markup-compatibility/2006">
              <mc:Choice xmlns:v="urn:schemas-microsoft-com:vml" Requires="v">
                <p:oleObj r:id="rId13" imgW="3302000" imgH="762000" progId="Equation.3">
                  <p:embed/>
                </p:oleObj>
              </mc:Choice>
              <mc:Fallback>
                <p:oleObj r:id="rId13" imgW="3302000" imgH="762000" progId="Equation.3">
                  <p:embed/>
                  <p:pic>
                    <p:nvPicPr>
                      <p:cNvPr id="0" name="对象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9336" y="5076324"/>
                        <a:ext cx="6069859" cy="1402085"/>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7608168" y="3501535"/>
          <a:ext cx="3763054" cy="859930"/>
        </p:xfrm>
        <a:graphic>
          <a:graphicData uri="http://schemas.openxmlformats.org/presentationml/2006/ole">
            <mc:AlternateContent xmlns:mc="http://schemas.openxmlformats.org/markup-compatibility/2006">
              <mc:Choice xmlns:v="urn:schemas-microsoft-com:vml" Requires="v">
                <p:oleObj name="公式" r:id="rId15" imgW="1739900" imgH="393700" progId="Equation.3">
                  <p:embed/>
                </p:oleObj>
              </mc:Choice>
              <mc:Fallback>
                <p:oleObj name="公式" r:id="rId15" imgW="1739900" imgH="393700" progId="Equation.3">
                  <p:embed/>
                  <p:pic>
                    <p:nvPicPr>
                      <p:cNvPr id="0" name="对象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08168" y="3501535"/>
                        <a:ext cx="3763054" cy="859930"/>
                      </a:xfrm>
                      <a:prstGeom prst="rect">
                        <a:avLst/>
                      </a:prstGeom>
                      <a:noFill/>
                    </p:spPr>
                  </p:pic>
                </p:oleObj>
              </mc:Fallback>
            </mc:AlternateContent>
          </a:graphicData>
        </a:graphic>
      </p:graphicFrame>
      <p:graphicFrame>
        <p:nvGraphicFramePr>
          <p:cNvPr id="22" name="对象 21"/>
          <p:cNvGraphicFramePr>
            <a:graphicFrameLocks noChangeAspect="1"/>
          </p:cNvGraphicFramePr>
          <p:nvPr/>
        </p:nvGraphicFramePr>
        <p:xfrm>
          <a:off x="7608168" y="4725144"/>
          <a:ext cx="4385428" cy="1611796"/>
        </p:xfrm>
        <a:graphic>
          <a:graphicData uri="http://schemas.openxmlformats.org/presentationml/2006/ole">
            <mc:AlternateContent xmlns:mc="http://schemas.openxmlformats.org/markup-compatibility/2006">
              <mc:Choice xmlns:v="urn:schemas-microsoft-com:vml" Requires="v">
                <p:oleObj r:id="rId17" imgW="2070100" imgH="762000" progId="Equation.3">
                  <p:embed/>
                </p:oleObj>
              </mc:Choice>
              <mc:Fallback>
                <p:oleObj r:id="rId17" imgW="2070100" imgH="762000" progId="Equation.3">
                  <p:embed/>
                  <p:pic>
                    <p:nvPicPr>
                      <p:cNvPr id="0" name="对象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608168" y="4725144"/>
                        <a:ext cx="4385428" cy="1611796"/>
                      </a:xfrm>
                      <a:prstGeom prst="rect">
                        <a:avLst/>
                      </a:prstGeom>
                      <a:noFill/>
                    </p:spPr>
                  </p:pic>
                </p:oleObj>
              </mc:Fallback>
            </mc:AlternateContent>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极限计算</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2</a:t>
            </a:r>
            <a:endParaRPr lang="zh-CN" altLang="en-US" dirty="0"/>
          </a:p>
        </p:txBody>
      </p:sp>
      <p:sp>
        <p:nvSpPr>
          <p:cNvPr id="21" name="矩形 20"/>
          <p:cNvSpPr/>
          <p:nvPr/>
        </p:nvSpPr>
        <p:spPr>
          <a:xfrm>
            <a:off x="2860099" y="766488"/>
            <a:ext cx="1796633" cy="507831"/>
          </a:xfrm>
          <a:prstGeom prst="rect">
            <a:avLst/>
          </a:prstGeom>
        </p:spPr>
        <p:txBody>
          <a:bodyPr wrap="square">
            <a:spAutoFit/>
          </a:bodyPr>
          <a:lstStyle/>
          <a:p>
            <a:pPr>
              <a:lnSpc>
                <a:spcPct val="150000"/>
              </a:lnSpc>
            </a:pPr>
            <a:r>
              <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a:t>
            </a:r>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两个重要极限</a:t>
            </a:r>
            <a:endPar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p:graphicFrame>
        <p:nvGraphicFramePr>
          <p:cNvPr id="19" name="对象 18"/>
          <p:cNvGraphicFramePr>
            <a:graphicFrameLocks noChangeAspect="1"/>
          </p:cNvGraphicFramePr>
          <p:nvPr/>
        </p:nvGraphicFramePr>
        <p:xfrm>
          <a:off x="778820" y="1625637"/>
          <a:ext cx="5145710" cy="1072023"/>
        </p:xfrm>
        <a:graphic>
          <a:graphicData uri="http://schemas.openxmlformats.org/presentationml/2006/ole">
            <mc:AlternateContent xmlns:mc="http://schemas.openxmlformats.org/markup-compatibility/2006">
              <mc:Choice xmlns:v="urn:schemas-microsoft-com:vml" Requires="v">
                <p:oleObj name="公式" r:id="rId3" imgW="2057400" imgH="431800" progId="Equation.3">
                  <p:embed/>
                </p:oleObj>
              </mc:Choice>
              <mc:Fallback>
                <p:oleObj name="公式" r:id="rId3" imgW="2057400" imgH="431800" progId="Equation.3">
                  <p:embed/>
                  <p:pic>
                    <p:nvPicPr>
                      <p:cNvPr id="0" name="对象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820" y="1625637"/>
                        <a:ext cx="5145710" cy="1072023"/>
                      </a:xfrm>
                      <a:prstGeom prst="rect">
                        <a:avLst/>
                      </a:prstGeom>
                      <a:noFill/>
                      <a:ln>
                        <a:solidFill>
                          <a:schemeClr val="tx1"/>
                        </a:solidFill>
                      </a:ln>
                    </p:spPr>
                  </p:pic>
                </p:oleObj>
              </mc:Fallback>
            </mc:AlternateContent>
          </a:graphicData>
        </a:graphic>
      </p:graphicFrame>
      <p:graphicFrame>
        <p:nvGraphicFramePr>
          <p:cNvPr id="24" name="对象 23"/>
          <p:cNvGraphicFramePr>
            <a:graphicFrameLocks noChangeAspect="1"/>
          </p:cNvGraphicFramePr>
          <p:nvPr/>
        </p:nvGraphicFramePr>
        <p:xfrm>
          <a:off x="1739516" y="3000606"/>
          <a:ext cx="1656184" cy="818574"/>
        </p:xfrm>
        <a:graphic>
          <a:graphicData uri="http://schemas.openxmlformats.org/presentationml/2006/ole">
            <mc:AlternateContent xmlns:mc="http://schemas.openxmlformats.org/markup-compatibility/2006">
              <mc:Choice xmlns:v="urn:schemas-microsoft-com:vml" Requires="v">
                <p:oleObj name="公式" r:id="rId5" imgW="824865" imgH="406400" progId="Equation.3">
                  <p:embed/>
                </p:oleObj>
              </mc:Choice>
              <mc:Fallback>
                <p:oleObj name="公式" r:id="rId5" imgW="824865" imgH="406400" progId="Equation.3">
                  <p:embed/>
                  <p:pic>
                    <p:nvPicPr>
                      <p:cNvPr id="0" name="对象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9516" y="3000606"/>
                        <a:ext cx="1656184" cy="818574"/>
                      </a:xfrm>
                      <a:prstGeom prst="rect">
                        <a:avLst/>
                      </a:prstGeom>
                      <a:noFill/>
                    </p:spPr>
                  </p:pic>
                </p:oleObj>
              </mc:Fallback>
            </mc:AlternateContent>
          </a:graphicData>
        </a:graphic>
      </p:graphicFrame>
      <p:sp>
        <p:nvSpPr>
          <p:cNvPr id="28" name="矩形 27"/>
          <p:cNvSpPr/>
          <p:nvPr/>
        </p:nvSpPr>
        <p:spPr>
          <a:xfrm>
            <a:off x="731404" y="3311843"/>
            <a:ext cx="877163" cy="369332"/>
          </a:xfrm>
          <a:prstGeom prst="rect">
            <a:avLst/>
          </a:prstGeom>
        </p:spPr>
        <p:txBody>
          <a:bodyPr wrap="none">
            <a:spAutoFit/>
          </a:bodyPr>
          <a:lstStyle/>
          <a:p>
            <a:r>
              <a:rPr lang="zh-CN" altLang="en-US" dirty="0">
                <a:solidFill>
                  <a:srgbClr val="FF0000"/>
                </a:solidFill>
                <a:latin typeface="方正北魏楷书简体" panose="03000509000000000000" pitchFamily="65" charset="-122"/>
                <a:ea typeface="方正北魏楷书简体" panose="03000509000000000000" pitchFamily="65" charset="-122"/>
              </a:rPr>
              <a:t>计算：</a:t>
            </a:r>
            <a:endParaRPr lang="zh-CN" altLang="en-US" dirty="0"/>
          </a:p>
        </p:txBody>
      </p:sp>
      <mc:AlternateContent xmlns:mc="http://schemas.openxmlformats.org/markup-compatibility/2006" xmlns:a14="http://schemas.microsoft.com/office/drawing/2010/main">
        <mc:Choice Requires="a14">
          <p:sp>
            <p:nvSpPr>
              <p:cNvPr id="32" name="矩形 31"/>
              <p:cNvSpPr/>
              <p:nvPr/>
            </p:nvSpPr>
            <p:spPr>
              <a:xfrm>
                <a:off x="634886" y="4581128"/>
                <a:ext cx="2209259" cy="7503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i="1" smtClean="0">
                                  <a:latin typeface="Cambria Math" panose="02040503050406030204" pitchFamily="18" charset="0"/>
                                </a:rPr>
                                <m:t>→</m:t>
                              </m:r>
                              <m:r>
                                <a:rPr lang="en-US" altLang="zh-CN" sz="2400" b="0" i="1" smtClean="0">
                                  <a:latin typeface="Cambria Math" panose="02040503050406030204" pitchFamily="18" charset="0"/>
                                </a:rPr>
                                <m:t>0</m:t>
                              </m:r>
                            </m:lim>
                          </m:limLow>
                        </m:fName>
                        <m:e>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m:t>
                                  </m:r>
                                  <m:r>
                                    <a:rPr lang="en-US" altLang="zh-CN" sz="2400" i="1">
                                      <a:latin typeface="Cambria Math" panose="02040503050406030204" pitchFamily="18" charset="0"/>
                                    </a:rPr>
                                    <m:t>+</m:t>
                                  </m:r>
                                  <m:r>
                                    <a:rPr lang="en-US" altLang="zh-CN" sz="2400" b="0" i="1" smtClean="0">
                                      <a:latin typeface="Cambria Math" panose="02040503050406030204" pitchFamily="18" charset="0"/>
                                    </a:rPr>
                                    <m:t>𝑥</m:t>
                                  </m:r>
                                </m:e>
                              </m:d>
                            </m:e>
                            <m:sup>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2</m:t>
                                  </m:r>
                                </m:num>
                                <m:den>
                                  <m:r>
                                    <a:rPr lang="en-US" altLang="zh-CN" sz="2400" b="0" i="1" smtClean="0">
                                      <a:latin typeface="Cambria Math" panose="02040503050406030204" pitchFamily="18" charset="0"/>
                                    </a:rPr>
                                    <m:t>𝑠𝑖𝑛𝑥</m:t>
                                  </m:r>
                                </m:den>
                              </m:f>
                            </m:sup>
                          </m:sSup>
                        </m:e>
                      </m:func>
                    </m:oMath>
                  </m:oMathPara>
                </a14:m>
                <a:endParaRPr lang="zh-CN" altLang="en-US" sz="2400" dirty="0"/>
              </a:p>
            </p:txBody>
          </p:sp>
        </mc:Choice>
        <mc:Fallback xmlns="">
          <p:sp>
            <p:nvSpPr>
              <p:cNvPr id="32" name="矩形 31"/>
              <p:cNvSpPr>
                <a:spLocks noRot="1" noChangeAspect="1" noMove="1" noResize="1" noEditPoints="1" noAdjustHandles="1" noChangeArrowheads="1" noChangeShapeType="1" noTextEdit="1"/>
              </p:cNvSpPr>
              <p:nvPr/>
            </p:nvSpPr>
            <p:spPr>
              <a:xfrm>
                <a:off x="634886" y="4581128"/>
                <a:ext cx="2209259" cy="750398"/>
              </a:xfrm>
              <a:prstGeom prst="rect">
                <a:avLst/>
              </a:prstGeom>
              <a:blipFill rotWithShape="1">
                <a:blip r:embed="rId7"/>
                <a:stretch>
                  <a:fillRect l="-24" t="-32" r="28" b="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634886" y="5521915"/>
                <a:ext cx="2059218" cy="9650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i="1" smtClean="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m:t>
                              </m:r>
                            </m:lim>
                          </m:limLow>
                        </m:fName>
                        <m:e>
                          <m:sSup>
                            <m:sSupPr>
                              <m:ctrlPr>
                                <a:rPr lang="en-US" altLang="zh-CN" sz="2400" b="0" i="1" smtClean="0">
                                  <a:latin typeface="Cambria Math" panose="02040503050406030204" pitchFamily="18" charset="0"/>
                                </a:rPr>
                              </m:ctrlPr>
                            </m:sSupPr>
                            <m:e>
                              <m:d>
                                <m:dPr>
                                  <m:ctrlPr>
                                    <a:rPr lang="en-US" altLang="zh-CN" sz="2400" b="0" i="1" smtClean="0">
                                      <a:latin typeface="Cambria Math" panose="02040503050406030204" pitchFamily="18" charset="0"/>
                                    </a:rPr>
                                  </m:ctrlPr>
                                </m:dPr>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+1</m:t>
                                      </m:r>
                                    </m:num>
                                    <m:den>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−2</m:t>
                                      </m:r>
                                    </m:den>
                                  </m:f>
                                </m:e>
                              </m:d>
                            </m:e>
                            <m:sup>
                              <m:r>
                                <a:rPr lang="en-US" altLang="zh-CN" sz="2400" b="0" i="1" smtClean="0">
                                  <a:latin typeface="Cambria Math" panose="02040503050406030204" pitchFamily="18" charset="0"/>
                                </a:rPr>
                                <m:t>𝑥</m:t>
                              </m:r>
                            </m:sup>
                          </m:sSup>
                        </m:e>
                      </m:func>
                    </m:oMath>
                  </m:oMathPara>
                </a14:m>
                <a:endParaRPr lang="zh-CN" altLang="en-US" sz="2400" dirty="0"/>
              </a:p>
            </p:txBody>
          </p:sp>
        </mc:Choice>
        <mc:Fallback xmlns="">
          <p:sp>
            <p:nvSpPr>
              <p:cNvPr id="36" name="矩形 35"/>
              <p:cNvSpPr>
                <a:spLocks noRot="1" noChangeAspect="1" noMove="1" noResize="1" noEditPoints="1" noAdjustHandles="1" noChangeArrowheads="1" noChangeShapeType="1" noTextEdit="1"/>
              </p:cNvSpPr>
              <p:nvPr/>
            </p:nvSpPr>
            <p:spPr>
              <a:xfrm>
                <a:off x="634886" y="5521915"/>
                <a:ext cx="2059218" cy="965072"/>
              </a:xfrm>
              <a:prstGeom prst="rect">
                <a:avLst/>
              </a:prstGeom>
              <a:blipFill rotWithShape="1">
                <a:blip r:embed="rId8"/>
                <a:stretch>
                  <a:fillRect l="-25" t="-61" r="21" b="48"/>
                </a:stretch>
              </a:blipFill>
            </p:spPr>
            <p:txBody>
              <a:bodyPr/>
              <a:lstStyle/>
              <a:p>
                <a:r>
                  <a:rPr lang="zh-CN" altLang="en-US">
                    <a:noFill/>
                  </a:rPr>
                  <a:t> </a:t>
                </a:r>
              </a:p>
            </p:txBody>
          </p:sp>
        </mc:Fallback>
      </mc:AlternateContent>
      <p:graphicFrame>
        <p:nvGraphicFramePr>
          <p:cNvPr id="7" name="对象 6"/>
          <p:cNvGraphicFramePr>
            <a:graphicFrameLocks noChangeAspect="1"/>
          </p:cNvGraphicFramePr>
          <p:nvPr/>
        </p:nvGraphicFramePr>
        <p:xfrm>
          <a:off x="4583832" y="2980142"/>
          <a:ext cx="4274655" cy="934391"/>
        </p:xfrm>
        <a:graphic>
          <a:graphicData uri="http://schemas.openxmlformats.org/presentationml/2006/ole">
            <mc:AlternateContent xmlns:mc="http://schemas.openxmlformats.org/markup-compatibility/2006">
              <mc:Choice xmlns:v="urn:schemas-microsoft-com:vml" Requires="v">
                <p:oleObj name="公式" r:id="rId9" imgW="1841500" imgH="406400" progId="Equation.3">
                  <p:embed/>
                </p:oleObj>
              </mc:Choice>
              <mc:Fallback>
                <p:oleObj name="公式" r:id="rId9" imgW="1841500" imgH="406400" progId="Equation.3">
                  <p:embed/>
                  <p:pic>
                    <p:nvPicPr>
                      <p:cNvPr id="0" name="对象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3832" y="2980142"/>
                        <a:ext cx="4274655" cy="934391"/>
                      </a:xfrm>
                      <a:prstGeom prst="rect">
                        <a:avLst/>
                      </a:prstGeom>
                      <a:noFill/>
                    </p:spPr>
                  </p:pic>
                </p:oleObj>
              </mc:Fallback>
            </mc:AlternateContent>
          </a:graphicData>
        </a:graphic>
      </p:graphicFrame>
      <p:graphicFrame>
        <p:nvGraphicFramePr>
          <p:cNvPr id="9" name="对象 8"/>
          <p:cNvGraphicFramePr>
            <a:graphicFrameLocks noChangeAspect="1"/>
          </p:cNvGraphicFramePr>
          <p:nvPr/>
        </p:nvGraphicFramePr>
        <p:xfrm>
          <a:off x="6721159" y="3947604"/>
          <a:ext cx="4218461" cy="858565"/>
        </p:xfrm>
        <a:graphic>
          <a:graphicData uri="http://schemas.openxmlformats.org/presentationml/2006/ole">
            <mc:AlternateContent xmlns:mc="http://schemas.openxmlformats.org/markup-compatibility/2006">
              <mc:Choice xmlns:v="urn:schemas-microsoft-com:vml" Requires="v">
                <p:oleObj name="公式" r:id="rId11" imgW="1981200" imgH="406400" progId="Equation.3">
                  <p:embed/>
                </p:oleObj>
              </mc:Choice>
              <mc:Fallback>
                <p:oleObj name="公式" r:id="rId11" imgW="1981200" imgH="406400" progId="Equation.3">
                  <p:embed/>
                  <p:pic>
                    <p:nvPicPr>
                      <p:cNvPr id="0" name="对象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21159" y="3947604"/>
                        <a:ext cx="4218461" cy="858565"/>
                      </a:xfrm>
                      <a:prstGeom prst="rect">
                        <a:avLst/>
                      </a:prstGeom>
                      <a:noFill/>
                    </p:spPr>
                  </p:pic>
                </p:oleObj>
              </mc:Fallback>
            </mc:AlternateContent>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极限计算</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2</a:t>
            </a:r>
            <a:endParaRPr lang="zh-CN" altLang="en-US" dirty="0"/>
          </a:p>
        </p:txBody>
      </p:sp>
      <p:grpSp>
        <p:nvGrpSpPr>
          <p:cNvPr id="8" name="组合 7"/>
          <p:cNvGrpSpPr/>
          <p:nvPr/>
        </p:nvGrpSpPr>
        <p:grpSpPr>
          <a:xfrm>
            <a:off x="646039" y="1880302"/>
            <a:ext cx="2481014" cy="2016224"/>
            <a:chOff x="766938" y="1484784"/>
            <a:chExt cx="2481014" cy="2016224"/>
          </a:xfrm>
        </p:grpSpPr>
        <p:grpSp>
          <p:nvGrpSpPr>
            <p:cNvPr id="47" name="组合 46"/>
            <p:cNvGrpSpPr/>
            <p:nvPr/>
          </p:nvGrpSpPr>
          <p:grpSpPr>
            <a:xfrm>
              <a:off x="766938" y="1484784"/>
              <a:ext cx="2481014" cy="2016224"/>
              <a:chOff x="854808" y="4708902"/>
              <a:chExt cx="2481014" cy="2016224"/>
            </a:xfrm>
          </p:grpSpPr>
          <p:grpSp>
            <p:nvGrpSpPr>
              <p:cNvPr id="48" name="组合 47"/>
              <p:cNvGrpSpPr/>
              <p:nvPr/>
            </p:nvGrpSpPr>
            <p:grpSpPr>
              <a:xfrm>
                <a:off x="854808" y="4708902"/>
                <a:ext cx="2481014" cy="2016224"/>
                <a:chOff x="778820" y="4581128"/>
                <a:chExt cx="2481014" cy="2016224"/>
              </a:xfrm>
            </p:grpSpPr>
            <mc:AlternateContent xmlns:mc="http://schemas.openxmlformats.org/markup-compatibility/2006" xmlns:a14="http://schemas.microsoft.com/office/drawing/2010/main">
              <mc:Choice Requires="a14">
                <p:sp>
                  <p:nvSpPr>
                    <p:cNvPr id="50" name="矩形 49"/>
                    <p:cNvSpPr/>
                    <p:nvPr/>
                  </p:nvSpPr>
                  <p:spPr>
                    <a:xfrm>
                      <a:off x="811637" y="4653136"/>
                      <a:ext cx="2091791" cy="369332"/>
                    </a:xfrm>
                    <a:prstGeom prst="rect">
                      <a:avLst/>
                    </a:prstGeom>
                  </p:spPr>
                  <p:txBody>
                    <a:bodyPr wrap="none">
                      <a:spAutoFit/>
                    </a:bodyPr>
                    <a:lstStyle/>
                    <a:p>
                      <a14:m>
                        <m:oMath xmlns:m="http://schemas.openxmlformats.org/officeDocument/2006/math">
                          <m:r>
                            <a:rPr lang="zh-CN" altLang="en-US" i="1" kern="0" smtClea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𝛽</m:t>
                          </m:r>
                        </m:oMath>
                      </a14:m>
                      <a:r>
                        <a:rPr lang="zh-CN" altLang="en-US" dirty="0">
                          <a:solidFill>
                            <a:srgbClr val="FF0000"/>
                          </a:solidFill>
                          <a:latin typeface="方正北魏楷书简体" panose="03000509000000000000" pitchFamily="65" charset="-122"/>
                          <a:ea typeface="方正北魏楷书简体" panose="03000509000000000000" pitchFamily="65" charset="-122"/>
                        </a:rPr>
                        <a:t>是</a:t>
                      </a:r>
                      <a14:m>
                        <m:oMath xmlns:m="http://schemas.openxmlformats.org/officeDocument/2006/math">
                          <m:r>
                            <a:rPr lang="zh-CN" altLang="en-US"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𝛼</m:t>
                          </m:r>
                        </m:oMath>
                      </a14:m>
                      <a:r>
                        <a:rPr lang="zh-CN" altLang="en-US" dirty="0">
                          <a:solidFill>
                            <a:srgbClr val="FF0000"/>
                          </a:solidFill>
                          <a:latin typeface="方正北魏楷书简体" panose="03000509000000000000" pitchFamily="65" charset="-122"/>
                          <a:ea typeface="方正北魏楷书简体" panose="03000509000000000000" pitchFamily="65" charset="-122"/>
                        </a:rPr>
                        <a:t>的等价无穷小</a:t>
                      </a:r>
                    </a:p>
                  </p:txBody>
                </p:sp>
              </mc:Choice>
              <mc:Fallback xmlns="">
                <p:sp>
                  <p:nvSpPr>
                    <p:cNvPr id="50" name="矩形 49"/>
                    <p:cNvSpPr>
                      <a:spLocks noRot="1" noChangeAspect="1" noMove="1" noResize="1" noEditPoints="1" noAdjustHandles="1" noChangeArrowheads="1" noChangeShapeType="1" noTextEdit="1"/>
                    </p:cNvSpPr>
                    <p:nvPr/>
                  </p:nvSpPr>
                  <p:spPr>
                    <a:xfrm>
                      <a:off x="811637" y="4653136"/>
                      <a:ext cx="2091791" cy="369332"/>
                    </a:xfrm>
                    <a:prstGeom prst="rect">
                      <a:avLst/>
                    </a:prstGeom>
                    <a:blipFill rotWithShape="1">
                      <a:blip r:embed="rId2"/>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843275" y="5132680"/>
                      <a:ext cx="1297086" cy="6183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latin typeface="Cambria Math" panose="02040503050406030204" pitchFamily="18" charset="0"/>
                                  </a:rPr>
                                </m:ctrlPr>
                              </m:funcPr>
                              <m:fName>
                                <m:limLow>
                                  <m:limLowPr>
                                    <m:ctrlPr>
                                      <a:rPr lang="en-US" altLang="zh-CN" i="1" smtClean="0">
                                        <a:latin typeface="Cambria Math" panose="02040503050406030204" pitchFamily="18" charset="0"/>
                                      </a:rPr>
                                    </m:ctrlPr>
                                  </m:limLowPr>
                                  <m:e>
                                    <m:r>
                                      <m:rPr>
                                        <m:sty m:val="p"/>
                                      </m:rPr>
                                      <a:rPr lang="en-US" altLang="zh-CN" i="0" smtClean="0">
                                        <a:latin typeface="Cambria Math" panose="02040503050406030204" pitchFamily="18" charset="0"/>
                                      </a:rPr>
                                      <m:t>lim</m:t>
                                    </m:r>
                                  </m:e>
                                  <m:lim>
                                    <m:r>
                                      <a:rPr lang="en-US" altLang="zh-CN" b="0" i="1" smtClean="0">
                                        <a:latin typeface="Cambria Math" panose="02040503050406030204" pitchFamily="18" charset="0"/>
                                      </a:rPr>
                                      <m:t>𝑥</m:t>
                                    </m:r>
                                    <m:r>
                                      <a:rPr lang="en-US" altLang="zh-CN" i="1" smtClean="0">
                                        <a:latin typeface="Cambria Math" panose="02040503050406030204" pitchFamily="18" charset="0"/>
                                      </a:rPr>
                                      <m:t>→</m:t>
                                    </m:r>
                                    <m:r>
                                      <a:rPr lang="zh-CN" altLang="en-US" i="1" smtClean="0">
                                        <a:latin typeface="Cambria Math" panose="02040503050406030204" pitchFamily="18" charset="0"/>
                                      </a:rPr>
                                      <m:t>𝜆</m:t>
                                    </m:r>
                                  </m:lim>
                                </m:limLow>
                              </m:fName>
                              <m:e>
                                <m:f>
                                  <m:fPr>
                                    <m:ctrlP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zh-CN" altLang="en-US" i="1" kern="0">
                                        <a:latin typeface="Cambria Math" panose="02040503050406030204" pitchFamily="18" charset="0"/>
                                        <a:ea typeface="方正北魏楷书简体" panose="03000509000000000000" pitchFamily="65" charset="-122"/>
                                        <a:cs typeface="Times New Roman" panose="02020603050405020304" pitchFamily="18" charset="0"/>
                                      </a:rPr>
                                      <m:t>𝛽</m:t>
                                    </m:r>
                                  </m:num>
                                  <m:den>
                                    <m:r>
                                      <a:rPr lang="zh-CN" altLang="en-US" b="0" i="1" kern="0" smtClean="0">
                                        <a:latin typeface="Cambria Math" panose="02040503050406030204" pitchFamily="18" charset="0"/>
                                        <a:ea typeface="方正北魏楷书简体" panose="03000509000000000000" pitchFamily="65" charset="-122"/>
                                        <a:cs typeface="Times New Roman" panose="02020603050405020304" pitchFamily="18" charset="0"/>
                                      </a:rPr>
                                      <m:t>𝛼</m:t>
                                    </m:r>
                                  </m:den>
                                </m:f>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1</m:t>
                                </m:r>
                                <m:r>
                                  <a:rPr lang="en-US" altLang="zh-CN" b="0" i="1" kern="0" smtClean="0">
                                    <a:latin typeface="Cambria Math" panose="02040503050406030204" pitchFamily="18" charset="0"/>
                                    <a:ea typeface="Cambria Math" panose="02040503050406030204" pitchFamily="18" charset="0"/>
                                    <a:cs typeface="Times New Roman" panose="02020603050405020304" pitchFamily="18" charset="0"/>
                                  </a:rPr>
                                  <m:t> </m:t>
                                </m:r>
                              </m:e>
                            </m:func>
                          </m:oMath>
                        </m:oMathPara>
                      </a14:m>
                      <a:endParaRPr lang="zh-CN" altLang="en-US" dirty="0"/>
                    </a:p>
                  </p:txBody>
                </p:sp>
              </mc:Choice>
              <mc:Fallback xmlns="">
                <p:sp>
                  <p:nvSpPr>
                    <p:cNvPr id="51" name="矩形 50"/>
                    <p:cNvSpPr>
                      <a:spLocks noRot="1" noChangeAspect="1" noMove="1" noResize="1" noEditPoints="1" noAdjustHandles="1" noChangeArrowheads="1" noChangeShapeType="1" noTextEdit="1"/>
                    </p:cNvSpPr>
                    <p:nvPr/>
                  </p:nvSpPr>
                  <p:spPr>
                    <a:xfrm>
                      <a:off x="843275" y="5132680"/>
                      <a:ext cx="1297086" cy="618311"/>
                    </a:xfrm>
                    <a:prstGeom prst="rect">
                      <a:avLst/>
                    </a:prstGeom>
                    <a:blipFill rotWithShape="1">
                      <a:blip r:embed="rId3"/>
                    </a:blipFill>
                  </p:spPr>
                  <p:txBody>
                    <a:bodyPr/>
                    <a:lstStyle/>
                    <a:p>
                      <a:r>
                        <a:rPr lang="zh-CN" altLang="en-US">
                          <a:noFill/>
                        </a:rPr>
                        <a:t> </a:t>
                      </a:r>
                    </a:p>
                  </p:txBody>
                </p:sp>
              </mc:Fallback>
            </mc:AlternateContent>
            <p:sp>
              <p:nvSpPr>
                <p:cNvPr id="52" name="矩形 51"/>
                <p:cNvSpPr/>
                <p:nvPr/>
              </p:nvSpPr>
              <p:spPr>
                <a:xfrm>
                  <a:off x="778820" y="4581128"/>
                  <a:ext cx="2481014" cy="2016224"/>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9" name="矩形 48"/>
                  <p:cNvSpPr/>
                  <p:nvPr/>
                </p:nvSpPr>
                <p:spPr>
                  <a:xfrm>
                    <a:off x="921510" y="5954349"/>
                    <a:ext cx="1509003" cy="6090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i="1" smtClean="0">
                                  <a:solidFill>
                                    <a:prstClr val="black"/>
                                  </a:solidFill>
                                  <a:latin typeface="Cambria Math" panose="02040503050406030204" pitchFamily="18" charset="0"/>
                                </a:rPr>
                              </m:ctrlPr>
                            </m:funcPr>
                            <m:fName>
                              <m:limLow>
                                <m:limLowPr>
                                  <m:ctrlPr>
                                    <a:rPr lang="en-US" altLang="zh-CN" i="1">
                                      <a:solidFill>
                                        <a:prstClr val="black"/>
                                      </a:solidFill>
                                      <a:latin typeface="Cambria Math" panose="02040503050406030204" pitchFamily="18" charset="0"/>
                                    </a:rPr>
                                  </m:ctrlPr>
                                </m:limLowPr>
                                <m:e>
                                  <m:r>
                                    <m:rPr>
                                      <m:sty m:val="p"/>
                                    </m:rPr>
                                    <a:rPr lang="en-US" altLang="zh-CN">
                                      <a:solidFill>
                                        <a:prstClr val="black"/>
                                      </a:solidFill>
                                      <a:latin typeface="Cambria Math" panose="02040503050406030204" pitchFamily="18" charset="0"/>
                                    </a:rPr>
                                    <m:t>lim</m:t>
                                  </m:r>
                                </m:e>
                                <m:lim>
                                  <m:r>
                                    <a:rPr lang="en-US" altLang="zh-CN" i="1">
                                      <a:solidFill>
                                        <a:prstClr val="black"/>
                                      </a:solidFill>
                                      <a:latin typeface="Cambria Math" panose="02040503050406030204" pitchFamily="18" charset="0"/>
                                    </a:rPr>
                                    <m:t>𝑥</m:t>
                                  </m:r>
                                  <m:r>
                                    <a:rPr lang="en-US" altLang="zh-CN" i="1">
                                      <a:solidFill>
                                        <a:prstClr val="black"/>
                                      </a:solidFill>
                                      <a:latin typeface="Cambria Math" panose="02040503050406030204" pitchFamily="18" charset="0"/>
                                    </a:rPr>
                                    <m:t>→0</m:t>
                                  </m:r>
                                </m:lim>
                              </m:limLow>
                            </m:fName>
                            <m:e>
                              <m:f>
                                <m:fPr>
                                  <m:ctrlP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fPr>
                                <m:num>
                                  <m:func>
                                    <m:funcPr>
                                      <m:ctrlPr>
                                        <a:rPr lang="en-US" altLang="zh-CN"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funcPr>
                                    <m:fName>
                                      <m:r>
                                        <m:rPr>
                                          <m:sty m:val="p"/>
                                        </m:rPr>
                                        <a:rPr lang="en-US" altLang="zh-CN" b="0" i="0"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sin</m:t>
                                      </m:r>
                                    </m:fName>
                                    <m:e>
                                      <m:r>
                                        <a:rPr lang="en-US" altLang="zh-CN"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𝑥</m:t>
                                      </m:r>
                                    </m:e>
                                  </m:func>
                                </m:num>
                                <m:den>
                                  <m:r>
                                    <a:rPr lang="en-US" altLang="zh-CN"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𝑥</m:t>
                                  </m:r>
                                </m:den>
                              </m:f>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b="0" i="1" kern="0" smtClean="0">
                                  <a:latin typeface="Cambria Math" panose="02040503050406030204" pitchFamily="18" charset="0"/>
                                  <a:ea typeface="方正北魏楷书简体" panose="03000509000000000000" pitchFamily="65" charset="-122"/>
                                  <a:cs typeface="Times New Roman" panose="02020603050405020304" pitchFamily="18" charset="0"/>
                                </a:rPr>
                                <m:t>1</m:t>
                              </m:r>
                            </m:e>
                          </m:func>
                        </m:oMath>
                      </m:oMathPara>
                    </a14:m>
                    <a:endParaRPr lang="zh-CN" altLang="en-US" dirty="0"/>
                  </a:p>
                </p:txBody>
              </p:sp>
            </mc:Choice>
            <mc:Fallback xmlns="">
              <p:sp>
                <p:nvSpPr>
                  <p:cNvPr id="49" name="矩形 48"/>
                  <p:cNvSpPr>
                    <a:spLocks noRot="1" noChangeAspect="1" noMove="1" noResize="1" noEditPoints="1" noAdjustHandles="1" noChangeArrowheads="1" noChangeShapeType="1" noTextEdit="1"/>
                  </p:cNvSpPr>
                  <p:nvPr/>
                </p:nvSpPr>
                <p:spPr>
                  <a:xfrm>
                    <a:off x="921510" y="5954349"/>
                    <a:ext cx="1509003" cy="609013"/>
                  </a:xfrm>
                  <a:prstGeom prst="rect">
                    <a:avLst/>
                  </a:prstGeom>
                  <a:blipFill rotWithShape="1">
                    <a:blip r:embed="rId4"/>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 name="矩形 3"/>
                <p:cNvSpPr/>
                <p:nvPr/>
              </p:nvSpPr>
              <p:spPr>
                <a:xfrm>
                  <a:off x="2197573" y="2160825"/>
                  <a:ext cx="6939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kern="0" smtClea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𝛼</m:t>
                        </m:r>
                        <m:r>
                          <a:rPr lang="en-US" altLang="zh-CN" b="0" i="0" kern="0" smtClea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zh-CN" altLang="en-US"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𝛽</m:t>
                        </m:r>
                      </m:oMath>
                    </m:oMathPara>
                  </a14:m>
                  <a:endParaRPr lang="zh-CN" altLang="en-US"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2197573" y="2160825"/>
                  <a:ext cx="693973" cy="369332"/>
                </a:xfrm>
                <a:prstGeom prst="rect">
                  <a:avLst/>
                </a:prstGeom>
                <a:blipFill rotWithShape="1">
                  <a:blip r:embed="rId5"/>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 name="矩形 5"/>
              <p:cNvSpPr/>
              <p:nvPr/>
            </p:nvSpPr>
            <p:spPr>
              <a:xfrm>
                <a:off x="3719736" y="1439369"/>
                <a:ext cx="7644465" cy="453137"/>
              </a:xfrm>
              <a:prstGeom prst="rect">
                <a:avLst/>
              </a:prstGeom>
            </p:spPr>
            <p:txBody>
              <a:bodyPr wrap="none">
                <a:spAutoFit/>
              </a:bodyPr>
              <a:lstStyle/>
              <a:p>
                <a14:m>
                  <m:oMath xmlns:m="http://schemas.openxmlformats.org/officeDocument/2006/math">
                    <m:r>
                      <a:rPr lang="en-US" altLang="zh-CN" sz="2400" b="1" i="1" smtClean="0">
                        <a:solidFill>
                          <a:srgbClr val="FF0000"/>
                        </a:solidFill>
                        <a:latin typeface="Cambria Math" panose="02040503050406030204" pitchFamily="18" charset="0"/>
                      </a:rPr>
                      <m:t>𝒙</m:t>
                    </m:r>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𝟎</m:t>
                    </m:r>
                  </m:oMath>
                </a14:m>
                <a:r>
                  <a:rPr lang="zh-CN" altLang="en-US" sz="2000" dirty="0">
                    <a:solidFill>
                      <a:schemeClr val="tx1"/>
                    </a:solidFill>
                    <a:latin typeface="方正北魏楷书简体" panose="03000509000000000000" pitchFamily="65" charset="-122"/>
                    <a:ea typeface="方正北魏楷书简体" panose="03000509000000000000" pitchFamily="65" charset="-122"/>
                  </a:rPr>
                  <a:t>时，常见的等价无穷小</a:t>
                </a:r>
                <a:r>
                  <a:rPr lang="zh-CN" altLang="en-US" sz="2000" dirty="0">
                    <a:latin typeface="方正北魏楷书简体" panose="03000509000000000000" pitchFamily="65" charset="-122"/>
                    <a:ea typeface="方正北魏楷书简体" panose="03000509000000000000" pitchFamily="65" charset="-122"/>
                  </a:rPr>
                  <a:t>，</a:t>
                </a:r>
                <a:r>
                  <a:rPr lang="zh-CN" altLang="en-US" sz="2000" dirty="0">
                    <a:solidFill>
                      <a:srgbClr val="FF0000"/>
                    </a:solidFill>
                    <a:latin typeface="方正北魏楷书简体" panose="03000509000000000000" pitchFamily="65" charset="-122"/>
                    <a:ea typeface="方正北魏楷书简体" panose="03000509000000000000" pitchFamily="65" charset="-122"/>
                  </a:rPr>
                  <a:t>需要记住，可帮助检查选择题答案</a:t>
                </a:r>
              </a:p>
            </p:txBody>
          </p:sp>
        </mc:Choice>
        <mc:Fallback xmlns="">
          <p:sp>
            <p:nvSpPr>
              <p:cNvPr id="6" name="矩形 5"/>
              <p:cNvSpPr>
                <a:spLocks noRot="1" noChangeAspect="1" noMove="1" noResize="1" noEditPoints="1" noAdjustHandles="1" noChangeArrowheads="1" noChangeShapeType="1" noTextEdit="1"/>
              </p:cNvSpPr>
              <p:nvPr/>
            </p:nvSpPr>
            <p:spPr>
              <a:xfrm>
                <a:off x="3719736" y="1439369"/>
                <a:ext cx="7644465" cy="453137"/>
              </a:xfrm>
              <a:prstGeom prst="rect">
                <a:avLst/>
              </a:prstGeom>
              <a:blipFill rotWithShape="1">
                <a:blip r:embed="rId6"/>
                <a:stretch>
                  <a:fillRect l="-7" t="-101" r="3" b="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3647728" y="2036336"/>
                <a:ext cx="809234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b="1" i="1" smtClean="0">
                              <a:latin typeface="Cambria Math" panose="02040503050406030204" pitchFamily="18" charset="0"/>
                            </a:rPr>
                          </m:ctrlPr>
                        </m:funcPr>
                        <m:fName>
                          <m:r>
                            <a:rPr lang="en-US" altLang="zh-CN" sz="2400" b="1" i="1">
                              <a:latin typeface="Cambria Math" panose="02040503050406030204" pitchFamily="18" charset="0"/>
                            </a:rPr>
                            <m:t>𝒙</m:t>
                          </m:r>
                          <m:r>
                            <m:rPr>
                              <m:nor/>
                            </m:rPr>
                            <a:rPr lang="zh-CN" altLang="en-US" sz="2400" b="1" dirty="0">
                              <a:latin typeface="Cambria Math" panose="02040503050406030204" pitchFamily="18" charset="0"/>
                            </a:rPr>
                            <m:t> </m:t>
                          </m:r>
                          <m:r>
                            <a:rPr lang="en-US" altLang="zh-CN" sz="2400" b="1" i="0" dirty="0" smtClean="0">
                              <a:solidFill>
                                <a:srgbClr val="FF0000"/>
                              </a:solidFill>
                              <a:latin typeface="Cambria Math" panose="02040503050406030204" pitchFamily="18" charset="0"/>
                            </a:rPr>
                            <m:t>~</m:t>
                          </m:r>
                          <m:r>
                            <a:rPr lang="en-US" altLang="zh-CN" sz="2400" b="1" i="0" smtClean="0">
                              <a:latin typeface="Cambria Math" panose="02040503050406030204" pitchFamily="18" charset="0"/>
                            </a:rPr>
                            <m:t>𝐬𝐢𝐧</m:t>
                          </m:r>
                        </m:fName>
                        <m:e>
                          <m:r>
                            <a:rPr lang="en-US" altLang="zh-CN" sz="2400" b="1" i="1" smtClean="0">
                              <a:latin typeface="Cambria Math" panose="02040503050406030204" pitchFamily="18" charset="0"/>
                            </a:rPr>
                            <m:t>𝒙</m:t>
                          </m:r>
                        </m:e>
                      </m:func>
                      <m:r>
                        <a:rPr lang="en-US" altLang="zh-CN" sz="2400" b="1" i="1" smtClean="0">
                          <a:solidFill>
                            <a:srgbClr val="FF0000"/>
                          </a:solidFill>
                          <a:latin typeface="Cambria Math" panose="02040503050406030204" pitchFamily="18" charset="0"/>
                        </a:rPr>
                        <m:t>~</m:t>
                      </m:r>
                      <m:func>
                        <m:funcPr>
                          <m:ctrlPr>
                            <a:rPr lang="en-US" altLang="zh-CN" sz="2400" b="1" i="1" smtClean="0">
                              <a:latin typeface="Cambria Math" panose="02040503050406030204" pitchFamily="18" charset="0"/>
                            </a:rPr>
                          </m:ctrlPr>
                        </m:funcPr>
                        <m:fName>
                          <m:r>
                            <a:rPr lang="en-US" altLang="zh-CN" sz="2400" b="1" i="0" smtClean="0">
                              <a:latin typeface="Cambria Math" panose="02040503050406030204" pitchFamily="18" charset="0"/>
                            </a:rPr>
                            <m:t>𝐭𝐚𝐧</m:t>
                          </m:r>
                        </m:fName>
                        <m:e>
                          <m:r>
                            <a:rPr lang="en-US" altLang="zh-CN" sz="2400" b="1" i="1" smtClean="0">
                              <a:latin typeface="Cambria Math" panose="02040503050406030204" pitchFamily="18" charset="0"/>
                            </a:rPr>
                            <m:t>𝒙</m:t>
                          </m:r>
                        </m:e>
                      </m:func>
                      <m:r>
                        <a:rPr lang="en-US" altLang="zh-CN" sz="2400" b="1" i="1" smtClean="0">
                          <a:solidFill>
                            <a:srgbClr val="FF0000"/>
                          </a:solidFill>
                          <a:latin typeface="Cambria Math" panose="02040503050406030204" pitchFamily="18" charset="0"/>
                        </a:rPr>
                        <m:t>~</m:t>
                      </m:r>
                      <m:func>
                        <m:funcPr>
                          <m:ctrlPr>
                            <a:rPr lang="en-US" altLang="zh-CN" sz="2400" b="1" i="1" smtClean="0">
                              <a:latin typeface="Cambria Math" panose="02040503050406030204" pitchFamily="18" charset="0"/>
                            </a:rPr>
                          </m:ctrlPr>
                        </m:funcPr>
                        <m:fName>
                          <m:r>
                            <a:rPr lang="en-US" altLang="zh-CN" sz="2400" b="1" i="0" smtClean="0">
                              <a:latin typeface="Cambria Math" panose="02040503050406030204" pitchFamily="18" charset="0"/>
                            </a:rPr>
                            <m:t>𝐚𝐫𝐜𝐬𝐢𝐧</m:t>
                          </m:r>
                        </m:fName>
                        <m:e>
                          <m:r>
                            <a:rPr lang="en-US" altLang="zh-CN" sz="2400" b="1" i="1" smtClean="0">
                              <a:latin typeface="Cambria Math" panose="02040503050406030204" pitchFamily="18" charset="0"/>
                            </a:rPr>
                            <m:t>𝒙</m:t>
                          </m:r>
                        </m:e>
                      </m:func>
                      <m:r>
                        <a:rPr lang="en-US" altLang="zh-CN" sz="2400" b="1" i="1" smtClean="0">
                          <a:solidFill>
                            <a:srgbClr val="FF0000"/>
                          </a:solidFill>
                          <a:latin typeface="Cambria Math" panose="02040503050406030204" pitchFamily="18" charset="0"/>
                        </a:rPr>
                        <m:t>~</m:t>
                      </m:r>
                      <m:func>
                        <m:funcPr>
                          <m:ctrlPr>
                            <a:rPr lang="en-US" altLang="zh-CN" sz="2400" b="1" i="1" smtClean="0">
                              <a:latin typeface="Cambria Math" panose="02040503050406030204" pitchFamily="18" charset="0"/>
                            </a:rPr>
                          </m:ctrlPr>
                        </m:funcPr>
                        <m:fName>
                          <m:r>
                            <a:rPr lang="en-US" altLang="zh-CN" sz="2400" b="1" i="0" smtClean="0">
                              <a:latin typeface="Cambria Math" panose="02040503050406030204" pitchFamily="18" charset="0"/>
                            </a:rPr>
                            <m:t>𝐚𝐫𝐜𝐭𝐚𝐧</m:t>
                          </m:r>
                        </m:fName>
                        <m:e>
                          <m:r>
                            <a:rPr lang="en-US" altLang="zh-CN" sz="2400" b="1" i="1" smtClean="0">
                              <a:latin typeface="Cambria Math" panose="02040503050406030204" pitchFamily="18" charset="0"/>
                            </a:rPr>
                            <m:t>𝒙</m:t>
                          </m:r>
                        </m:e>
                      </m:func>
                      <m:r>
                        <a:rPr lang="en-US" altLang="zh-CN" sz="2400" b="1" i="1" smtClean="0">
                          <a:solidFill>
                            <a:srgbClr val="FF0000"/>
                          </a:solidFill>
                          <a:latin typeface="Cambria Math" panose="02040503050406030204" pitchFamily="18" charset="0"/>
                        </a:rPr>
                        <m:t>~</m:t>
                      </m:r>
                      <m:func>
                        <m:funcPr>
                          <m:ctrlPr>
                            <a:rPr lang="en-US" altLang="zh-CN" sz="2400" b="1" i="1" smtClean="0">
                              <a:latin typeface="Cambria Math" panose="02040503050406030204" pitchFamily="18" charset="0"/>
                            </a:rPr>
                          </m:ctrlPr>
                        </m:funcPr>
                        <m:fName>
                          <m:r>
                            <a:rPr lang="en-US" altLang="zh-CN" sz="2400" b="1" i="0" smtClean="0">
                              <a:latin typeface="Cambria Math" panose="02040503050406030204" pitchFamily="18" charset="0"/>
                            </a:rPr>
                            <m:t>𝐥𝐧</m:t>
                          </m:r>
                        </m:fName>
                        <m:e>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e>
                          </m:d>
                        </m:e>
                      </m:func>
                      <m:r>
                        <a:rPr lang="en-US" altLang="zh-CN" sz="2400" b="1" i="1" smtClean="0">
                          <a:solidFill>
                            <a:srgbClr val="FF0000"/>
                          </a:solidFill>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𝒙</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oMath>
                  </m:oMathPara>
                </a14:m>
                <a:endParaRPr lang="zh-CN" altLang="en-US" sz="2400" b="1" dirty="0"/>
              </a:p>
            </p:txBody>
          </p:sp>
        </mc:Choice>
        <mc:Fallback xmlns="">
          <p:sp>
            <p:nvSpPr>
              <p:cNvPr id="17" name="矩形 16"/>
              <p:cNvSpPr>
                <a:spLocks noRot="1" noChangeAspect="1" noMove="1" noResize="1" noEditPoints="1" noAdjustHandles="1" noChangeArrowheads="1" noChangeShapeType="1" noTextEdit="1"/>
              </p:cNvSpPr>
              <p:nvPr/>
            </p:nvSpPr>
            <p:spPr>
              <a:xfrm>
                <a:off x="3647728" y="2036336"/>
                <a:ext cx="8092344" cy="461665"/>
              </a:xfrm>
              <a:prstGeom prst="rect">
                <a:avLst/>
              </a:prstGeom>
              <a:blipFill rotWithShape="1">
                <a:blip r:embed="rId7"/>
                <a:stretch>
                  <a:fillRect l="-4" t="-114" r="2" b="1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3647728" y="2555440"/>
                <a:ext cx="2390911"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func>
                        <m:funcPr>
                          <m:ctrlPr>
                            <a:rPr lang="en-US" altLang="zh-CN" sz="2400" b="1" i="1" smtClean="0">
                              <a:latin typeface="Cambria Math" panose="02040503050406030204" pitchFamily="18" charset="0"/>
                            </a:rPr>
                          </m:ctrlPr>
                        </m:funcPr>
                        <m:fName>
                          <m:r>
                            <a:rPr lang="en-US" altLang="zh-CN" sz="2400" b="1" i="0" smtClean="0">
                              <a:latin typeface="Cambria Math" panose="02040503050406030204" pitchFamily="18" charset="0"/>
                            </a:rPr>
                            <m:t>𝐜𝐨𝐬</m:t>
                          </m:r>
                        </m:fName>
                        <m:e>
                          <m:r>
                            <a:rPr lang="en-US" altLang="zh-CN" sz="2400" b="1" i="1" smtClean="0">
                              <a:latin typeface="Cambria Math" panose="02040503050406030204" pitchFamily="18" charset="0"/>
                            </a:rPr>
                            <m:t>𝒙</m:t>
                          </m:r>
                        </m:e>
                      </m:func>
                      <m:r>
                        <a:rPr lang="en-US" altLang="zh-CN" sz="2400" b="1" i="1" smtClean="0">
                          <a:solidFill>
                            <a:srgbClr val="FF0000"/>
                          </a:solidFill>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𝟐</m:t>
                          </m:r>
                        </m:den>
                      </m:f>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𝟐</m:t>
                          </m:r>
                        </m:sup>
                      </m:sSup>
                    </m:oMath>
                  </m:oMathPara>
                </a14:m>
                <a:endParaRPr lang="zh-CN" altLang="en-US" sz="2400" b="1" dirty="0"/>
              </a:p>
            </p:txBody>
          </p:sp>
        </mc:Choice>
        <mc:Fallback xmlns="">
          <p:sp>
            <p:nvSpPr>
              <p:cNvPr id="18" name="矩形 17"/>
              <p:cNvSpPr>
                <a:spLocks noRot="1" noChangeAspect="1" noMove="1" noResize="1" noEditPoints="1" noAdjustHandles="1" noChangeArrowheads="1" noChangeShapeType="1" noTextEdit="1"/>
              </p:cNvSpPr>
              <p:nvPr/>
            </p:nvSpPr>
            <p:spPr>
              <a:xfrm>
                <a:off x="3647728" y="2555440"/>
                <a:ext cx="2390911" cy="783804"/>
              </a:xfrm>
              <a:prstGeom prst="rect">
                <a:avLst/>
              </a:prstGeom>
              <a:blipFill rotWithShape="1">
                <a:blip r:embed="rId8"/>
                <a:stretch>
                  <a:fillRect l="-12" t="-26" r="18" b="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6520085" y="2555440"/>
                <a:ext cx="2347630" cy="7838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func>
                        <m:funcPr>
                          <m:ctrlPr>
                            <a:rPr lang="en-US" altLang="zh-CN" sz="2400" b="1" i="1" smtClean="0">
                              <a:latin typeface="Cambria Math" panose="02040503050406030204" pitchFamily="18" charset="0"/>
                            </a:rPr>
                          </m:ctrlPr>
                        </m:funcPr>
                        <m:fName>
                          <m:r>
                            <a:rPr lang="en-US" altLang="zh-CN" sz="2400" b="1" i="0" smtClean="0">
                              <a:latin typeface="Cambria Math" panose="02040503050406030204" pitchFamily="18" charset="0"/>
                            </a:rPr>
                            <m:t>𝐬𝐢𝐧</m:t>
                          </m:r>
                        </m:fName>
                        <m:e>
                          <m:r>
                            <a:rPr lang="en-US" altLang="zh-CN" sz="2400" b="1" i="1" smtClean="0">
                              <a:latin typeface="Cambria Math" panose="02040503050406030204" pitchFamily="18" charset="0"/>
                            </a:rPr>
                            <m:t>𝒙</m:t>
                          </m:r>
                        </m:e>
                      </m:func>
                      <m:r>
                        <a:rPr lang="en-US" altLang="zh-CN" sz="2400" b="1" i="1" smtClean="0">
                          <a:solidFill>
                            <a:srgbClr val="FF0000"/>
                          </a:solidFill>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smtClean="0">
                              <a:latin typeface="Cambria Math" panose="02040503050406030204" pitchFamily="18" charset="0"/>
                            </a:rPr>
                            <m:t>𝟔</m:t>
                          </m:r>
                        </m:den>
                      </m:f>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𝒙</m:t>
                          </m:r>
                        </m:e>
                        <m:sup>
                          <m:r>
                            <a:rPr lang="en-US" altLang="zh-CN" sz="2400" b="1" i="1" smtClean="0">
                              <a:latin typeface="Cambria Math" panose="02040503050406030204" pitchFamily="18" charset="0"/>
                            </a:rPr>
                            <m:t>𝟑</m:t>
                          </m:r>
                        </m:sup>
                      </m:sSup>
                    </m:oMath>
                  </m:oMathPara>
                </a14:m>
                <a:endParaRPr lang="zh-CN" altLang="en-US" sz="2400" b="1" dirty="0"/>
              </a:p>
            </p:txBody>
          </p:sp>
        </mc:Choice>
        <mc:Fallback xmlns="">
          <p:sp>
            <p:nvSpPr>
              <p:cNvPr id="53" name="矩形 52"/>
              <p:cNvSpPr>
                <a:spLocks noRot="1" noChangeAspect="1" noMove="1" noResize="1" noEditPoints="1" noAdjustHandles="1" noChangeArrowheads="1" noChangeShapeType="1" noTextEdit="1"/>
              </p:cNvSpPr>
              <p:nvPr/>
            </p:nvSpPr>
            <p:spPr>
              <a:xfrm>
                <a:off x="6520085" y="2555440"/>
                <a:ext cx="2347630" cy="783804"/>
              </a:xfrm>
              <a:prstGeom prst="rect">
                <a:avLst/>
              </a:prstGeom>
              <a:blipFill rotWithShape="1">
                <a:blip r:embed="rId9"/>
                <a:stretch>
                  <a:fillRect l="-23" t="-26" r="24" b="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3646218" y="3501008"/>
                <a:ext cx="255557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𝟏</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e>
                          </m:d>
                        </m:e>
                        <m:sup>
                          <m:r>
                            <a:rPr lang="zh-CN" altLang="en-US" sz="2400" b="1" i="1" smtClean="0">
                              <a:latin typeface="Cambria Math" panose="02040503050406030204" pitchFamily="18" charset="0"/>
                            </a:rPr>
                            <m:t>𝜶</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r>
                        <a:rPr lang="en-US" altLang="zh-CN" sz="2400" b="1" i="1" smtClean="0">
                          <a:solidFill>
                            <a:srgbClr val="FF0000"/>
                          </a:solidFill>
                          <a:latin typeface="Cambria Math" panose="02040503050406030204" pitchFamily="18" charset="0"/>
                        </a:rPr>
                        <m:t>~</m:t>
                      </m:r>
                      <m:r>
                        <a:rPr lang="zh-CN" altLang="en-US" sz="2400" b="1" i="1" smtClean="0">
                          <a:latin typeface="Cambria Math" panose="02040503050406030204" pitchFamily="18" charset="0"/>
                        </a:rPr>
                        <m:t>𝜶</m:t>
                      </m:r>
                      <m:r>
                        <a:rPr lang="en-US" altLang="zh-CN" sz="2400" b="1" i="1" smtClean="0">
                          <a:latin typeface="Cambria Math" panose="02040503050406030204" pitchFamily="18" charset="0"/>
                        </a:rPr>
                        <m:t>𝒙</m:t>
                      </m:r>
                    </m:oMath>
                  </m:oMathPara>
                </a14:m>
                <a:endParaRPr lang="zh-CN" altLang="en-US" sz="2400" b="1" dirty="0"/>
              </a:p>
            </p:txBody>
          </p:sp>
        </mc:Choice>
        <mc:Fallback xmlns="">
          <p:sp>
            <p:nvSpPr>
              <p:cNvPr id="54" name="矩形 53"/>
              <p:cNvSpPr>
                <a:spLocks noRot="1" noChangeAspect="1" noMove="1" noResize="1" noEditPoints="1" noAdjustHandles="1" noChangeArrowheads="1" noChangeShapeType="1" noTextEdit="1"/>
              </p:cNvSpPr>
              <p:nvPr/>
            </p:nvSpPr>
            <p:spPr>
              <a:xfrm>
                <a:off x="3646218" y="3501008"/>
                <a:ext cx="2555571" cy="461665"/>
              </a:xfrm>
              <a:prstGeom prst="rect">
                <a:avLst/>
              </a:prstGeom>
              <a:blipFill rotWithShape="1">
                <a:blip r:embed="rId10"/>
                <a:stretch>
                  <a:fillRect l="-2" t="-55" r="-606" b="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6600055" y="3501007"/>
                <a:ext cx="20382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smtClean="0">
                              <a:solidFill>
                                <a:schemeClr val="tx1"/>
                              </a:solidFill>
                              <a:latin typeface="Cambria Math" panose="02040503050406030204" pitchFamily="18" charset="0"/>
                            </a:rPr>
                          </m:ctrlPr>
                        </m:sSupPr>
                        <m:e>
                          <m:r>
                            <a:rPr lang="en-US" altLang="zh-CN" sz="2400" b="1" i="1" smtClean="0">
                              <a:solidFill>
                                <a:schemeClr val="tx1"/>
                              </a:solidFill>
                              <a:latin typeface="Cambria Math" panose="02040503050406030204" pitchFamily="18" charset="0"/>
                            </a:rPr>
                            <m:t>𝒂</m:t>
                          </m:r>
                        </m:e>
                        <m:sup>
                          <m:r>
                            <a:rPr lang="en-US" altLang="zh-CN" sz="2400" b="1" i="1" smtClean="0">
                              <a:solidFill>
                                <a:schemeClr val="tx1"/>
                              </a:solidFill>
                              <a:latin typeface="Cambria Math" panose="02040503050406030204" pitchFamily="18" charset="0"/>
                            </a:rPr>
                            <m:t>𝒙</m:t>
                          </m:r>
                        </m:sup>
                      </m:sSup>
                      <m:r>
                        <a:rPr lang="en-US" altLang="zh-CN" sz="2400" b="1" i="1" smtClean="0">
                          <a:solidFill>
                            <a:schemeClr val="tx1"/>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𝟏</m:t>
                      </m:r>
                      <m:r>
                        <a:rPr lang="en-US" altLang="zh-CN" sz="2400" b="1" i="1" smtClean="0">
                          <a:solidFill>
                            <a:srgbClr val="FF0000"/>
                          </a:solidFill>
                          <a:latin typeface="Cambria Math" panose="02040503050406030204" pitchFamily="18" charset="0"/>
                        </a:rPr>
                        <m:t>~</m:t>
                      </m:r>
                      <m:r>
                        <a:rPr lang="en-US" altLang="zh-CN" sz="2400" b="1" i="1" smtClean="0">
                          <a:solidFill>
                            <a:schemeClr val="tx1"/>
                          </a:solidFill>
                          <a:latin typeface="Cambria Math" panose="02040503050406030204" pitchFamily="18" charset="0"/>
                        </a:rPr>
                        <m:t>𝒙𝒍𝒏𝒂</m:t>
                      </m:r>
                    </m:oMath>
                  </m:oMathPara>
                </a14:m>
                <a:endParaRPr lang="zh-CN" altLang="en-US" sz="2400" b="1" dirty="0">
                  <a:solidFill>
                    <a:schemeClr val="tx1"/>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6600055" y="3501007"/>
                <a:ext cx="2038250" cy="461665"/>
              </a:xfrm>
              <a:prstGeom prst="rect">
                <a:avLst/>
              </a:prstGeom>
              <a:blipFill rotWithShape="1">
                <a:blip r:embed="rId11"/>
                <a:stretch>
                  <a:fillRect l="-25" t="-55" r="-853" b="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9676635" y="3501006"/>
                <a:ext cx="17379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b="1" i="1" smtClean="0">
                              <a:solidFill>
                                <a:prstClr val="black"/>
                              </a:solidFill>
                              <a:latin typeface="Cambria Math" panose="02040503050406030204" pitchFamily="18" charset="0"/>
                            </a:rPr>
                          </m:ctrlPr>
                        </m:funcPr>
                        <m:fName>
                          <m:r>
                            <a:rPr lang="en-US" altLang="zh-CN" sz="2400" b="1">
                              <a:solidFill>
                                <a:prstClr val="black"/>
                              </a:solidFill>
                              <a:latin typeface="Cambria Math" panose="02040503050406030204" pitchFamily="18" charset="0"/>
                            </a:rPr>
                            <m:t>𝐬𝐢𝐧</m:t>
                          </m:r>
                        </m:fName>
                        <m:e>
                          <m:r>
                            <a:rPr lang="en-US" altLang="zh-CN" sz="2400" b="1" i="1" smtClean="0">
                              <a:solidFill>
                                <a:prstClr val="black"/>
                              </a:solidFill>
                              <a:latin typeface="Cambria Math" panose="02040503050406030204" pitchFamily="18" charset="0"/>
                            </a:rPr>
                            <m:t>𝟓</m:t>
                          </m:r>
                          <m:r>
                            <a:rPr lang="en-US" altLang="zh-CN" sz="2400" b="1" i="1">
                              <a:solidFill>
                                <a:prstClr val="black"/>
                              </a:solidFill>
                              <a:latin typeface="Cambria Math" panose="02040503050406030204" pitchFamily="18" charset="0"/>
                            </a:rPr>
                            <m:t>𝒙</m:t>
                          </m:r>
                        </m:e>
                      </m:func>
                      <m:r>
                        <a:rPr lang="en-US" altLang="zh-CN" sz="2400" b="1" i="1" smtClean="0">
                          <a:solidFill>
                            <a:prstClr val="black"/>
                          </a:solidFill>
                          <a:latin typeface="Cambria Math" panose="02040503050406030204" pitchFamily="18" charset="0"/>
                        </a:rPr>
                        <m:t>~</m:t>
                      </m:r>
                      <m:r>
                        <a:rPr lang="en-US" altLang="zh-CN" sz="2400" b="1" i="1" smtClean="0">
                          <a:solidFill>
                            <a:prstClr val="black"/>
                          </a:solidFill>
                          <a:latin typeface="Cambria Math" panose="02040503050406030204" pitchFamily="18" charset="0"/>
                        </a:rPr>
                        <m:t>𝟓</m:t>
                      </m:r>
                      <m:r>
                        <a:rPr lang="en-US" altLang="zh-CN" sz="2400" b="1" i="1" smtClean="0">
                          <a:solidFill>
                            <a:prstClr val="black"/>
                          </a:solidFill>
                          <a:latin typeface="Cambria Math" panose="02040503050406030204" pitchFamily="18" charset="0"/>
                        </a:rPr>
                        <m:t>𝒙</m:t>
                      </m:r>
                    </m:oMath>
                  </m:oMathPara>
                </a14:m>
                <a:endParaRPr lang="zh-CN" altLang="en-US" dirty="0"/>
              </a:p>
            </p:txBody>
          </p:sp>
        </mc:Choice>
        <mc:Fallback xmlns="">
          <p:sp>
            <p:nvSpPr>
              <p:cNvPr id="25" name="矩形 24"/>
              <p:cNvSpPr>
                <a:spLocks noRot="1" noChangeAspect="1" noMove="1" noResize="1" noEditPoints="1" noAdjustHandles="1" noChangeArrowheads="1" noChangeShapeType="1" noTextEdit="1"/>
              </p:cNvSpPr>
              <p:nvPr/>
            </p:nvSpPr>
            <p:spPr>
              <a:xfrm>
                <a:off x="9676635" y="3501006"/>
                <a:ext cx="1737976" cy="461665"/>
              </a:xfrm>
              <a:prstGeom prst="rect">
                <a:avLst/>
              </a:prstGeom>
              <a:blipFill rotWithShape="1">
                <a:blip r:embed="rId12"/>
                <a:stretch>
                  <a:fillRect l="-29" t="-54" r="28" b="59"/>
                </a:stretch>
              </a:blipFill>
            </p:spPr>
            <p:txBody>
              <a:bodyPr/>
              <a:lstStyle/>
              <a:p>
                <a:r>
                  <a:rPr lang="zh-CN" altLang="en-US">
                    <a:noFill/>
                  </a:rPr>
                  <a:t> </a:t>
                </a:r>
              </a:p>
            </p:txBody>
          </p:sp>
        </mc:Fallback>
      </mc:AlternateContent>
      <p:sp>
        <p:nvSpPr>
          <p:cNvPr id="26" name="矩形 25"/>
          <p:cNvSpPr/>
          <p:nvPr/>
        </p:nvSpPr>
        <p:spPr>
          <a:xfrm>
            <a:off x="2980749" y="883023"/>
            <a:ext cx="1338828" cy="369332"/>
          </a:xfrm>
          <a:prstGeom prst="rect">
            <a:avLst/>
          </a:prstGeom>
          <a:ln>
            <a:solidFill>
              <a:schemeClr val="tx1"/>
            </a:solidFill>
          </a:ln>
        </p:spPr>
        <p:txBody>
          <a:bodyPr wrap="none">
            <a:spAutoFit/>
          </a:bodyPr>
          <a:lstStyle/>
          <a:p>
            <a:r>
              <a:rPr lang="zh-CN" altLang="en-US" b="1" dirty="0">
                <a:solidFill>
                  <a:srgbClr val="FF0000"/>
                </a:solidFill>
                <a:latin typeface="方正北魏楷书简体" panose="03000509000000000000" pitchFamily="65" charset="-122"/>
                <a:ea typeface="方正北魏楷书简体" panose="03000509000000000000" pitchFamily="65" charset="-122"/>
              </a:rPr>
              <a:t>等价无穷小</a:t>
            </a:r>
          </a:p>
        </p:txBody>
      </p:sp>
      <p:sp>
        <p:nvSpPr>
          <p:cNvPr id="27" name="矩形 26"/>
          <p:cNvSpPr/>
          <p:nvPr/>
        </p:nvSpPr>
        <p:spPr>
          <a:xfrm>
            <a:off x="608744" y="4590620"/>
            <a:ext cx="9204764" cy="369332"/>
          </a:xfrm>
          <a:prstGeom prst="rect">
            <a:avLst/>
          </a:prstGeom>
        </p:spPr>
        <p:txBody>
          <a:bodyPr wrap="none">
            <a:spAutoFit/>
          </a:bodyPr>
          <a:lstStyle/>
          <a:p>
            <a:r>
              <a:rPr lang="zh-CN" altLang="en-US" dirty="0">
                <a:latin typeface="方正北魏楷书简体" panose="03000509000000000000" pitchFamily="65" charset="-122"/>
                <a:ea typeface="方正北魏楷书简体" panose="03000509000000000000" pitchFamily="65" charset="-122"/>
              </a:rPr>
              <a:t>在求某些极限时，</a:t>
            </a:r>
            <a:r>
              <a:rPr lang="zh-CN" altLang="en-US" dirty="0">
                <a:solidFill>
                  <a:srgbClr val="FF0000"/>
                </a:solidFill>
                <a:latin typeface="方正北魏楷书简体" panose="03000509000000000000" pitchFamily="65" charset="-122"/>
                <a:ea typeface="方正北魏楷书简体" panose="03000509000000000000" pitchFamily="65" charset="-122"/>
              </a:rPr>
              <a:t>分子分母、乘积因子</a:t>
            </a:r>
            <a:r>
              <a:rPr lang="zh-CN" altLang="en-US" dirty="0">
                <a:latin typeface="方正北魏楷书简体" panose="03000509000000000000" pitchFamily="65" charset="-122"/>
                <a:ea typeface="方正北魏楷书简体" panose="03000509000000000000" pitchFamily="65" charset="-122"/>
              </a:rPr>
              <a:t>都可用等价无穷小替换，</a:t>
            </a:r>
            <a:r>
              <a:rPr lang="zh-CN" altLang="en-US" b="1" dirty="0">
                <a:solidFill>
                  <a:srgbClr val="FF0000"/>
                </a:solidFill>
                <a:latin typeface="方正北魏楷书简体" panose="03000509000000000000" pitchFamily="65" charset="-122"/>
                <a:ea typeface="方正北魏楷书简体" panose="03000509000000000000" pitchFamily="65" charset="-122"/>
              </a:rPr>
              <a:t>加减法不可替换！！！！</a:t>
            </a:r>
            <a:endParaRPr lang="zh-CN" altLang="en-US" b="1" dirty="0">
              <a:solidFill>
                <a:srgbClr val="FF0000"/>
              </a:solidFill>
            </a:endParaRPr>
          </a:p>
        </p:txBody>
      </p:sp>
      <p:grpSp>
        <p:nvGrpSpPr>
          <p:cNvPr id="56" name="组合 55"/>
          <p:cNvGrpSpPr/>
          <p:nvPr/>
        </p:nvGrpSpPr>
        <p:grpSpPr>
          <a:xfrm>
            <a:off x="678856" y="5142784"/>
            <a:ext cx="1542888" cy="523220"/>
            <a:chOff x="788486" y="2037973"/>
            <a:chExt cx="1981094" cy="523220"/>
          </a:xfrm>
        </p:grpSpPr>
        <p:sp>
          <p:nvSpPr>
            <p:cNvPr id="57" name="Rectangle 5"/>
            <p:cNvSpPr>
              <a:spLocks noChangeArrowheads="1"/>
            </p:cNvSpPr>
            <p:nvPr/>
          </p:nvSpPr>
          <p:spPr bwMode="auto">
            <a:xfrm>
              <a:off x="788486" y="2112095"/>
              <a:ext cx="1857114"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58" name="TextBox 28"/>
            <p:cNvSpPr txBox="1"/>
            <p:nvPr/>
          </p:nvSpPr>
          <p:spPr>
            <a:xfrm>
              <a:off x="789665" y="2037973"/>
              <a:ext cx="1979915"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59" name="矩形 58"/>
              <p:cNvSpPr/>
              <p:nvPr/>
            </p:nvSpPr>
            <p:spPr>
              <a:xfrm>
                <a:off x="2869509" y="5877811"/>
                <a:ext cx="1899174" cy="8856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lim>
                          </m:limLow>
                        </m:fName>
                        <m:e>
                          <m:f>
                            <m:fPr>
                              <m:ctrlPr>
                                <a:rPr lang="en-US" altLang="zh-CN" sz="2400" b="0" i="1" smtClean="0">
                                  <a:latin typeface="Cambria Math" panose="02040503050406030204" pitchFamily="18" charset="0"/>
                                </a:rPr>
                              </m:ctrlPr>
                            </m:fPr>
                            <m:num>
                              <m:func>
                                <m:funcPr>
                                  <m:ctrlPr>
                                    <a:rPr lang="en-US" altLang="zh-CN" sz="2400" b="0" i="1" smtClean="0">
                                      <a:latin typeface="Cambria Math" panose="02040503050406030204" pitchFamily="18" charset="0"/>
                                    </a:rPr>
                                  </m:ctrlPr>
                                </m:funcPr>
                                <m:fName>
                                  <m:sSup>
                                    <m:sSupPr>
                                      <m:ctrlPr>
                                        <a:rPr lang="en-US" altLang="zh-CN" sz="2400" b="0" i="1" smtClean="0">
                                          <a:latin typeface="Cambria Math" panose="02040503050406030204" pitchFamily="18" charset="0"/>
                                        </a:rPr>
                                      </m:ctrlPr>
                                    </m:sSupPr>
                                    <m:e>
                                      <m:r>
                                        <m:rPr>
                                          <m:sty m:val="p"/>
                                        </m:rPr>
                                        <a:rPr lang="en-US" altLang="zh-CN" sz="2400" b="0" i="0" smtClean="0">
                                          <a:latin typeface="Cambria Math" panose="02040503050406030204" pitchFamily="18" charset="0"/>
                                        </a:rPr>
                                        <m:t>tan</m:t>
                                      </m:r>
                                    </m:e>
                                    <m:sup>
                                      <m:r>
                                        <a:rPr lang="en-US" altLang="zh-CN" sz="2400" b="0" i="1" smtClean="0">
                                          <a:latin typeface="Cambria Math" panose="02040503050406030204" pitchFamily="18" charset="0"/>
                                        </a:rPr>
                                        <m:t>3</m:t>
                                      </m:r>
                                    </m:sup>
                                  </m:sSup>
                                </m:fName>
                                <m:e>
                                  <m:r>
                                    <a:rPr lang="en-US" altLang="zh-CN" sz="2400" b="0" i="1" smtClean="0">
                                      <a:latin typeface="Cambria Math" panose="02040503050406030204" pitchFamily="18" charset="0"/>
                                    </a:rPr>
                                    <m:t>𝑥</m:t>
                                  </m:r>
                                </m:e>
                              </m:func>
                            </m:num>
                            <m:den>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sin</m:t>
                                  </m:r>
                                </m:fName>
                                <m:e>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2</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e>
                                  </m:d>
                                </m:e>
                              </m:func>
                            </m:den>
                          </m:f>
                        </m:e>
                      </m:func>
                    </m:oMath>
                  </m:oMathPara>
                </a14:m>
                <a:endParaRPr lang="zh-CN" altLang="en-US" sz="2400" dirty="0"/>
              </a:p>
            </p:txBody>
          </p:sp>
        </mc:Choice>
        <mc:Fallback xmlns="">
          <p:sp>
            <p:nvSpPr>
              <p:cNvPr id="59" name="矩形 58"/>
              <p:cNvSpPr>
                <a:spLocks noRot="1" noChangeAspect="1" noMove="1" noResize="1" noEditPoints="1" noAdjustHandles="1" noChangeArrowheads="1" noChangeShapeType="1" noTextEdit="1"/>
              </p:cNvSpPr>
              <p:nvPr/>
            </p:nvSpPr>
            <p:spPr>
              <a:xfrm>
                <a:off x="2869509" y="5877811"/>
                <a:ext cx="1899174" cy="885692"/>
              </a:xfrm>
              <a:prstGeom prst="rect">
                <a:avLst/>
              </a:prstGeom>
              <a:blipFill rotWithShape="1">
                <a:blip r:embed="rId13"/>
                <a:stretch>
                  <a:fillRect l="-30" t="-28" r="-109" b="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2896257" y="5059404"/>
                <a:ext cx="1411860" cy="7595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lim>
                          </m:limLow>
                        </m:fName>
                        <m:e>
                          <m:f>
                            <m:fPr>
                              <m:ctrlPr>
                                <a:rPr lang="en-US" altLang="zh-CN" sz="2400" b="0" i="1" smtClean="0">
                                  <a:latin typeface="Cambria Math" panose="02040503050406030204" pitchFamily="18" charset="0"/>
                                </a:rPr>
                              </m:ctrlPr>
                            </m:fPr>
                            <m:num>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tan</m:t>
                                  </m:r>
                                </m:fName>
                                <m:e>
                                  <m:r>
                                    <a:rPr lang="en-US" altLang="zh-CN" sz="2400" b="0" i="1" smtClean="0">
                                      <a:latin typeface="Cambria Math" panose="02040503050406030204" pitchFamily="18" charset="0"/>
                                    </a:rPr>
                                    <m:t>𝑥</m:t>
                                  </m:r>
                                </m:e>
                              </m:func>
                            </m:num>
                            <m:den>
                              <m:r>
                                <a:rPr lang="en-US" altLang="zh-CN" sz="2400" b="0" i="1" smtClean="0">
                                  <a:latin typeface="Cambria Math" panose="02040503050406030204" pitchFamily="18" charset="0"/>
                                </a:rPr>
                                <m:t>𝑥</m:t>
                              </m:r>
                            </m:den>
                          </m:f>
                        </m:e>
                      </m:func>
                    </m:oMath>
                  </m:oMathPara>
                </a14:m>
                <a:endParaRPr lang="zh-CN" altLang="en-US" sz="2400" dirty="0"/>
              </a:p>
            </p:txBody>
          </p:sp>
        </mc:Choice>
        <mc:Fallback xmlns="">
          <p:sp>
            <p:nvSpPr>
              <p:cNvPr id="60" name="矩形 59"/>
              <p:cNvSpPr>
                <a:spLocks noRot="1" noChangeAspect="1" noMove="1" noResize="1" noEditPoints="1" noAdjustHandles="1" noChangeArrowheads="1" noChangeShapeType="1" noTextEdit="1"/>
              </p:cNvSpPr>
              <p:nvPr/>
            </p:nvSpPr>
            <p:spPr>
              <a:xfrm>
                <a:off x="2896257" y="5059404"/>
                <a:ext cx="1411860" cy="759503"/>
              </a:xfrm>
              <a:prstGeom prst="rect">
                <a:avLst/>
              </a:prstGeom>
              <a:blipFill rotWithShape="1">
                <a:blip r:embed="rId14"/>
                <a:stretch>
                  <a:fillRect l="-2" t="-47" r="20" b="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4809566" y="5038742"/>
                <a:ext cx="1954253" cy="7862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lim>
                          </m:limLow>
                        </m:fName>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cos</m:t>
                                  </m:r>
                                </m:fName>
                                <m:e>
                                  <m:r>
                                    <a:rPr lang="en-US" altLang="zh-CN" sz="2400" b="0" i="1" smtClean="0">
                                      <a:latin typeface="Cambria Math" panose="02040503050406030204" pitchFamily="18" charset="0"/>
                                    </a:rPr>
                                    <m:t>𝑥</m:t>
                                  </m:r>
                                </m:e>
                              </m:func>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e>
                      </m:func>
                    </m:oMath>
                  </m:oMathPara>
                </a14:m>
                <a:endParaRPr lang="zh-CN" altLang="en-US" sz="2400" dirty="0"/>
              </a:p>
            </p:txBody>
          </p:sp>
        </mc:Choice>
        <mc:Fallback xmlns="">
          <p:sp>
            <p:nvSpPr>
              <p:cNvPr id="61" name="矩形 60"/>
              <p:cNvSpPr>
                <a:spLocks noRot="1" noChangeAspect="1" noMove="1" noResize="1" noEditPoints="1" noAdjustHandles="1" noChangeArrowheads="1" noChangeShapeType="1" noTextEdit="1"/>
              </p:cNvSpPr>
              <p:nvPr/>
            </p:nvSpPr>
            <p:spPr>
              <a:xfrm>
                <a:off x="4809566" y="5038742"/>
                <a:ext cx="1954253" cy="786241"/>
              </a:xfrm>
              <a:prstGeom prst="rect">
                <a:avLst/>
              </a:prstGeom>
              <a:blipFill rotWithShape="1">
                <a:blip r:embed="rId15"/>
                <a:stretch>
                  <a:fillRect l="-4" t="-2" r="22" b="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7102948" y="5046034"/>
                <a:ext cx="2358338" cy="879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smtClean="0">
                              <a:latin typeface="Cambria Math" panose="02040503050406030204" pitchFamily="18" charset="0"/>
                            </a:rPr>
                          </m:ctrlPr>
                        </m:funcPr>
                        <m:fName>
                          <m:limLow>
                            <m:limLowPr>
                              <m:ctrlPr>
                                <a:rPr lang="en-US" altLang="zh-CN" sz="2400" i="1" smtClean="0">
                                  <a:latin typeface="Cambria Math" panose="02040503050406030204" pitchFamily="18" charset="0"/>
                                </a:rPr>
                              </m:ctrlPr>
                            </m:limLowPr>
                            <m:e>
                              <m:r>
                                <m:rPr>
                                  <m:sty m:val="p"/>
                                </m:rPr>
                                <a:rPr lang="en-US" altLang="zh-CN" sz="2400" i="0" smtClean="0">
                                  <a:latin typeface="Cambria Math" panose="02040503050406030204" pitchFamily="18" charset="0"/>
                                </a:rPr>
                                <m:t>lim</m:t>
                              </m:r>
                            </m:e>
                            <m:lim>
                              <m:r>
                                <a:rPr lang="en-US" altLang="zh-CN" sz="2400" b="0" i="1" smtClean="0">
                                  <a:latin typeface="Cambria Math" panose="02040503050406030204" pitchFamily="18" charset="0"/>
                                </a:rPr>
                                <m:t>𝑥</m:t>
                              </m:r>
                              <m:r>
                                <a:rPr lang="en-US" altLang="zh-CN" sz="2400" i="1" smtClean="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m:t>
                              </m:r>
                            </m:lim>
                          </m:limLow>
                        </m:fName>
                        <m:e>
                          <m:f>
                            <m:fPr>
                              <m:ctrlPr>
                                <a:rPr lang="en-US" altLang="zh-CN" sz="2400" b="0" i="1" smtClean="0">
                                  <a:latin typeface="Cambria Math" panose="02040503050406030204" pitchFamily="18" charset="0"/>
                                </a:rPr>
                              </m:ctrlPr>
                            </m:fPr>
                            <m:num>
                              <m:rad>
                                <m:radPr>
                                  <m:degHide m:val="on"/>
                                  <m:ctrlPr>
                                    <a:rPr lang="en-US" altLang="zh-CN" sz="2400" b="0" i="1" smtClean="0">
                                      <a:latin typeface="Cambria Math" panose="02040503050406030204" pitchFamily="18" charset="0"/>
                                    </a:rPr>
                                  </m:ctrlPr>
                                </m:radPr>
                                <m:deg/>
                                <m:e>
                                  <m:r>
                                    <a:rPr lang="en-US" altLang="zh-CN" sz="2400" b="0" i="1" smtClean="0">
                                      <a:latin typeface="Cambria Math" panose="02040503050406030204" pitchFamily="18" charset="0"/>
                                    </a:rPr>
                                    <m:t>1+</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e>
                              </m:rad>
                              <m:r>
                                <a:rPr lang="en-US" altLang="zh-CN" sz="2400" b="0" i="1" smtClean="0">
                                  <a:latin typeface="Cambria Math" panose="02040503050406030204" pitchFamily="18" charset="0"/>
                                </a:rPr>
                                <m:t>−1</m:t>
                              </m:r>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2</m:t>
                                  </m:r>
                                </m:sup>
                              </m:sSup>
                            </m:den>
                          </m:f>
                        </m:e>
                      </m:func>
                    </m:oMath>
                  </m:oMathPara>
                </a14:m>
                <a:endParaRPr lang="zh-CN" altLang="en-US" sz="2400" dirty="0"/>
              </a:p>
            </p:txBody>
          </p:sp>
        </mc:Choice>
        <mc:Fallback xmlns="">
          <p:sp>
            <p:nvSpPr>
              <p:cNvPr id="62" name="矩形 61"/>
              <p:cNvSpPr>
                <a:spLocks noRot="1" noChangeAspect="1" noMove="1" noResize="1" noEditPoints="1" noAdjustHandles="1" noChangeArrowheads="1" noChangeShapeType="1" noTextEdit="1"/>
              </p:cNvSpPr>
              <p:nvPr/>
            </p:nvSpPr>
            <p:spPr>
              <a:xfrm>
                <a:off x="7102948" y="5046034"/>
                <a:ext cx="2358338" cy="879728"/>
              </a:xfrm>
              <a:prstGeom prst="rect">
                <a:avLst/>
              </a:prstGeom>
              <a:blipFill rotWithShape="1">
                <a:blip r:embed="rId16"/>
                <a:stretch>
                  <a:fillRect l="-20" t="-37" r="18" b="66"/>
                </a:stretch>
              </a:blipFill>
            </p:spPr>
            <p:txBody>
              <a:bodyPr/>
              <a:lstStyle/>
              <a:p>
                <a:r>
                  <a:rPr lang="zh-CN" altLang="en-US">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渐近线</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4" name="矩形 3"/>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3</a:t>
            </a:r>
            <a:endParaRPr lang="zh-CN" altLang="en-US" dirty="0"/>
          </a:p>
        </p:txBody>
      </p:sp>
      <p:sp>
        <p:nvSpPr>
          <p:cNvPr id="5" name="矩形 4"/>
          <p:cNvSpPr/>
          <p:nvPr/>
        </p:nvSpPr>
        <p:spPr>
          <a:xfrm>
            <a:off x="2968736" y="812269"/>
            <a:ext cx="3451925" cy="462050"/>
          </a:xfrm>
          <a:prstGeom prst="rect">
            <a:avLst/>
          </a:prstGeom>
        </p:spPr>
        <p:txBody>
          <a:bodyPr wrap="square">
            <a:spAutoFit/>
          </a:bodyPr>
          <a:lstStyle/>
          <a:p>
            <a:pPr>
              <a:lnSpc>
                <a:spcPct val="150000"/>
              </a:lnSpc>
            </a:pP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极限应用</a:t>
            </a:r>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无穷极限与渐近线</a:t>
            </a:r>
            <a:endPar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endParaRPr>
          </a:p>
        </p:txBody>
      </p:sp>
      <p:pic>
        <p:nvPicPr>
          <p:cNvPr id="6" name="图片 5"/>
          <p:cNvPicPr>
            <a:picLocks noChangeAspect="1"/>
          </p:cNvPicPr>
          <p:nvPr/>
        </p:nvPicPr>
        <p:blipFill rotWithShape="1">
          <a:blip r:embed="rId2"/>
          <a:srcRect r="3728"/>
          <a:stretch>
            <a:fillRect/>
          </a:stretch>
        </p:blipFill>
        <p:spPr>
          <a:xfrm>
            <a:off x="778820" y="2420888"/>
            <a:ext cx="11077820" cy="3032867"/>
          </a:xfrm>
          <a:prstGeom prst="rect">
            <a:avLst/>
          </a:prstGeom>
        </p:spPr>
      </p:pic>
      <p:sp>
        <p:nvSpPr>
          <p:cNvPr id="7" name="矩形 6"/>
          <p:cNvSpPr/>
          <p:nvPr/>
        </p:nvSpPr>
        <p:spPr>
          <a:xfrm>
            <a:off x="778820" y="1725359"/>
            <a:ext cx="5141151" cy="523220"/>
          </a:xfrm>
          <a:prstGeom prst="rect">
            <a:avLst/>
          </a:prstGeom>
        </p:spPr>
        <p:txBody>
          <a:bodyPr wrap="none">
            <a:spAutoFit/>
          </a:bodyPr>
          <a:lstStyle/>
          <a:p>
            <a:pPr marL="285750" indent="-285750">
              <a:buFont typeface="Wingdings" panose="05000000000000000000" pitchFamily="2" charset="2"/>
              <a:buChar char="n"/>
            </a:pPr>
            <a:r>
              <a:rPr lang="zh-CN" altLang="en-US" sz="2800" kern="0" dirty="0">
                <a:latin typeface="Times New Roman" panose="02020603050405020304" pitchFamily="18" charset="0"/>
                <a:ea typeface="方正北魏楷书简体" panose="03000509000000000000" pitchFamily="65" charset="-122"/>
                <a:cs typeface="Times New Roman" panose="02020603050405020304" pitchFamily="18" charset="0"/>
              </a:rPr>
              <a:t>无穷极限（极限结果为无穷）</a:t>
            </a:r>
            <a:endParaRPr lang="zh-CN" altLang="en-US" sz="28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渐近线</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4" name="矩形 3"/>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3</a:t>
            </a:r>
            <a:endParaRPr lang="zh-CN" altLang="en-US" dirty="0"/>
          </a:p>
        </p:txBody>
      </p:sp>
      <p:sp>
        <p:nvSpPr>
          <p:cNvPr id="5" name="矩形 4"/>
          <p:cNvSpPr/>
          <p:nvPr/>
        </p:nvSpPr>
        <p:spPr>
          <a:xfrm>
            <a:off x="2968736" y="812269"/>
            <a:ext cx="3451925" cy="462050"/>
          </a:xfrm>
          <a:prstGeom prst="rect">
            <a:avLst/>
          </a:prstGeom>
        </p:spPr>
        <p:txBody>
          <a:bodyPr wrap="square">
            <a:spAutoFit/>
          </a:bodyPr>
          <a:lstStyle/>
          <a:p>
            <a:pPr>
              <a:lnSpc>
                <a:spcPct val="150000"/>
              </a:lnSpc>
            </a:pP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极限应用</a:t>
            </a:r>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无穷极限与渐近线</a:t>
            </a:r>
            <a:endPar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endParaRPr>
          </a:p>
        </p:txBody>
      </p:sp>
      <p:sp>
        <p:nvSpPr>
          <p:cNvPr id="7" name="矩形 6"/>
          <p:cNvSpPr/>
          <p:nvPr/>
        </p:nvSpPr>
        <p:spPr>
          <a:xfrm>
            <a:off x="778820" y="1725359"/>
            <a:ext cx="5141151" cy="523220"/>
          </a:xfrm>
          <a:prstGeom prst="rect">
            <a:avLst/>
          </a:prstGeom>
        </p:spPr>
        <p:txBody>
          <a:bodyPr wrap="none">
            <a:spAutoFit/>
          </a:bodyPr>
          <a:lstStyle/>
          <a:p>
            <a:pPr marL="285750" indent="-285750">
              <a:buFont typeface="Wingdings" panose="05000000000000000000" pitchFamily="2" charset="2"/>
              <a:buChar char="n"/>
            </a:pPr>
            <a:r>
              <a:rPr lang="zh-CN" altLang="en-US" sz="2800" kern="0" dirty="0">
                <a:latin typeface="Times New Roman" panose="02020603050405020304" pitchFamily="18" charset="0"/>
                <a:ea typeface="方正北魏楷书简体" panose="03000509000000000000" pitchFamily="65" charset="-122"/>
                <a:cs typeface="Times New Roman" panose="02020603050405020304" pitchFamily="18" charset="0"/>
              </a:rPr>
              <a:t>无穷极限（极限结果为无穷）</a:t>
            </a:r>
            <a:endParaRPr lang="zh-CN" altLang="en-US" sz="2800" dirty="0"/>
          </a:p>
        </p:txBody>
      </p:sp>
      <p:pic>
        <p:nvPicPr>
          <p:cNvPr id="8" name="图片 7"/>
          <p:cNvPicPr>
            <a:picLocks noChangeAspect="1"/>
          </p:cNvPicPr>
          <p:nvPr/>
        </p:nvPicPr>
        <p:blipFill rotWithShape="1">
          <a:blip r:embed="rId2"/>
          <a:srcRect b="10200"/>
          <a:stretch>
            <a:fillRect/>
          </a:stretch>
        </p:blipFill>
        <p:spPr>
          <a:xfrm>
            <a:off x="784647" y="2420888"/>
            <a:ext cx="6888601" cy="720080"/>
          </a:xfrm>
          <a:prstGeom prst="rect">
            <a:avLst/>
          </a:prstGeom>
        </p:spPr>
      </p:pic>
      <p:pic>
        <p:nvPicPr>
          <p:cNvPr id="9" name="图片 8"/>
          <p:cNvPicPr>
            <a:picLocks noChangeAspect="1"/>
          </p:cNvPicPr>
          <p:nvPr/>
        </p:nvPicPr>
        <p:blipFill>
          <a:blip r:embed="rId3"/>
          <a:stretch>
            <a:fillRect/>
          </a:stretch>
        </p:blipFill>
        <p:spPr>
          <a:xfrm>
            <a:off x="778820" y="3573016"/>
            <a:ext cx="2167200" cy="931200"/>
          </a:xfrm>
          <a:prstGeom prst="rect">
            <a:avLst/>
          </a:prstGeom>
        </p:spPr>
      </p:pic>
      <p:pic>
        <p:nvPicPr>
          <p:cNvPr id="10" name="图片 9"/>
          <p:cNvPicPr>
            <a:picLocks noChangeAspect="1"/>
          </p:cNvPicPr>
          <p:nvPr/>
        </p:nvPicPr>
        <p:blipFill>
          <a:blip r:embed="rId4"/>
          <a:stretch>
            <a:fillRect/>
          </a:stretch>
        </p:blipFill>
        <p:spPr>
          <a:xfrm>
            <a:off x="778820" y="4717165"/>
            <a:ext cx="2992800" cy="11446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839416" y="2420888"/>
            <a:ext cx="10897851" cy="2471996"/>
          </a:xfrm>
          <a:prstGeom prst="rect">
            <a:avLst/>
          </a:prstGeom>
        </p:spPr>
      </p:pic>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渐近线</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3</a:t>
            </a:r>
            <a:endParaRPr lang="zh-CN" altLang="en-US" dirty="0"/>
          </a:p>
        </p:txBody>
      </p:sp>
      <p:sp>
        <p:nvSpPr>
          <p:cNvPr id="6" name="矩形 5"/>
          <p:cNvSpPr/>
          <p:nvPr/>
        </p:nvSpPr>
        <p:spPr>
          <a:xfrm>
            <a:off x="2968736" y="812269"/>
            <a:ext cx="3451925" cy="462050"/>
          </a:xfrm>
          <a:prstGeom prst="rect">
            <a:avLst/>
          </a:prstGeom>
        </p:spPr>
        <p:txBody>
          <a:bodyPr wrap="square">
            <a:spAutoFit/>
          </a:bodyPr>
          <a:lstStyle/>
          <a:p>
            <a:pPr>
              <a:lnSpc>
                <a:spcPct val="150000"/>
              </a:lnSpc>
            </a:pP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极限应用</a:t>
            </a:r>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无穷极限与渐近线</a:t>
            </a:r>
            <a:endPar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endParaRPr>
          </a:p>
        </p:txBody>
      </p:sp>
      <p:sp>
        <p:nvSpPr>
          <p:cNvPr id="7" name="矩形 6"/>
          <p:cNvSpPr/>
          <p:nvPr/>
        </p:nvSpPr>
        <p:spPr>
          <a:xfrm>
            <a:off x="778820" y="1725359"/>
            <a:ext cx="4961615" cy="523220"/>
          </a:xfrm>
          <a:prstGeom prst="rect">
            <a:avLst/>
          </a:prstGeom>
        </p:spPr>
        <p:txBody>
          <a:bodyPr wrap="none">
            <a:spAutoFit/>
          </a:bodyPr>
          <a:lstStyle/>
          <a:p>
            <a:pPr marL="285750" indent="-285750">
              <a:buFont typeface="Wingdings" panose="05000000000000000000" pitchFamily="2" charset="2"/>
              <a:buChar char="n"/>
            </a:pPr>
            <a:r>
              <a:rPr lang="zh-CN" altLang="en-US" sz="2800" kern="0" dirty="0">
                <a:latin typeface="Times New Roman" panose="02020603050405020304" pitchFamily="18" charset="0"/>
                <a:ea typeface="方正北魏楷书简体" panose="03000509000000000000" pitchFamily="65" charset="-122"/>
                <a:cs typeface="Times New Roman" panose="02020603050405020304" pitchFamily="18" charset="0"/>
              </a:rPr>
              <a:t>无穷处的极限（</a:t>
            </a:r>
            <a:r>
              <a:rPr lang="en-US" altLang="zh-CN" sz="2800" kern="0" dirty="0">
                <a:latin typeface="Times New Roman" panose="02020603050405020304" pitchFamily="18" charset="0"/>
                <a:ea typeface="方正北魏楷书简体" panose="03000509000000000000" pitchFamily="65" charset="-122"/>
                <a:cs typeface="Times New Roman" panose="02020603050405020304" pitchFamily="18" charset="0"/>
              </a:rPr>
              <a:t>x</a:t>
            </a:r>
            <a:r>
              <a:rPr lang="zh-CN" altLang="en-US" sz="2800" kern="0" dirty="0">
                <a:latin typeface="Times New Roman" panose="02020603050405020304" pitchFamily="18" charset="0"/>
                <a:ea typeface="方正北魏楷书简体" panose="03000509000000000000" pitchFamily="65" charset="-122"/>
                <a:cs typeface="Times New Roman" panose="02020603050405020304" pitchFamily="18" charset="0"/>
              </a:rPr>
              <a:t>趋于无穷）</a:t>
            </a:r>
            <a:endParaRPr lang="zh-CN" altLang="en-US" sz="28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3678" y="1772816"/>
            <a:ext cx="8021169" cy="1305107"/>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3480" y="3468115"/>
            <a:ext cx="7163800" cy="1228896"/>
          </a:xfrm>
          <a:prstGeom prst="rect">
            <a:avLst/>
          </a:prstGeom>
        </p:spPr>
      </p:pic>
      <p:sp>
        <p:nvSpPr>
          <p:cNvPr id="9" name="矩形 8"/>
          <p:cNvSpPr/>
          <p:nvPr/>
        </p:nvSpPr>
        <p:spPr>
          <a:xfrm>
            <a:off x="747196" y="1772816"/>
            <a:ext cx="1338828" cy="369332"/>
          </a:xfrm>
          <a:prstGeom prst="rect">
            <a:avLst/>
          </a:prstGeom>
        </p:spPr>
        <p:txBody>
          <a:bodyPr wrap="none">
            <a:spAutoFit/>
          </a:bodyPr>
          <a:lstStyle/>
          <a:p>
            <a:r>
              <a:rPr lang="zh-CN" altLang="en-US" dirty="0">
                <a:latin typeface="方正北魏楷书简体" panose="03000509000000000000" pitchFamily="65" charset="-122"/>
                <a:ea typeface="方正北魏楷书简体" panose="03000509000000000000" pitchFamily="65" charset="-122"/>
              </a:rPr>
              <a:t>水平渐近线</a:t>
            </a:r>
            <a:endParaRPr lang="zh-CN" altLang="en-US" dirty="0"/>
          </a:p>
        </p:txBody>
      </p:sp>
      <p:sp>
        <p:nvSpPr>
          <p:cNvPr id="14" name="矩形 13"/>
          <p:cNvSpPr/>
          <p:nvPr/>
        </p:nvSpPr>
        <p:spPr>
          <a:xfrm>
            <a:off x="778820" y="3392832"/>
            <a:ext cx="1338828" cy="369332"/>
          </a:xfrm>
          <a:prstGeom prst="rect">
            <a:avLst/>
          </a:prstGeom>
        </p:spPr>
        <p:txBody>
          <a:bodyPr wrap="none">
            <a:spAutoFit/>
          </a:bodyPr>
          <a:lstStyle/>
          <a:p>
            <a:r>
              <a:rPr lang="zh-CN" altLang="en-US" dirty="0">
                <a:latin typeface="方正北魏楷书简体" panose="03000509000000000000" pitchFamily="65" charset="-122"/>
                <a:ea typeface="方正北魏楷书简体" panose="03000509000000000000" pitchFamily="65" charset="-122"/>
              </a:rPr>
              <a:t>铅直渐近线</a:t>
            </a:r>
            <a:endParaRPr lang="zh-CN" altLang="en-US" dirty="0"/>
          </a:p>
        </p:txBody>
      </p:sp>
      <p:sp>
        <p:nvSpPr>
          <p:cNvPr id="10" name="矩形 9"/>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矩形 10"/>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渐近线</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12" name="矩形 11"/>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3</a:t>
            </a:r>
            <a:endParaRPr lang="zh-CN" altLang="en-US" dirty="0"/>
          </a:p>
        </p:txBody>
      </p:sp>
      <p:sp>
        <p:nvSpPr>
          <p:cNvPr id="13" name="矩形 12"/>
          <p:cNvSpPr/>
          <p:nvPr/>
        </p:nvSpPr>
        <p:spPr>
          <a:xfrm>
            <a:off x="2968736" y="812269"/>
            <a:ext cx="3451925" cy="462050"/>
          </a:xfrm>
          <a:prstGeom prst="rect">
            <a:avLst/>
          </a:prstGeom>
        </p:spPr>
        <p:txBody>
          <a:bodyPr wrap="square">
            <a:spAutoFit/>
          </a:bodyPr>
          <a:lstStyle/>
          <a:p>
            <a:pPr>
              <a:lnSpc>
                <a:spcPct val="150000"/>
              </a:lnSpc>
            </a:pP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极限应用</a:t>
            </a:r>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无穷极限与渐近线</a:t>
            </a:r>
            <a:endPar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820" y="1700808"/>
            <a:ext cx="10507541" cy="4972744"/>
          </a:xfrm>
          <a:prstGeom prst="rect">
            <a:avLst/>
          </a:prstGeom>
        </p:spPr>
      </p:pic>
      <p:sp>
        <p:nvSpPr>
          <p:cNvPr id="8" name="矩形 7"/>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矩形 8"/>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渐近线</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10" name="矩形 9"/>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3</a:t>
            </a:r>
            <a:endParaRPr lang="zh-CN" altLang="en-US" dirty="0"/>
          </a:p>
        </p:txBody>
      </p:sp>
      <p:sp>
        <p:nvSpPr>
          <p:cNvPr id="11" name="矩形 10"/>
          <p:cNvSpPr/>
          <p:nvPr/>
        </p:nvSpPr>
        <p:spPr>
          <a:xfrm>
            <a:off x="2968736" y="812269"/>
            <a:ext cx="3451925" cy="462050"/>
          </a:xfrm>
          <a:prstGeom prst="rect">
            <a:avLst/>
          </a:prstGeom>
        </p:spPr>
        <p:txBody>
          <a:bodyPr wrap="square">
            <a:spAutoFit/>
          </a:bodyPr>
          <a:lstStyle/>
          <a:p>
            <a:pPr>
              <a:lnSpc>
                <a:spcPct val="150000"/>
              </a:lnSpc>
            </a:pP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极限应用</a:t>
            </a:r>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无穷极限与渐近线</a:t>
            </a:r>
            <a:endPar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连续性</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4</a:t>
            </a:r>
            <a:endParaRPr lang="zh-CN" altLang="en-US" dirty="0"/>
          </a:p>
        </p:txBody>
      </p:sp>
      <p:sp>
        <p:nvSpPr>
          <p:cNvPr id="7" name="矩形 6"/>
          <p:cNvSpPr/>
          <p:nvPr/>
        </p:nvSpPr>
        <p:spPr>
          <a:xfrm>
            <a:off x="4557167" y="824086"/>
            <a:ext cx="2428870" cy="369332"/>
          </a:xfrm>
          <a:prstGeom prst="rect">
            <a:avLst/>
          </a:prstGeom>
        </p:spPr>
        <p:txBody>
          <a:bodyPr wrap="none">
            <a:spAutoFit/>
          </a:bodyPr>
          <a:lstStyle/>
          <a:p>
            <a:r>
              <a:rPr lang="en-US" altLang="zh-CN" kern="100" dirty="0">
                <a:latin typeface="Times New Roman" panose="02020603050405020304" pitchFamily="18" charset="0"/>
              </a:rPr>
              <a:t>Definition of Continuity</a:t>
            </a:r>
            <a:endParaRPr lang="zh-CN" altLang="en-US" dirty="0"/>
          </a:p>
        </p:txBody>
      </p:sp>
      <p:sp>
        <p:nvSpPr>
          <p:cNvPr id="30" name="矩形 29"/>
          <p:cNvSpPr/>
          <p:nvPr/>
        </p:nvSpPr>
        <p:spPr>
          <a:xfrm>
            <a:off x="2931215" y="765000"/>
            <a:ext cx="1652617" cy="507831"/>
          </a:xfrm>
          <a:prstGeom prst="rect">
            <a:avLst/>
          </a:prstGeom>
        </p:spPr>
        <p:txBody>
          <a:bodyPr wrap="square">
            <a:spAutoFit/>
          </a:bodyPr>
          <a:lstStyle/>
          <a:p>
            <a:pPr>
              <a:lnSpc>
                <a:spcPct val="150000"/>
              </a:lnSpc>
            </a:pPr>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连续性的定义</a:t>
            </a:r>
            <a:endPar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p:sp>
        <p:nvSpPr>
          <p:cNvPr id="9" name="矩形 8"/>
          <p:cNvSpPr/>
          <p:nvPr/>
        </p:nvSpPr>
        <p:spPr>
          <a:xfrm>
            <a:off x="747409" y="1844824"/>
            <a:ext cx="6227987" cy="369332"/>
          </a:xfrm>
          <a:prstGeom prst="rect">
            <a:avLst/>
          </a:prstGeom>
        </p:spPr>
        <p:txBody>
          <a:bodyPr wrap="none">
            <a:spAutoFit/>
          </a:bodyPr>
          <a:lstStyle/>
          <a:p>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连续的几何意义：</a:t>
            </a:r>
            <a:r>
              <a:rPr lang="zh-CN" altLang="en-US" b="1" kern="0" dirty="0">
                <a:latin typeface="Times New Roman" panose="02020603050405020304" pitchFamily="18" charset="0"/>
                <a:ea typeface="方正北魏楷书简体" panose="03000509000000000000" pitchFamily="65" charset="-122"/>
                <a:cs typeface="Times New Roman" panose="02020603050405020304" pitchFamily="18" charset="0"/>
              </a:rPr>
              <a:t>连续函数的图形是一条连续不间断的曲线</a:t>
            </a:r>
            <a:endParaRPr lang="zh-CN" altLang="en-US" dirty="0"/>
          </a:p>
        </p:txBody>
      </p:sp>
      <p:pic>
        <p:nvPicPr>
          <p:cNvPr id="10" name="图片 9" descr="屏幕剪辑"/>
          <p:cNvPicPr>
            <a:picLocks noChangeAspect="1"/>
          </p:cNvPicPr>
          <p:nvPr/>
        </p:nvPicPr>
        <p:blipFill>
          <a:blip r:embed="rId2" cstate="print">
            <a:clrChange>
              <a:clrFrom>
                <a:srgbClr val="000000"/>
              </a:clrFrom>
              <a:clrTo>
                <a:srgbClr val="000000">
                  <a:alpha val="0"/>
                </a:srgbClr>
              </a:clrTo>
            </a:clrChange>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7248128" y="1150149"/>
            <a:ext cx="2393285" cy="1704184"/>
          </a:xfrm>
          <a:prstGeom prst="rect">
            <a:avLst/>
          </a:prstGeom>
        </p:spPr>
      </p:pic>
      <p:sp>
        <p:nvSpPr>
          <p:cNvPr id="11" name="矩形 10"/>
          <p:cNvSpPr/>
          <p:nvPr/>
        </p:nvSpPr>
        <p:spPr>
          <a:xfrm>
            <a:off x="744027" y="2599977"/>
            <a:ext cx="2276585" cy="369332"/>
          </a:xfrm>
          <a:prstGeom prst="rect">
            <a:avLst/>
          </a:prstGeom>
        </p:spPr>
        <p:txBody>
          <a:bodyPr wrap="none">
            <a:spAutoFit/>
          </a:bodyPr>
          <a:lstStyle/>
          <a:p>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函数在某一点连续：</a:t>
            </a:r>
            <a:endParaRPr lang="zh-CN" altLang="en-US" dirty="0"/>
          </a:p>
        </p:txBody>
      </p:sp>
      <mc:AlternateContent xmlns:mc="http://schemas.openxmlformats.org/markup-compatibility/2006" xmlns:a14="http://schemas.microsoft.com/office/drawing/2010/main">
        <mc:Choice Requires="a14">
          <p:sp>
            <p:nvSpPr>
              <p:cNvPr id="12" name="矩形 11"/>
              <p:cNvSpPr/>
              <p:nvPr/>
            </p:nvSpPr>
            <p:spPr>
              <a:xfrm>
                <a:off x="2931215" y="2492896"/>
                <a:ext cx="4856138" cy="2726644"/>
              </a:xfrm>
              <a:prstGeom prst="rect">
                <a:avLst/>
              </a:prstGeom>
            </p:spPr>
            <p:txBody>
              <a:bodyPr wrap="none">
                <a:spAutoFit/>
              </a:bodyPr>
              <a:lstStyle/>
              <a:p>
                <a:pPr>
                  <a:lnSpc>
                    <a:spcPct val="150000"/>
                  </a:lnSpc>
                </a:pPr>
                <a:r>
                  <a:rPr lang="zh-CN" altLang="en-US" b="1" kern="0" dirty="0">
                    <a:latin typeface="方正北魏楷书简体" panose="03000509000000000000" pitchFamily="65" charset="-122"/>
                    <a:ea typeface="方正北魏楷书简体" panose="03000509000000000000" pitchFamily="65" charset="-122"/>
                    <a:cs typeface="Times New Roman" panose="02020603050405020304" pitchFamily="18" charset="0"/>
                  </a:rPr>
                  <a:t>如果在函数</a:t>
                </a:r>
                <a14:m>
                  <m:oMath xmlns:m="http://schemas.openxmlformats.org/officeDocument/2006/math">
                    <m:r>
                      <a:rPr lang="en-US" altLang="zh-CN" b="1" i="1" kern="0" smtClean="0">
                        <a:latin typeface="Cambria Math" panose="02040503050406030204" pitchFamily="18" charset="0"/>
                        <a:ea typeface="方正北魏楷书简体" panose="03000509000000000000" pitchFamily="65" charset="-122"/>
                        <a:cs typeface="Times New Roman" panose="02020603050405020304" pitchFamily="18" charset="0"/>
                      </a:rPr>
                      <m:t>𝒚</m:t>
                    </m:r>
                    <m:r>
                      <a:rPr lang="en-US" altLang="zh-CN" b="1"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b="1" i="1" kern="0" smtClean="0">
                        <a:latin typeface="Cambria Math" panose="02040503050406030204" pitchFamily="18" charset="0"/>
                        <a:ea typeface="方正北魏楷书简体" panose="03000509000000000000" pitchFamily="65" charset="-122"/>
                        <a:cs typeface="Times New Roman" panose="02020603050405020304" pitchFamily="18" charset="0"/>
                      </a:rPr>
                      <m:t>𝒇</m:t>
                    </m:r>
                    <m:d>
                      <m:dPr>
                        <m:ctrlPr>
                          <a:rPr lang="en-US" altLang="zh-CN" b="1" i="1" kern="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b="1" i="1" kern="0" smtClean="0">
                            <a:latin typeface="Cambria Math" panose="02040503050406030204" pitchFamily="18" charset="0"/>
                            <a:ea typeface="方正北魏楷书简体" panose="03000509000000000000" pitchFamily="65" charset="-122"/>
                            <a:cs typeface="Times New Roman" panose="02020603050405020304" pitchFamily="18" charset="0"/>
                          </a:rPr>
                          <m:t>𝒙</m:t>
                        </m:r>
                      </m:e>
                    </m:d>
                  </m:oMath>
                </a14:m>
                <a:r>
                  <a:rPr lang="zh-CN" altLang="en-US" b="1" kern="0" dirty="0">
                    <a:latin typeface="方正北魏楷书简体" panose="03000509000000000000" pitchFamily="65" charset="-122"/>
                    <a:ea typeface="方正北魏楷书简体" panose="03000509000000000000" pitchFamily="65" charset="-122"/>
                    <a:cs typeface="Times New Roman" panose="02020603050405020304" pitchFamily="18" charset="0"/>
                  </a:rPr>
                  <a:t>的定义域内</a:t>
                </a:r>
                <a:endParaRPr lang="en-US" altLang="zh-CN" b="1" kern="0" dirty="0">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a:lnSpc>
                    <a:spcPct val="150000"/>
                  </a:lnSpc>
                </a:pP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𝑥</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Sub>
                          </m:lim>
                        </m:limLow>
                      </m:fName>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func>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e>
                    </m:d>
                    <m:r>
                      <a:rPr lang="zh-CN" altLang="en-US" i="1">
                        <a:latin typeface="Cambria Math" panose="02040503050406030204" pitchFamily="18" charset="0"/>
                      </a:rPr>
                      <m:t>，</m:t>
                    </m:r>
                  </m:oMath>
                </a14:m>
                <a:r>
                  <a:rPr lang="zh-CN" altLang="en-US" dirty="0">
                    <a:latin typeface="方正北魏楷书简体" panose="03000509000000000000" pitchFamily="65" charset="-122"/>
                    <a:ea typeface="方正北魏楷书简体" panose="03000509000000000000" pitchFamily="65" charset="-122"/>
                  </a:rPr>
                  <a:t>则称</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e>
                    </m:d>
                  </m:oMath>
                </a14:m>
                <a:r>
                  <a:rPr lang="zh-CN" altLang="en-US" i="0" dirty="0">
                    <a:latin typeface="方正北魏楷书简体" panose="03000509000000000000" pitchFamily="65" charset="-122"/>
                    <a:ea typeface="方正北魏楷书简体" panose="03000509000000000000" pitchFamily="65" charset="-122"/>
                  </a:rPr>
                  <a:t>在</a:t>
                </a:r>
                <a:r>
                  <a:rPr lang="zh-CN" altLang="en-US" dirty="0">
                    <a:latin typeface="方正北魏楷书简体" panose="03000509000000000000" pitchFamily="65" charset="-122"/>
                    <a:ea typeface="方正北魏楷书简体" panose="03000509000000000000" pitchFamily="65" charset="-122"/>
                  </a:rPr>
                  <a:t>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oMath>
                </a14:m>
                <a:r>
                  <a:rPr lang="zh-CN" altLang="en-US" dirty="0">
                    <a:latin typeface="方正北魏楷书简体" panose="03000509000000000000" pitchFamily="65" charset="-122"/>
                    <a:ea typeface="方正北魏楷书简体" panose="03000509000000000000" pitchFamily="65" charset="-122"/>
                  </a:rPr>
                  <a:t>处连续</a:t>
                </a:r>
                <a:endParaRPr lang="en-US" altLang="zh-CN" dirty="0">
                  <a:latin typeface="方正北魏楷书简体" panose="03000509000000000000" pitchFamily="65" charset="-122"/>
                  <a:ea typeface="方正北魏楷书简体" panose="03000509000000000000" pitchFamily="65" charset="-122"/>
                </a:endParaRPr>
              </a:p>
              <a:p>
                <a:pPr>
                  <a:lnSpc>
                    <a:spcPct val="150000"/>
                  </a:lnSpc>
                </a:pP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𝑥</m:t>
                            </m:r>
                            <m: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𝑥</m:t>
                                </m:r>
                              </m:e>
                              <m:sub>
                                <m:r>
                                  <a:rPr lang="en-US" altLang="zh-CN" b="0" i="1" smtClean="0">
                                    <a:latin typeface="Cambria Math" panose="02040503050406030204" pitchFamily="18" charset="0"/>
                                  </a:rPr>
                                  <m:t>0</m:t>
                                </m:r>
                              </m:sub>
                              <m:sup>
                                <m:r>
                                  <a:rPr lang="en-US" altLang="zh-CN" b="0" i="1" smtClean="0">
                                    <a:latin typeface="Cambria Math" panose="02040503050406030204" pitchFamily="18" charset="0"/>
                                  </a:rPr>
                                  <m:t>+</m:t>
                                </m:r>
                              </m:sup>
                            </m:sSubSup>
                          </m:lim>
                        </m:limLow>
                      </m:fName>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func>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e>
                    </m:d>
                    <m:r>
                      <a:rPr lang="zh-CN" altLang="en-US" i="1">
                        <a:latin typeface="Cambria Math" panose="02040503050406030204" pitchFamily="18" charset="0"/>
                      </a:rPr>
                      <m:t>，</m:t>
                    </m:r>
                  </m:oMath>
                </a14:m>
                <a:r>
                  <a:rPr lang="zh-CN" altLang="en-US" dirty="0">
                    <a:latin typeface="方正北魏楷书简体" panose="03000509000000000000" pitchFamily="65" charset="-122"/>
                    <a:ea typeface="方正北魏楷书简体" panose="03000509000000000000" pitchFamily="65" charset="-122"/>
                  </a:rPr>
                  <a:t>则称</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e>
                    </m:d>
                  </m:oMath>
                </a14:m>
                <a:r>
                  <a:rPr lang="zh-CN" altLang="en-US" dirty="0">
                    <a:latin typeface="方正北魏楷书简体" panose="03000509000000000000" pitchFamily="65" charset="-122"/>
                    <a:ea typeface="方正北魏楷书简体" panose="03000509000000000000" pitchFamily="65" charset="-122"/>
                  </a:rPr>
                  <a:t>在点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oMath>
                </a14:m>
                <a:r>
                  <a:rPr lang="zh-CN" altLang="en-US" dirty="0">
                    <a:latin typeface="方正北魏楷书简体" panose="03000509000000000000" pitchFamily="65" charset="-122"/>
                    <a:ea typeface="方正北魏楷书简体" panose="03000509000000000000" pitchFamily="65" charset="-122"/>
                  </a:rPr>
                  <a:t>处右连续</a:t>
                </a:r>
                <a:endParaRPr lang="en-US" altLang="zh-CN" dirty="0">
                  <a:latin typeface="方正北魏楷书简体" panose="03000509000000000000" pitchFamily="65" charset="-122"/>
                  <a:ea typeface="方正北魏楷书简体" panose="03000509000000000000" pitchFamily="65" charset="-122"/>
                </a:endParaRPr>
              </a:p>
              <a:p>
                <a:pPr>
                  <a:lnSpc>
                    <a:spcPct val="150000"/>
                  </a:lnSpc>
                </a:pPr>
                <a14:m>
                  <m:oMath xmlns:m="http://schemas.openxmlformats.org/officeDocument/2006/math">
                    <m:func>
                      <m:funcPr>
                        <m:ctrlPr>
                          <a:rPr lang="en-US" altLang="zh-CN" i="1">
                            <a:latin typeface="Cambria Math" panose="02040503050406030204" pitchFamily="18" charset="0"/>
                          </a:rPr>
                        </m:ctrlPr>
                      </m:funcPr>
                      <m:fName>
                        <m:limLow>
                          <m:limLowPr>
                            <m:ctrlPr>
                              <a:rPr lang="en-US" altLang="zh-CN" i="1">
                                <a:latin typeface="Cambria Math" panose="02040503050406030204" pitchFamily="18" charset="0"/>
                              </a:rPr>
                            </m:ctrlPr>
                          </m:limLowPr>
                          <m:e>
                            <m:r>
                              <m:rPr>
                                <m:sty m:val="p"/>
                              </m:rPr>
                              <a:rPr lang="en-US" altLang="zh-CN">
                                <a:latin typeface="Cambria Math" panose="02040503050406030204" pitchFamily="18" charset="0"/>
                              </a:rPr>
                              <m:t>lim</m:t>
                            </m:r>
                          </m:e>
                          <m:lim>
                            <m:r>
                              <a:rPr lang="en-US" altLang="zh-CN" i="1">
                                <a:latin typeface="Cambria Math" panose="02040503050406030204" pitchFamily="18" charset="0"/>
                              </a:rPr>
                              <m:t>𝑥</m:t>
                            </m:r>
                            <m:r>
                              <a:rPr lang="en-US" altLang="zh-CN" i="1">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0</m:t>
                                </m:r>
                              </m:sub>
                              <m:sup>
                                <m:r>
                                  <a:rPr lang="en-US" altLang="zh-CN" b="0" i="1" smtClean="0">
                                    <a:latin typeface="Cambria Math" panose="02040503050406030204" pitchFamily="18" charset="0"/>
                                  </a:rPr>
                                  <m:t>−</m:t>
                                </m:r>
                              </m:sup>
                            </m:sSubSup>
                          </m:lim>
                        </m:limLow>
                      </m:fName>
                      <m:e>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e>
                    </m:func>
                    <m:r>
                      <a:rPr lang="en-US" altLang="zh-CN" i="1">
                        <a:latin typeface="Cambria Math" panose="02040503050406030204" pitchFamily="18" charset="0"/>
                      </a:rPr>
                      <m:t>=</m:t>
                    </m:r>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e>
                    </m:d>
                    <m:r>
                      <a:rPr lang="zh-CN" altLang="en-US" i="1">
                        <a:latin typeface="Cambria Math" panose="02040503050406030204" pitchFamily="18" charset="0"/>
                      </a:rPr>
                      <m:t>，</m:t>
                    </m:r>
                  </m:oMath>
                </a14:m>
                <a:r>
                  <a:rPr lang="zh-CN" altLang="en-US" dirty="0">
                    <a:latin typeface="方正北魏楷书简体" panose="03000509000000000000" pitchFamily="65" charset="-122"/>
                    <a:ea typeface="方正北魏楷书简体" panose="03000509000000000000" pitchFamily="65" charset="-122"/>
                  </a:rPr>
                  <a:t>则称</a:t>
                </a: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e>
                    </m:d>
                  </m:oMath>
                </a14:m>
                <a:r>
                  <a:rPr lang="zh-CN" altLang="en-US" dirty="0">
                    <a:latin typeface="方正北魏楷书简体" panose="03000509000000000000" pitchFamily="65" charset="-122"/>
                    <a:ea typeface="方正北魏楷书简体" panose="03000509000000000000" pitchFamily="65" charset="-122"/>
                  </a:rPr>
                  <a:t>在点</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0</m:t>
                        </m:r>
                      </m:sub>
                    </m:sSub>
                  </m:oMath>
                </a14:m>
                <a:r>
                  <a:rPr lang="zh-CN" altLang="en-US" dirty="0">
                    <a:latin typeface="方正北魏楷书简体" panose="03000509000000000000" pitchFamily="65" charset="-122"/>
                    <a:ea typeface="方正北魏楷书简体" panose="03000509000000000000" pitchFamily="65" charset="-122"/>
                  </a:rPr>
                  <a:t>处左连续</a:t>
                </a:r>
                <a:endParaRPr lang="en-US" altLang="zh-CN" dirty="0">
                  <a:latin typeface="方正北魏楷书简体" panose="03000509000000000000" pitchFamily="65" charset="-122"/>
                  <a:ea typeface="方正北魏楷书简体" panose="03000509000000000000" pitchFamily="65" charset="-122"/>
                </a:endParaRPr>
              </a:p>
              <a:p>
                <a:pPr>
                  <a:lnSpc>
                    <a:spcPct val="150000"/>
                  </a:lnSpc>
                </a:pPr>
                <a:endParaRPr lang="zh-CN" altLang="en-US" dirty="0">
                  <a:latin typeface="方正北魏楷书简体" panose="03000509000000000000" pitchFamily="65" charset="-122"/>
                  <a:ea typeface="方正北魏楷书简体" panose="03000509000000000000" pitchFamily="65" charset="-122"/>
                </a:endParaRPr>
              </a:p>
            </p:txBody>
          </p:sp>
        </mc:Choice>
        <mc:Fallback xmlns="">
          <p:sp>
            <p:nvSpPr>
              <p:cNvPr id="12" name="矩形 11"/>
              <p:cNvSpPr>
                <a:spLocks noRot="1" noChangeAspect="1" noMove="1" noResize="1" noEditPoints="1" noAdjustHandles="1" noChangeArrowheads="1" noChangeShapeType="1" noTextEdit="1"/>
              </p:cNvSpPr>
              <p:nvPr/>
            </p:nvSpPr>
            <p:spPr>
              <a:xfrm>
                <a:off x="2931215" y="2492896"/>
                <a:ext cx="4856138" cy="2726644"/>
              </a:xfrm>
              <a:prstGeom prst="rect">
                <a:avLst/>
              </a:prstGeom>
              <a:blipFill rotWithShape="1">
                <a:blip r:embed="rId4"/>
                <a:stretch>
                  <a:fillRect l="-1" t="-19" r="7" b="-2218"/>
                </a:stretch>
              </a:blipFill>
            </p:spPr>
            <p:txBody>
              <a:bodyPr/>
              <a:lstStyle/>
              <a:p>
                <a:r>
                  <a:rPr lang="zh-CN" altLang="en-US">
                    <a:noFill/>
                  </a:rPr>
                  <a:t> </a:t>
                </a:r>
              </a:p>
            </p:txBody>
          </p:sp>
        </mc:Fallback>
      </mc:AlternateContent>
      <p:sp>
        <p:nvSpPr>
          <p:cNvPr id="13" name="矩形 12"/>
          <p:cNvSpPr/>
          <p:nvPr/>
        </p:nvSpPr>
        <p:spPr>
          <a:xfrm>
            <a:off x="8184232" y="3067440"/>
            <a:ext cx="3153548" cy="646331"/>
          </a:xfrm>
          <a:prstGeom prst="rect">
            <a:avLst/>
          </a:prstGeom>
        </p:spPr>
        <p:txBody>
          <a:bodyPr wrap="square">
            <a:spAutoFit/>
          </a:bodyPr>
          <a:lstStyle/>
          <a:p>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函数在某一点连续的充要条件是函数左连续且右连续</a:t>
            </a:r>
            <a:endParaRPr lang="zh-CN" altLang="en-US" dirty="0"/>
          </a:p>
        </p:txBody>
      </p:sp>
      <mc:AlternateContent xmlns:mc="http://schemas.openxmlformats.org/markup-compatibility/2006" xmlns:a14="http://schemas.microsoft.com/office/drawing/2010/main">
        <mc:Choice Requires="a14">
          <p:sp>
            <p:nvSpPr>
              <p:cNvPr id="14" name="矩形 13"/>
              <p:cNvSpPr/>
              <p:nvPr/>
            </p:nvSpPr>
            <p:spPr>
              <a:xfrm>
                <a:off x="8205514" y="3926878"/>
                <a:ext cx="3624454" cy="580608"/>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000" b="1" i="1">
                              <a:latin typeface="Cambria Math" panose="02040503050406030204" pitchFamily="18" charset="0"/>
                            </a:rPr>
                          </m:ctrlPr>
                        </m:funcPr>
                        <m:fName>
                          <m:limLow>
                            <m:limLowPr>
                              <m:ctrlPr>
                                <a:rPr lang="en-US" altLang="zh-CN" sz="2000" b="1" i="1">
                                  <a:latin typeface="Cambria Math" panose="02040503050406030204" pitchFamily="18" charset="0"/>
                                </a:rPr>
                              </m:ctrlPr>
                            </m:limLowPr>
                            <m:e>
                              <m:r>
                                <a:rPr lang="en-US" altLang="zh-CN" sz="2000" b="1" i="1">
                                  <a:latin typeface="Cambria Math" panose="02040503050406030204" pitchFamily="18" charset="0"/>
                                </a:rPr>
                                <m:t>𝒍𝒊𝒎</m:t>
                              </m:r>
                            </m:e>
                            <m:lim>
                              <m:r>
                                <a:rPr lang="en-US" altLang="zh-CN" sz="2000" b="1" i="1">
                                  <a:latin typeface="Cambria Math" panose="02040503050406030204" pitchFamily="18" charset="0"/>
                                </a:rPr>
                                <m:t>𝒙</m:t>
                              </m:r>
                              <m:r>
                                <a:rPr lang="en-US" altLang="zh-CN" sz="2000" b="1" i="1">
                                  <a:latin typeface="Cambria Math" panose="02040503050406030204" pitchFamily="18" charset="0"/>
                                </a:rPr>
                                <m:t>→</m:t>
                              </m:r>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𝟎</m:t>
                                  </m:r>
                                </m:sub>
                                <m:sup>
                                  <m:r>
                                    <a:rPr lang="en-US" altLang="zh-CN" sz="2000" b="1" i="1">
                                      <a:latin typeface="Cambria Math" panose="02040503050406030204" pitchFamily="18" charset="0"/>
                                    </a:rPr>
                                    <m:t>+</m:t>
                                  </m:r>
                                </m:sup>
                              </m:sSubSup>
                            </m:lim>
                          </m:limLow>
                        </m:fName>
                        <m:e>
                          <m:r>
                            <a:rPr lang="en-US" altLang="zh-CN" sz="2000" b="1" i="1">
                              <a:latin typeface="Cambria Math" panose="02040503050406030204" pitchFamily="18" charset="0"/>
                            </a:rPr>
                            <m:t>𝒇</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𝒙</m:t>
                              </m:r>
                            </m:e>
                          </m:d>
                        </m:e>
                      </m:func>
                      <m:r>
                        <a:rPr lang="en-US" altLang="zh-CN" sz="2000" b="1" i="1">
                          <a:latin typeface="Cambria Math" panose="02040503050406030204" pitchFamily="18" charset="0"/>
                        </a:rPr>
                        <m:t>=</m:t>
                      </m:r>
                      <m:func>
                        <m:funcPr>
                          <m:ctrlPr>
                            <a:rPr lang="en-US" altLang="zh-CN" sz="2000" b="1" i="1">
                              <a:latin typeface="Cambria Math" panose="02040503050406030204" pitchFamily="18" charset="0"/>
                            </a:rPr>
                          </m:ctrlPr>
                        </m:funcPr>
                        <m:fName>
                          <m:limLow>
                            <m:limLowPr>
                              <m:ctrlPr>
                                <a:rPr lang="en-US" altLang="zh-CN" sz="2000" b="1" i="1">
                                  <a:latin typeface="Cambria Math" panose="02040503050406030204" pitchFamily="18" charset="0"/>
                                </a:rPr>
                              </m:ctrlPr>
                            </m:limLowPr>
                            <m:e>
                              <m:r>
                                <a:rPr lang="en-US" altLang="zh-CN" sz="2000" b="1" i="1">
                                  <a:latin typeface="Cambria Math" panose="02040503050406030204" pitchFamily="18" charset="0"/>
                                </a:rPr>
                                <m:t>𝒍𝒊𝒎</m:t>
                              </m:r>
                            </m:e>
                            <m:lim>
                              <m:r>
                                <a:rPr lang="en-US" altLang="zh-CN" sz="2000" b="1" i="1">
                                  <a:latin typeface="Cambria Math" panose="02040503050406030204" pitchFamily="18" charset="0"/>
                                </a:rPr>
                                <m:t>𝒙</m:t>
                              </m:r>
                              <m:r>
                                <a:rPr lang="en-US" altLang="zh-CN" sz="2000" b="1" i="1">
                                  <a:latin typeface="Cambria Math" panose="02040503050406030204" pitchFamily="18" charset="0"/>
                                </a:rPr>
                                <m:t>→</m:t>
                              </m:r>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𝟎</m:t>
                                  </m:r>
                                </m:sub>
                                <m:sup>
                                  <m:r>
                                    <a:rPr lang="en-US" altLang="zh-CN" sz="2000" b="1" i="1">
                                      <a:latin typeface="Cambria Math" panose="02040503050406030204" pitchFamily="18" charset="0"/>
                                    </a:rPr>
                                    <m:t>−</m:t>
                                  </m:r>
                                </m:sup>
                              </m:sSubSup>
                            </m:lim>
                          </m:limLow>
                        </m:fName>
                        <m:e>
                          <m:r>
                            <a:rPr lang="en-US" altLang="zh-CN" sz="2000" b="1" i="1">
                              <a:latin typeface="Cambria Math" panose="02040503050406030204" pitchFamily="18" charset="0"/>
                            </a:rPr>
                            <m:t>𝒇</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𝒙</m:t>
                              </m:r>
                            </m:e>
                          </m:d>
                        </m:e>
                      </m:func>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a:latin typeface="Cambria Math" panose="02040503050406030204" pitchFamily="18" charset="0"/>
                            </a:rPr>
                          </m:ctrlPr>
                        </m:dPr>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𝟎</m:t>
                              </m:r>
                            </m:sub>
                          </m:sSub>
                        </m:e>
                      </m:d>
                    </m:oMath>
                  </m:oMathPara>
                </a14:m>
                <a:endParaRPr lang="zh-CN" altLang="en-US" sz="2000" b="1" dirty="0"/>
              </a:p>
            </p:txBody>
          </p:sp>
        </mc:Choice>
        <mc:Fallback xmlns="">
          <p:sp>
            <p:nvSpPr>
              <p:cNvPr id="14" name="矩形 13"/>
              <p:cNvSpPr>
                <a:spLocks noRot="1" noChangeAspect="1" noMove="1" noResize="1" noEditPoints="1" noAdjustHandles="1" noChangeArrowheads="1" noChangeShapeType="1" noTextEdit="1"/>
              </p:cNvSpPr>
              <p:nvPr/>
            </p:nvSpPr>
            <p:spPr>
              <a:xfrm>
                <a:off x="8205514" y="3926878"/>
                <a:ext cx="3624454" cy="580608"/>
              </a:xfrm>
              <a:prstGeom prst="rect">
                <a:avLst/>
              </a:prstGeom>
              <a:blipFill rotWithShape="1">
                <a:blip r:embed="rId5"/>
                <a:stretch>
                  <a:fillRect l="-141" t="-881" r="-125" b="-721"/>
                </a:stretch>
              </a:blipFill>
              <a:ln>
                <a:solidFill>
                  <a:schemeClr val="tx1"/>
                </a:solidFill>
              </a:ln>
            </p:spPr>
            <p:txBody>
              <a:bodyPr/>
              <a:lstStyle/>
              <a:p>
                <a:r>
                  <a:rPr lang="zh-CN" altLang="en-US">
                    <a:noFill/>
                  </a:rPr>
                  <a:t> </a:t>
                </a:r>
              </a:p>
            </p:txBody>
          </p:sp>
        </mc:Fallback>
      </mc:AlternateContent>
      <p:sp>
        <p:nvSpPr>
          <p:cNvPr id="15" name="矩形 14"/>
          <p:cNvSpPr/>
          <p:nvPr/>
        </p:nvSpPr>
        <p:spPr>
          <a:xfrm>
            <a:off x="778820" y="5102630"/>
            <a:ext cx="10558960" cy="877548"/>
          </a:xfrm>
          <a:prstGeom prst="rect">
            <a:avLst/>
          </a:prstGeom>
        </p:spPr>
        <p:txBody>
          <a:bodyPr wrap="square">
            <a:spAutoFit/>
          </a:bodyPr>
          <a:lstStyle/>
          <a:p>
            <a:pPr>
              <a:lnSpc>
                <a:spcPct val="150000"/>
              </a:lnSpc>
            </a:pPr>
            <a:r>
              <a:rPr lang="zh-CN"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函数在定义域上连续</a:t>
            </a:r>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a:t>
            </a:r>
            <a:r>
              <a:rPr lang="zh-CN" altLang="en-US" b="1" kern="0" dirty="0">
                <a:latin typeface="Times New Roman" panose="02020603050405020304" pitchFamily="18" charset="0"/>
                <a:ea typeface="方正北魏楷书简体" panose="03000509000000000000" pitchFamily="65" charset="-122"/>
                <a:cs typeface="Times New Roman" panose="02020603050405020304" pitchFamily="18" charset="0"/>
              </a:rPr>
              <a:t>基本初等函数在其定义域内都是连续函数，即幂函数、指数函数、对数函数、三角函数、反三角函数、多项式函数、有理函数在定义域上都是连续函数。</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479376" y="476672"/>
                <a:ext cx="10618352" cy="5493812"/>
              </a:xfrm>
              <a:prstGeom prst="rect">
                <a:avLst/>
              </a:prstGeom>
            </p:spPr>
            <p:txBody>
              <a:bodyPr wrap="square">
                <a:spAutoFit/>
              </a:bodyPr>
              <a:lstStyle/>
              <a:p>
                <a:pPr algn="just">
                  <a:lnSpc>
                    <a:spcPct val="150000"/>
                  </a:lnSpc>
                  <a:spcAft>
                    <a:spcPts val="0"/>
                  </a:spcAft>
                </a:pPr>
                <a:r>
                  <a:rPr lang="en-US" altLang="zh-CN" b="1" kern="100" dirty="0">
                    <a:solidFill>
                      <a:srgbClr val="FF0000"/>
                    </a:solidFill>
                    <a:highlight>
                      <a:srgbClr val="FFFF00"/>
                    </a:highlight>
                    <a:latin typeface="Times New Roman" panose="02020603050405020304" pitchFamily="18" charset="0"/>
                    <a:ea typeface="等线" panose="02010600030101010101" charset="-122"/>
                    <a:cs typeface="Times New Roman" panose="02020603050405020304" pitchFamily="18" charset="0"/>
                  </a:rPr>
                  <a:t>Prerequisites</a:t>
                </a:r>
                <a:endParaRPr lang="zh-CN" altLang="zh-CN" kern="100" dirty="0">
                  <a:latin typeface="等线" panose="02010600030101010101" charset="-122"/>
                  <a:ea typeface="等线" panose="02010600030101010101"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altLang="zh-CN" b="1" kern="100" dirty="0">
                    <a:latin typeface="Times New Roman" panose="02020603050405020304" pitchFamily="18" charset="0"/>
                    <a:ea typeface="等线" panose="02010600030101010101" charset="-122"/>
                    <a:cs typeface="Times New Roman" panose="02020603050405020304" pitchFamily="18" charset="0"/>
                  </a:rPr>
                  <a:t>Algebraic symbols and working with algebraic structures;</a:t>
                </a:r>
                <a:endParaRPr lang="zh-CN" altLang="zh-CN" kern="100" dirty="0">
                  <a:latin typeface="等线" panose="02010600030101010101" charset="-122"/>
                  <a:ea typeface="等线" panose="02010600030101010101" charset="-122"/>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en-US" altLang="zh-CN" b="1" kern="100" dirty="0">
                    <a:latin typeface="Times New Roman" panose="02020603050405020304" pitchFamily="18" charset="0"/>
                    <a:ea typeface="等线" panose="02010600030101010101" charset="-122"/>
                    <a:cs typeface="Times New Roman" panose="02020603050405020304" pitchFamily="18" charset="0"/>
                  </a:rPr>
                  <a:t>Algebra, geometry, trigonometry, analytic geometry, and elementary functions. </a:t>
                </a:r>
                <a:r>
                  <a:rPr lang="en-US" altLang="zh-CN" b="1" kern="100" dirty="0">
                    <a:solidFill>
                      <a:srgbClr val="FF0000"/>
                    </a:solidFill>
                    <a:latin typeface="Times New Roman" panose="02020603050405020304" pitchFamily="18" charset="0"/>
                    <a:ea typeface="等线" panose="02010600030101010101" charset="-122"/>
                    <a:cs typeface="Times New Roman" panose="02020603050405020304" pitchFamily="18" charset="0"/>
                  </a:rPr>
                  <a:t>These functions include linear, polynomial, rational, exponential, logarithmic, trigonometric, inverse trigonometric, and piecewise defined functions;</a:t>
                </a:r>
                <a:r>
                  <a:rPr lang="zh-CN" altLang="en-US" b="1" u="sng"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基本函数</a:t>
                </a:r>
                <a:endParaRPr lang="zh-CN" altLang="zh-CN" b="1" u="sng" kern="100" dirty="0">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342900" indent="-342900" algn="just">
                  <a:lnSpc>
                    <a:spcPct val="150000"/>
                  </a:lnSpc>
                  <a:buFont typeface="Wingdings" panose="05000000000000000000" pitchFamily="2" charset="2"/>
                  <a:buChar char=""/>
                </a:pPr>
                <a:r>
                  <a:rPr lang="en-US" altLang="zh-CN" b="1" kern="100" dirty="0">
                    <a:latin typeface="Times New Roman" panose="02020603050405020304" pitchFamily="18" charset="0"/>
                    <a:ea typeface="等线" panose="02010600030101010101" charset="-122"/>
                    <a:cs typeface="Times New Roman" panose="02020603050405020304" pitchFamily="18" charset="0"/>
                  </a:rPr>
                  <a:t>Be familiar with </a:t>
                </a:r>
                <a:r>
                  <a:rPr lang="en-US" altLang="zh-CN" b="1" kern="100" dirty="0">
                    <a:solidFill>
                      <a:srgbClr val="FF0000"/>
                    </a:solidFill>
                    <a:latin typeface="Times New Roman" panose="02020603050405020304" pitchFamily="18" charset="0"/>
                    <a:ea typeface="等线" panose="02010600030101010101" charset="-122"/>
                    <a:cs typeface="Times New Roman" panose="02020603050405020304" pitchFamily="18" charset="0"/>
                  </a:rPr>
                  <a:t>the properties of functions</a:t>
                </a:r>
                <a:r>
                  <a:rPr lang="en-US" altLang="zh-CN" b="1" kern="100" dirty="0">
                    <a:latin typeface="Times New Roman" panose="02020603050405020304" pitchFamily="18" charset="0"/>
                    <a:ea typeface="等线" panose="02010600030101010101" charset="-122"/>
                    <a:cs typeface="Times New Roman" panose="02020603050405020304" pitchFamily="18" charset="0"/>
                  </a:rPr>
                  <a:t>, </a:t>
                </a:r>
                <a:r>
                  <a:rPr lang="en-US" altLang="zh-CN" b="1" kern="100" dirty="0">
                    <a:solidFill>
                      <a:srgbClr val="FF0000"/>
                    </a:solidFill>
                    <a:latin typeface="Times New Roman" panose="02020603050405020304" pitchFamily="18" charset="0"/>
                    <a:ea typeface="等线" panose="02010600030101010101" charset="-122"/>
                    <a:cs typeface="Times New Roman" panose="02020603050405020304" pitchFamily="18" charset="0"/>
                  </a:rPr>
                  <a:t>the composition of functions</a:t>
                </a:r>
                <a:r>
                  <a:rPr lang="en-US" altLang="zh-CN" b="1" kern="100" dirty="0">
                    <a:latin typeface="Times New Roman" panose="02020603050405020304" pitchFamily="18" charset="0"/>
                    <a:ea typeface="等线" panose="02010600030101010101" charset="-122"/>
                    <a:cs typeface="Times New Roman" panose="02020603050405020304" pitchFamily="18" charset="0"/>
                  </a:rPr>
                  <a:t>, </a:t>
                </a:r>
                <a:r>
                  <a:rPr lang="en-US" altLang="zh-CN" b="1" kern="100" dirty="0">
                    <a:solidFill>
                      <a:srgbClr val="FF0000"/>
                    </a:solidFill>
                    <a:latin typeface="Times New Roman" panose="02020603050405020304" pitchFamily="18" charset="0"/>
                    <a:ea typeface="等线" panose="02010600030101010101" charset="-122"/>
                    <a:cs typeface="Times New Roman" panose="02020603050405020304" pitchFamily="18" charset="0"/>
                  </a:rPr>
                  <a:t>the algebra of functions</a:t>
                </a:r>
                <a:r>
                  <a:rPr lang="en-US" altLang="zh-CN" b="1" kern="100" dirty="0">
                    <a:latin typeface="Times New Roman" panose="02020603050405020304" pitchFamily="18" charset="0"/>
                    <a:ea typeface="等线" panose="02010600030101010101" charset="-122"/>
                    <a:cs typeface="Times New Roman" panose="02020603050405020304" pitchFamily="18" charset="0"/>
                  </a:rPr>
                  <a:t>, </a:t>
                </a:r>
                <a:r>
                  <a:rPr lang="en-US" altLang="zh-CN" b="1" kern="100" dirty="0">
                    <a:solidFill>
                      <a:srgbClr val="FF0000"/>
                    </a:solidFill>
                    <a:latin typeface="Times New Roman" panose="02020603050405020304" pitchFamily="18" charset="0"/>
                    <a:ea typeface="等线" panose="02010600030101010101" charset="-122"/>
                    <a:cs typeface="Times New Roman" panose="02020603050405020304" pitchFamily="18" charset="0"/>
                  </a:rPr>
                  <a:t>and the graphs of functions</a:t>
                </a:r>
                <a:r>
                  <a:rPr lang="en-US" altLang="zh-CN" b="1" kern="100" dirty="0">
                    <a:latin typeface="Times New Roman" panose="02020603050405020304" pitchFamily="18" charset="0"/>
                    <a:ea typeface="等线" panose="02010600030101010101" charset="-122"/>
                    <a:cs typeface="Times New Roman" panose="02020603050405020304" pitchFamily="18" charset="0"/>
                  </a:rPr>
                  <a:t>;</a:t>
                </a:r>
                <a:r>
                  <a:rPr lang="zh-CN" altLang="en-US" b="1" u="sng"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函数的外在</a:t>
                </a:r>
                <a:endParaRPr lang="zh-CN" altLang="zh-CN" b="1" u="sng" kern="100" dirty="0">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342900" indent="-342900" algn="just">
                  <a:lnSpc>
                    <a:spcPct val="150000"/>
                  </a:lnSpc>
                  <a:buFont typeface="Wingdings" panose="05000000000000000000" pitchFamily="2" charset="2"/>
                  <a:buChar char=""/>
                </a:pPr>
                <a:r>
                  <a:rPr lang="en-US" altLang="zh-CN" b="1" kern="100" dirty="0">
                    <a:latin typeface="Times New Roman" panose="02020603050405020304" pitchFamily="18" charset="0"/>
                    <a:ea typeface="等线" panose="02010600030101010101" charset="-122"/>
                    <a:cs typeface="Times New Roman" panose="02020603050405020304" pitchFamily="18" charset="0"/>
                  </a:rPr>
                  <a:t>Understand the language of functions (</a:t>
                </a:r>
                <a:r>
                  <a:rPr lang="en-US" altLang="zh-CN" b="1" kern="100" dirty="0">
                    <a:solidFill>
                      <a:srgbClr val="FF0000"/>
                    </a:solidFill>
                    <a:latin typeface="Times New Roman" panose="02020603050405020304" pitchFamily="18" charset="0"/>
                    <a:ea typeface="等线" panose="02010600030101010101" charset="-122"/>
                    <a:cs typeface="Times New Roman" panose="02020603050405020304" pitchFamily="18" charset="0"/>
                  </a:rPr>
                  <a:t>domain and range, odd and even, periodic, symmetry, </a:t>
                </a:r>
                <a:r>
                  <a:rPr lang="en-US" altLang="zh-CN" b="1" kern="100" dirty="0">
                    <a:solidFill>
                      <a:srgbClr val="0070C0"/>
                    </a:solidFill>
                    <a:latin typeface="Times New Roman" panose="02020603050405020304" pitchFamily="18" charset="0"/>
                    <a:ea typeface="等线" panose="02010600030101010101" charset="-122"/>
                    <a:cs typeface="Times New Roman" panose="02020603050405020304" pitchFamily="18" charset="0"/>
                  </a:rPr>
                  <a:t>zeros, intercepts</a:t>
                </a:r>
                <a:r>
                  <a:rPr lang="en-US" altLang="zh-CN" b="1" kern="100" dirty="0">
                    <a:solidFill>
                      <a:srgbClr val="FF0000"/>
                    </a:solidFill>
                    <a:latin typeface="Times New Roman" panose="02020603050405020304" pitchFamily="18" charset="0"/>
                    <a:ea typeface="等线" panose="02010600030101010101" charset="-122"/>
                    <a:cs typeface="Times New Roman" panose="02020603050405020304" pitchFamily="18" charset="0"/>
                  </a:rPr>
                  <a:t>, and descriptors such as increasing and decreasing</a:t>
                </a:r>
                <a:r>
                  <a:rPr lang="en-US" altLang="zh-CN" b="1" kern="100" dirty="0">
                    <a:latin typeface="Times New Roman" panose="02020603050405020304" pitchFamily="18" charset="0"/>
                    <a:ea typeface="等线" panose="02010600030101010101" charset="-122"/>
                    <a:cs typeface="Times New Roman" panose="02020603050405020304" pitchFamily="18" charset="0"/>
                  </a:rPr>
                  <a:t>);</a:t>
                </a:r>
                <a:r>
                  <a:rPr lang="zh-CN" altLang="en-US" b="1" u="sng"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函数的内在</a:t>
                </a:r>
                <a:endParaRPr lang="zh-CN" altLang="zh-CN" b="1" u="sng" kern="100" dirty="0">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342900" indent="-342900" algn="just">
                  <a:lnSpc>
                    <a:spcPct val="150000"/>
                  </a:lnSpc>
                  <a:buFont typeface="Wingdings" panose="05000000000000000000" pitchFamily="2" charset="2"/>
                  <a:buChar char=""/>
                </a:pPr>
                <a:r>
                  <a:rPr lang="en-US" altLang="zh-CN" b="1" kern="100" dirty="0">
                    <a:latin typeface="Times New Roman" panose="02020603050405020304" pitchFamily="18" charset="0"/>
                    <a:ea typeface="等线" panose="02010600030101010101" charset="-122"/>
                    <a:cs typeface="Times New Roman" panose="02020603050405020304" pitchFamily="18" charset="0"/>
                  </a:rPr>
                  <a:t>How the sine and cosine functions are defined from the unit circle and know the values of the trigonometric functions at the numbers </a:t>
                </a:r>
                <a14:m>
                  <m:oMath xmlns:m="http://schemas.openxmlformats.org/officeDocument/2006/math">
                    <m:r>
                      <a:rPr lang="en-US" altLang="zh-CN" b="1" i="1" kern="100">
                        <a:latin typeface="Cambria Math" panose="02040503050406030204" pitchFamily="18" charset="0"/>
                        <a:ea typeface="等线" panose="02010600030101010101" charset="-122"/>
                        <a:cs typeface="Times New Roman" panose="02020603050405020304" pitchFamily="18" charset="0"/>
                      </a:rPr>
                      <m:t>𝟎</m:t>
                    </m:r>
                    <m:r>
                      <a:rPr lang="en-US" altLang="zh-CN" b="1" kern="100">
                        <a:latin typeface="Cambria Math" panose="02040503050406030204" pitchFamily="18" charset="0"/>
                        <a:ea typeface="等线" panose="02010600030101010101" charset="-122"/>
                        <a:cs typeface="Times New Roman" panose="02020603050405020304" pitchFamily="18" charset="0"/>
                      </a:rPr>
                      <m:t>,</m:t>
                    </m:r>
                    <m:r>
                      <a:rPr lang="en-US" altLang="zh-CN" b="1" i="1" kern="100">
                        <a:latin typeface="Cambria Math" panose="02040503050406030204" pitchFamily="18" charset="0"/>
                        <a:ea typeface="等线" panose="02010600030101010101" charset="-122"/>
                        <a:cs typeface="Times New Roman" panose="02020603050405020304" pitchFamily="18" charset="0"/>
                      </a:rPr>
                      <m:t>𝛑</m:t>
                    </m:r>
                    <m:r>
                      <a:rPr lang="en-US" altLang="zh-CN" b="1" kern="100">
                        <a:latin typeface="Cambria Math" panose="02040503050406030204" pitchFamily="18" charset="0"/>
                        <a:ea typeface="等线" panose="02010600030101010101" charset="-122"/>
                        <a:cs typeface="Times New Roman" panose="02020603050405020304" pitchFamily="18" charset="0"/>
                      </a:rPr>
                      <m:t>/</m:t>
                    </m:r>
                    <m:r>
                      <a:rPr lang="en-US" altLang="zh-CN" b="1" i="1" kern="100">
                        <a:latin typeface="Cambria Math" panose="02040503050406030204" pitchFamily="18" charset="0"/>
                        <a:ea typeface="等线" panose="02010600030101010101" charset="-122"/>
                        <a:cs typeface="Times New Roman" panose="02020603050405020304" pitchFamily="18" charset="0"/>
                      </a:rPr>
                      <m:t>𝟔</m:t>
                    </m:r>
                    <m:r>
                      <a:rPr lang="en-US" altLang="zh-CN" b="1" kern="100">
                        <a:latin typeface="Cambria Math" panose="02040503050406030204" pitchFamily="18" charset="0"/>
                        <a:ea typeface="等线" panose="02010600030101010101" charset="-122"/>
                        <a:cs typeface="Times New Roman" panose="02020603050405020304" pitchFamily="18" charset="0"/>
                      </a:rPr>
                      <m:t>,</m:t>
                    </m:r>
                    <m:r>
                      <a:rPr lang="en-US" altLang="zh-CN" b="1" i="1" kern="100">
                        <a:latin typeface="Cambria Math" panose="02040503050406030204" pitchFamily="18" charset="0"/>
                        <a:ea typeface="等线" panose="02010600030101010101" charset="-122"/>
                        <a:cs typeface="Times New Roman" panose="02020603050405020304" pitchFamily="18" charset="0"/>
                      </a:rPr>
                      <m:t>𝛑</m:t>
                    </m:r>
                    <m:r>
                      <a:rPr lang="en-US" altLang="zh-CN" b="1" kern="100">
                        <a:latin typeface="Cambria Math" panose="02040503050406030204" pitchFamily="18" charset="0"/>
                        <a:ea typeface="等线" panose="02010600030101010101" charset="-122"/>
                        <a:cs typeface="Times New Roman" panose="02020603050405020304" pitchFamily="18" charset="0"/>
                      </a:rPr>
                      <m:t>/</m:t>
                    </m:r>
                    <m:r>
                      <a:rPr lang="en-US" altLang="zh-CN" b="1" i="1" kern="100">
                        <a:latin typeface="Cambria Math" panose="02040503050406030204" pitchFamily="18" charset="0"/>
                        <a:ea typeface="等线" panose="02010600030101010101" charset="-122"/>
                        <a:cs typeface="Times New Roman" panose="02020603050405020304" pitchFamily="18" charset="0"/>
                      </a:rPr>
                      <m:t>𝟒</m:t>
                    </m:r>
                    <m:r>
                      <a:rPr lang="en-US" altLang="zh-CN" b="1" kern="100">
                        <a:latin typeface="Cambria Math" panose="02040503050406030204" pitchFamily="18" charset="0"/>
                        <a:ea typeface="等线" panose="02010600030101010101" charset="-122"/>
                        <a:cs typeface="Times New Roman" panose="02020603050405020304" pitchFamily="18" charset="0"/>
                      </a:rPr>
                      <m:t>,</m:t>
                    </m:r>
                    <m:r>
                      <a:rPr lang="en-US" altLang="zh-CN" b="1" i="1" kern="100">
                        <a:latin typeface="Cambria Math" panose="02040503050406030204" pitchFamily="18" charset="0"/>
                        <a:ea typeface="等线" panose="02010600030101010101" charset="-122"/>
                        <a:cs typeface="Times New Roman" panose="02020603050405020304" pitchFamily="18" charset="0"/>
                      </a:rPr>
                      <m:t>𝛑</m:t>
                    </m:r>
                    <m:r>
                      <a:rPr lang="en-US" altLang="zh-CN" b="1" kern="100">
                        <a:latin typeface="Cambria Math" panose="02040503050406030204" pitchFamily="18" charset="0"/>
                        <a:ea typeface="等线" panose="02010600030101010101" charset="-122"/>
                        <a:cs typeface="Times New Roman" panose="02020603050405020304" pitchFamily="18" charset="0"/>
                      </a:rPr>
                      <m:t>/</m:t>
                    </m:r>
                    <m:r>
                      <a:rPr lang="en-US" altLang="zh-CN" b="1" i="1" kern="100">
                        <a:latin typeface="Cambria Math" panose="02040503050406030204" pitchFamily="18" charset="0"/>
                        <a:ea typeface="等线" panose="02010600030101010101" charset="-122"/>
                        <a:cs typeface="Times New Roman" panose="02020603050405020304" pitchFamily="18" charset="0"/>
                      </a:rPr>
                      <m:t>𝟑</m:t>
                    </m:r>
                    <m:r>
                      <a:rPr lang="en-US" altLang="zh-CN" b="1" kern="100">
                        <a:latin typeface="Cambria Math" panose="02040503050406030204" pitchFamily="18" charset="0"/>
                        <a:ea typeface="等线" panose="02010600030101010101" charset="-122"/>
                        <a:cs typeface="Times New Roman" panose="02020603050405020304" pitchFamily="18" charset="0"/>
                      </a:rPr>
                      <m:t>,</m:t>
                    </m:r>
                    <m:r>
                      <a:rPr lang="en-US" altLang="zh-CN" b="1" i="1" kern="100">
                        <a:latin typeface="Cambria Math" panose="02040503050406030204" pitchFamily="18" charset="0"/>
                        <a:ea typeface="等线" panose="02010600030101010101" charset="-122"/>
                        <a:cs typeface="Times New Roman" panose="02020603050405020304" pitchFamily="18" charset="0"/>
                      </a:rPr>
                      <m:t>𝛑</m:t>
                    </m:r>
                    <m:r>
                      <a:rPr lang="en-US" altLang="zh-CN" b="1" kern="100">
                        <a:latin typeface="Cambria Math" panose="02040503050406030204" pitchFamily="18" charset="0"/>
                        <a:ea typeface="等线" panose="02010600030101010101" charset="-122"/>
                        <a:cs typeface="Times New Roman" panose="02020603050405020304" pitchFamily="18" charset="0"/>
                      </a:rPr>
                      <m:t>/</m:t>
                    </m:r>
                    <m:r>
                      <a:rPr lang="en-US" altLang="zh-CN" b="1" i="1" kern="100">
                        <a:latin typeface="Cambria Math" panose="02040503050406030204" pitchFamily="18" charset="0"/>
                        <a:ea typeface="等线" panose="02010600030101010101" charset="-122"/>
                        <a:cs typeface="Times New Roman" panose="02020603050405020304" pitchFamily="18" charset="0"/>
                      </a:rPr>
                      <m:t>𝟐</m:t>
                    </m:r>
                    <m:r>
                      <a:rPr lang="en-US" altLang="zh-CN" b="1" kern="100">
                        <a:latin typeface="Cambria Math" panose="02040503050406030204" pitchFamily="18" charset="0"/>
                        <a:ea typeface="等线" panose="02010600030101010101" charset="-122"/>
                        <a:cs typeface="Times New Roman" panose="02020603050405020304" pitchFamily="18" charset="0"/>
                      </a:rPr>
                      <m:t> </m:t>
                    </m:r>
                  </m:oMath>
                </a14:m>
                <a:r>
                  <a:rPr lang="en-US" altLang="zh-CN" b="1" kern="100" dirty="0">
                    <a:latin typeface="Times New Roman" panose="02020603050405020304" pitchFamily="18" charset="0"/>
                    <a:ea typeface="等线" panose="02010600030101010101" charset="-122"/>
                    <a:cs typeface="Times New Roman" panose="02020603050405020304" pitchFamily="18" charset="0"/>
                  </a:rPr>
                  <a:t>and their multiples;</a:t>
                </a:r>
                <a:r>
                  <a:rPr lang="zh-CN" altLang="en-US" b="1" u="sng"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三角函数重点考察</a:t>
                </a:r>
                <a:endParaRPr lang="zh-CN" altLang="zh-CN" b="1" u="sng" kern="100" dirty="0">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342900" indent="-342900" algn="just">
                  <a:lnSpc>
                    <a:spcPct val="150000"/>
                  </a:lnSpc>
                  <a:buFont typeface="Wingdings" panose="05000000000000000000" pitchFamily="2" charset="2"/>
                  <a:buChar char=""/>
                </a:pPr>
                <a:r>
                  <a:rPr lang="en-US" altLang="zh-CN" b="1" kern="100" dirty="0">
                    <a:latin typeface="Times New Roman" panose="02020603050405020304" pitchFamily="18" charset="0"/>
                    <a:ea typeface="等线" panose="02010600030101010101" charset="-122"/>
                    <a:cs typeface="Times New Roman" panose="02020603050405020304" pitchFamily="18" charset="0"/>
                  </a:rPr>
                  <a:t>Students who take AP Calculus BC should have basic familiarity with </a:t>
                </a:r>
                <a:r>
                  <a:rPr lang="en-US" altLang="zh-CN" b="1" kern="100" dirty="0">
                    <a:solidFill>
                      <a:srgbClr val="FF0000"/>
                    </a:solidFill>
                    <a:latin typeface="Times New Roman" panose="02020603050405020304" pitchFamily="18" charset="0"/>
                    <a:ea typeface="等线" panose="02010600030101010101" charset="-122"/>
                    <a:cs typeface="Times New Roman" panose="02020603050405020304" pitchFamily="18" charset="0"/>
                  </a:rPr>
                  <a:t>sequences and series</a:t>
                </a:r>
                <a:r>
                  <a:rPr lang="en-US" altLang="zh-CN" b="1" kern="100" dirty="0">
                    <a:latin typeface="Times New Roman" panose="02020603050405020304" pitchFamily="18" charset="0"/>
                    <a:ea typeface="等线" panose="02010600030101010101" charset="-122"/>
                    <a:cs typeface="Times New Roman" panose="02020603050405020304" pitchFamily="18" charset="0"/>
                  </a:rPr>
                  <a:t>, as well as some exposure to </a:t>
                </a:r>
                <a:r>
                  <a:rPr lang="en-US" altLang="zh-CN" b="1" kern="100" dirty="0">
                    <a:solidFill>
                      <a:srgbClr val="FF0000"/>
                    </a:solidFill>
                    <a:latin typeface="Times New Roman" panose="02020603050405020304" pitchFamily="18" charset="0"/>
                    <a:ea typeface="等线" panose="02010600030101010101" charset="-122"/>
                    <a:cs typeface="Times New Roman" panose="02020603050405020304" pitchFamily="18" charset="0"/>
                  </a:rPr>
                  <a:t>polar equations</a:t>
                </a:r>
                <a:r>
                  <a:rPr lang="en-US" altLang="zh-CN" b="1" kern="100" dirty="0">
                    <a:latin typeface="Times New Roman" panose="02020603050405020304" pitchFamily="18" charset="0"/>
                    <a:ea typeface="等线" panose="02010600030101010101" charset="-122"/>
                    <a:cs typeface="Times New Roman" panose="02020603050405020304" pitchFamily="18" charset="0"/>
                  </a:rPr>
                  <a:t>.</a:t>
                </a:r>
                <a:r>
                  <a:rPr lang="zh-CN" altLang="en-US" b="1" u="sng" kern="100" dirty="0">
                    <a:latin typeface="方正北魏楷书简体" panose="03000509000000000000" pitchFamily="65" charset="-122"/>
                    <a:ea typeface="方正北魏楷书简体" panose="03000509000000000000" pitchFamily="65" charset="-122"/>
                    <a:cs typeface="Times New Roman" panose="02020603050405020304" pitchFamily="18" charset="0"/>
                  </a:rPr>
                  <a:t>数列和极坐标</a:t>
                </a:r>
                <a:endParaRPr lang="zh-CN" altLang="zh-CN" b="1" u="sng" kern="100" dirty="0">
                  <a:latin typeface="方正北魏楷书简体" panose="03000509000000000000" pitchFamily="65" charset="-122"/>
                  <a:ea typeface="方正北魏楷书简体" panose="03000509000000000000" pitchFamily="65"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479376" y="476672"/>
                <a:ext cx="10618352" cy="5493812"/>
              </a:xfrm>
              <a:prstGeom prst="rect">
                <a:avLst/>
              </a:prstGeom>
              <a:blipFill rotWithShape="1">
                <a:blip r:embed="rId2"/>
                <a:stretch>
                  <a:fillRect l="-6" t="-8" r="4" b="4"/>
                </a:stretch>
              </a:blipFill>
            </p:spPr>
            <p:txBody>
              <a:bodyPr/>
              <a:lstStyle/>
              <a:p>
                <a:r>
                  <a:rPr lang="zh-CN" altLang="en-US">
                    <a:noFill/>
                  </a:rPr>
                  <a:t> </a:t>
                </a:r>
              </a:p>
            </p:txBody>
          </p:sp>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连续性</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4</a:t>
            </a:r>
            <a:endParaRPr lang="zh-CN" altLang="en-US" dirty="0"/>
          </a:p>
        </p:txBody>
      </p:sp>
      <p:sp>
        <p:nvSpPr>
          <p:cNvPr id="7" name="矩形 6"/>
          <p:cNvSpPr/>
          <p:nvPr/>
        </p:nvSpPr>
        <p:spPr>
          <a:xfrm>
            <a:off x="4557167" y="824086"/>
            <a:ext cx="2428870" cy="369332"/>
          </a:xfrm>
          <a:prstGeom prst="rect">
            <a:avLst/>
          </a:prstGeom>
        </p:spPr>
        <p:txBody>
          <a:bodyPr wrap="none">
            <a:spAutoFit/>
          </a:bodyPr>
          <a:lstStyle/>
          <a:p>
            <a:r>
              <a:rPr lang="en-US" altLang="zh-CN" kern="100" dirty="0">
                <a:latin typeface="Times New Roman" panose="02020603050405020304" pitchFamily="18" charset="0"/>
              </a:rPr>
              <a:t>Definition of Continuity</a:t>
            </a:r>
            <a:endParaRPr lang="zh-CN" altLang="en-US" dirty="0"/>
          </a:p>
        </p:txBody>
      </p:sp>
      <p:sp>
        <p:nvSpPr>
          <p:cNvPr id="30" name="矩形 29"/>
          <p:cNvSpPr/>
          <p:nvPr/>
        </p:nvSpPr>
        <p:spPr>
          <a:xfrm>
            <a:off x="2931215" y="765000"/>
            <a:ext cx="1652617" cy="507831"/>
          </a:xfrm>
          <a:prstGeom prst="rect">
            <a:avLst/>
          </a:prstGeom>
        </p:spPr>
        <p:txBody>
          <a:bodyPr wrap="square">
            <a:spAutoFit/>
          </a:bodyPr>
          <a:lstStyle/>
          <a:p>
            <a:pPr>
              <a:lnSpc>
                <a:spcPct val="150000"/>
              </a:lnSpc>
            </a:pPr>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连续性的定义</a:t>
            </a:r>
            <a:endPar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p:sp>
        <p:nvSpPr>
          <p:cNvPr id="13" name="矩形 12"/>
          <p:cNvSpPr/>
          <p:nvPr/>
        </p:nvSpPr>
        <p:spPr>
          <a:xfrm>
            <a:off x="695400" y="1556792"/>
            <a:ext cx="5616624" cy="369332"/>
          </a:xfrm>
          <a:prstGeom prst="rect">
            <a:avLst/>
          </a:prstGeom>
        </p:spPr>
        <p:txBody>
          <a:bodyPr wrap="square">
            <a:spAutoFit/>
          </a:bodyPr>
          <a:lstStyle/>
          <a:p>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函数在某一点连续的充要条件是函数左连续且右连续</a:t>
            </a:r>
            <a:endParaRPr lang="zh-CN" altLang="en-US" dirty="0"/>
          </a:p>
        </p:txBody>
      </p:sp>
      <mc:AlternateContent xmlns:mc="http://schemas.openxmlformats.org/markup-compatibility/2006" xmlns:a14="http://schemas.microsoft.com/office/drawing/2010/main">
        <mc:Choice Requires="a14">
          <p:sp>
            <p:nvSpPr>
              <p:cNvPr id="14" name="矩形 13"/>
              <p:cNvSpPr/>
              <p:nvPr/>
            </p:nvSpPr>
            <p:spPr>
              <a:xfrm>
                <a:off x="6326535" y="1451154"/>
                <a:ext cx="3612532" cy="580608"/>
              </a:xfrm>
              <a:prstGeom prst="rect">
                <a:avLst/>
              </a:prstGeom>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000" b="1" i="1">
                              <a:latin typeface="Cambria Math" panose="02040503050406030204" pitchFamily="18" charset="0"/>
                            </a:rPr>
                          </m:ctrlPr>
                        </m:funcPr>
                        <m:fName>
                          <m:limLow>
                            <m:limLowPr>
                              <m:ctrlPr>
                                <a:rPr lang="en-US" altLang="zh-CN" sz="2000" b="1" i="1">
                                  <a:latin typeface="Cambria Math" panose="02040503050406030204" pitchFamily="18" charset="0"/>
                                </a:rPr>
                              </m:ctrlPr>
                            </m:limLowPr>
                            <m:e>
                              <m:r>
                                <a:rPr lang="en-US" altLang="zh-CN" sz="2000" b="1" i="1">
                                  <a:latin typeface="Cambria Math" panose="02040503050406030204" pitchFamily="18" charset="0"/>
                                </a:rPr>
                                <m:t>𝒍𝒊𝒎</m:t>
                              </m:r>
                            </m:e>
                            <m:lim>
                              <m:r>
                                <a:rPr lang="en-US" altLang="zh-CN" sz="2000" b="1" i="1">
                                  <a:latin typeface="Cambria Math" panose="02040503050406030204" pitchFamily="18" charset="0"/>
                                </a:rPr>
                                <m:t>𝒙</m:t>
                              </m:r>
                              <m:r>
                                <a:rPr lang="en-US" altLang="zh-CN" sz="2000" b="1" i="1">
                                  <a:latin typeface="Cambria Math" panose="02040503050406030204" pitchFamily="18" charset="0"/>
                                </a:rPr>
                                <m:t>→</m:t>
                              </m:r>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𝟎</m:t>
                                  </m:r>
                                </m:sub>
                                <m:sup>
                                  <m:r>
                                    <a:rPr lang="en-US" altLang="zh-CN" sz="2000" b="1" i="1">
                                      <a:latin typeface="Cambria Math" panose="02040503050406030204" pitchFamily="18" charset="0"/>
                                    </a:rPr>
                                    <m:t>+</m:t>
                                  </m:r>
                                </m:sup>
                              </m:sSubSup>
                            </m:lim>
                          </m:limLow>
                        </m:fName>
                        <m:e>
                          <m:r>
                            <a:rPr lang="en-US" altLang="zh-CN" sz="2000" b="1" i="1">
                              <a:latin typeface="Cambria Math" panose="02040503050406030204" pitchFamily="18" charset="0"/>
                            </a:rPr>
                            <m:t>𝒇</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𝒙</m:t>
                              </m:r>
                            </m:e>
                          </m:d>
                        </m:e>
                      </m:func>
                      <m:r>
                        <a:rPr lang="en-US" altLang="zh-CN" sz="2000" b="1" i="1">
                          <a:latin typeface="Cambria Math" panose="02040503050406030204" pitchFamily="18" charset="0"/>
                        </a:rPr>
                        <m:t>=</m:t>
                      </m:r>
                      <m:func>
                        <m:funcPr>
                          <m:ctrlPr>
                            <a:rPr lang="en-US" altLang="zh-CN" sz="2000" b="1" i="1">
                              <a:latin typeface="Cambria Math" panose="02040503050406030204" pitchFamily="18" charset="0"/>
                            </a:rPr>
                          </m:ctrlPr>
                        </m:funcPr>
                        <m:fName>
                          <m:limLow>
                            <m:limLowPr>
                              <m:ctrlPr>
                                <a:rPr lang="en-US" altLang="zh-CN" sz="2000" b="1" i="1">
                                  <a:latin typeface="Cambria Math" panose="02040503050406030204" pitchFamily="18" charset="0"/>
                                </a:rPr>
                              </m:ctrlPr>
                            </m:limLowPr>
                            <m:e>
                              <m:r>
                                <a:rPr lang="en-US" altLang="zh-CN" sz="2000" b="1" i="1">
                                  <a:latin typeface="Cambria Math" panose="02040503050406030204" pitchFamily="18" charset="0"/>
                                </a:rPr>
                                <m:t>𝒍𝒊𝒎</m:t>
                              </m:r>
                            </m:e>
                            <m:lim>
                              <m:r>
                                <a:rPr lang="en-US" altLang="zh-CN" sz="2000" b="1" i="1">
                                  <a:latin typeface="Cambria Math" panose="02040503050406030204" pitchFamily="18" charset="0"/>
                                </a:rPr>
                                <m:t>𝒙</m:t>
                              </m:r>
                              <m:r>
                                <a:rPr lang="en-US" altLang="zh-CN" sz="2000" b="1" i="1">
                                  <a:latin typeface="Cambria Math" panose="02040503050406030204" pitchFamily="18" charset="0"/>
                                </a:rPr>
                                <m:t>→</m:t>
                              </m:r>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𝟎</m:t>
                                  </m:r>
                                </m:sub>
                                <m:sup>
                                  <m:r>
                                    <a:rPr lang="en-US" altLang="zh-CN" sz="2000" b="1" i="1">
                                      <a:latin typeface="Cambria Math" panose="02040503050406030204" pitchFamily="18" charset="0"/>
                                    </a:rPr>
                                    <m:t>−</m:t>
                                  </m:r>
                                </m:sup>
                              </m:sSubSup>
                            </m:lim>
                          </m:limLow>
                        </m:fName>
                        <m:e>
                          <m:r>
                            <a:rPr lang="en-US" altLang="zh-CN" sz="2000" b="1" i="1">
                              <a:latin typeface="Cambria Math" panose="02040503050406030204" pitchFamily="18" charset="0"/>
                            </a:rPr>
                            <m:t>𝒇</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𝒙</m:t>
                              </m:r>
                            </m:e>
                          </m:d>
                        </m:e>
                      </m:func>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a:latin typeface="Cambria Math" panose="02040503050406030204" pitchFamily="18" charset="0"/>
                            </a:rPr>
                          </m:ctrlPr>
                        </m:dPr>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𝟎</m:t>
                              </m:r>
                            </m:sub>
                          </m:sSub>
                        </m:e>
                      </m:d>
                    </m:oMath>
                  </m:oMathPara>
                </a14:m>
                <a:endParaRPr lang="zh-CN" altLang="en-US" sz="2000" b="1" dirty="0"/>
              </a:p>
            </p:txBody>
          </p:sp>
        </mc:Choice>
        <mc:Fallback xmlns="">
          <p:sp>
            <p:nvSpPr>
              <p:cNvPr id="14" name="矩形 13"/>
              <p:cNvSpPr>
                <a:spLocks noRot="1" noChangeAspect="1" noMove="1" noResize="1" noEditPoints="1" noAdjustHandles="1" noChangeArrowheads="1" noChangeShapeType="1" noTextEdit="1"/>
              </p:cNvSpPr>
              <p:nvPr/>
            </p:nvSpPr>
            <p:spPr>
              <a:xfrm>
                <a:off x="6326535" y="1451154"/>
                <a:ext cx="3612532" cy="580608"/>
              </a:xfrm>
              <a:prstGeom prst="rect">
                <a:avLst/>
              </a:prstGeom>
              <a:blipFill rotWithShape="1">
                <a:blip r:embed="rId2"/>
                <a:stretch>
                  <a:fillRect l="-141" t="-906" r="-122" b="-807"/>
                </a:stretch>
              </a:blipFill>
              <a:ln>
                <a:solidFill>
                  <a:schemeClr val="tx1"/>
                </a:solidFill>
              </a:ln>
            </p:spPr>
            <p:txBody>
              <a:bodyPr/>
              <a:lstStyle/>
              <a:p>
                <a:r>
                  <a:rPr lang="zh-CN" altLang="en-US">
                    <a:noFill/>
                  </a:rPr>
                  <a:t> </a:t>
                </a:r>
              </a:p>
            </p:txBody>
          </p:sp>
        </mc:Fallback>
      </mc:AlternateContent>
      <p:grpSp>
        <p:nvGrpSpPr>
          <p:cNvPr id="16" name="组合 15"/>
          <p:cNvGrpSpPr/>
          <p:nvPr/>
        </p:nvGrpSpPr>
        <p:grpSpPr>
          <a:xfrm>
            <a:off x="778820" y="2289498"/>
            <a:ext cx="1500756" cy="523220"/>
            <a:chOff x="788486" y="2037973"/>
            <a:chExt cx="1981094" cy="523220"/>
          </a:xfrm>
        </p:grpSpPr>
        <p:sp>
          <p:nvSpPr>
            <p:cNvPr id="17" name="Rectangle 5"/>
            <p:cNvSpPr>
              <a:spLocks noChangeArrowheads="1"/>
            </p:cNvSpPr>
            <p:nvPr/>
          </p:nvSpPr>
          <p:spPr bwMode="auto">
            <a:xfrm>
              <a:off x="788486" y="2112095"/>
              <a:ext cx="1857114"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8" name="TextBox 28"/>
            <p:cNvSpPr txBox="1"/>
            <p:nvPr/>
          </p:nvSpPr>
          <p:spPr>
            <a:xfrm>
              <a:off x="789665" y="2037973"/>
              <a:ext cx="1979915"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graphicFrame>
        <p:nvGraphicFramePr>
          <p:cNvPr id="6" name="对象 5"/>
          <p:cNvGraphicFramePr>
            <a:graphicFrameLocks noChangeAspect="1"/>
          </p:cNvGraphicFramePr>
          <p:nvPr/>
        </p:nvGraphicFramePr>
        <p:xfrm>
          <a:off x="2217208" y="3086839"/>
          <a:ext cx="2583579" cy="1381497"/>
        </p:xfrm>
        <a:graphic>
          <a:graphicData uri="http://schemas.openxmlformats.org/presentationml/2006/ole">
            <mc:AlternateContent xmlns:mc="http://schemas.openxmlformats.org/markup-compatibility/2006">
              <mc:Choice xmlns:v="urn:schemas-microsoft-com:vml" Requires="v">
                <p:oleObj r:id="rId3" imgW="1371600" imgH="736600" progId="Equation.3">
                  <p:embed/>
                </p:oleObj>
              </mc:Choice>
              <mc:Fallback>
                <p:oleObj r:id="rId3" imgW="1371600" imgH="736600" progId="Equation.3">
                  <p:embed/>
                  <p:pic>
                    <p:nvPicPr>
                      <p:cNvPr id="0" name="对象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7208" y="3086839"/>
                        <a:ext cx="2583579" cy="1381497"/>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8" name="矩形 7"/>
              <p:cNvSpPr/>
              <p:nvPr/>
            </p:nvSpPr>
            <p:spPr>
              <a:xfrm>
                <a:off x="2279576" y="2485847"/>
                <a:ext cx="3655168" cy="369332"/>
              </a:xfrm>
              <a:prstGeom prst="rect">
                <a:avLst/>
              </a:prstGeom>
            </p:spPr>
            <p:txBody>
              <a:bodyPr wrap="none">
                <a:spAutoFit/>
              </a:bodyPr>
              <a:lstStyle/>
              <a:p>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If the function is continuous at </a:t>
                </a:r>
                <a14:m>
                  <m:oMath xmlns:m="http://schemas.openxmlformats.org/officeDocument/2006/math">
                    <m:r>
                      <a:rPr lang="en-US" altLang="zh-CN"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zh-CN" altLang="en-US" i="1" kern="0" dirty="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dirty="0" smtClean="0">
                        <a:latin typeface="Cambria Math" panose="02040503050406030204" pitchFamily="18" charset="0"/>
                        <a:ea typeface="方正北魏楷书简体" panose="03000509000000000000" pitchFamily="65" charset="-122"/>
                        <a:cs typeface="Times New Roman" panose="02020603050405020304" pitchFamily="18" charset="0"/>
                      </a:rPr>
                      <m:t>1</m:t>
                    </m:r>
                  </m:oMath>
                </a14:m>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a:t>
                </a:r>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279576" y="2485847"/>
                <a:ext cx="3655168" cy="369332"/>
              </a:xfrm>
              <a:prstGeom prst="rect">
                <a:avLst/>
              </a:prstGeom>
              <a:blipFill rotWithShape="1">
                <a:blip r:embed="rId5"/>
                <a:stretch>
                  <a:fillRect l="-15" t="-124" r="1" b="59"/>
                </a:stretch>
              </a:blipFill>
            </p:spPr>
            <p:txBody>
              <a:bodyPr/>
              <a:lstStyle/>
              <a:p>
                <a:r>
                  <a:rPr lang="zh-CN" altLang="en-US">
                    <a:noFill/>
                  </a:rPr>
                  <a:t> </a:t>
                </a:r>
              </a:p>
            </p:txBody>
          </p:sp>
        </mc:Fallback>
      </mc:AlternateContent>
      <p:graphicFrame>
        <p:nvGraphicFramePr>
          <p:cNvPr id="20" name="对象 19"/>
          <p:cNvGraphicFramePr>
            <a:graphicFrameLocks noChangeAspect="1"/>
          </p:cNvGraphicFramePr>
          <p:nvPr/>
        </p:nvGraphicFramePr>
        <p:xfrm>
          <a:off x="736830" y="4999112"/>
          <a:ext cx="6041386" cy="1858888"/>
        </p:xfrm>
        <a:graphic>
          <a:graphicData uri="http://schemas.openxmlformats.org/presentationml/2006/ole">
            <mc:AlternateContent xmlns:mc="http://schemas.openxmlformats.org/markup-compatibility/2006">
              <mc:Choice xmlns:v="urn:schemas-microsoft-com:vml" Requires="v">
                <p:oleObj r:id="rId6" imgW="3467100" imgH="1066800" progId="Equation.3">
                  <p:embed/>
                </p:oleObj>
              </mc:Choice>
              <mc:Fallback>
                <p:oleObj r:id="rId6" imgW="3467100" imgH="1066800" progId="Equation.3">
                  <p:embed/>
                  <p:pic>
                    <p:nvPicPr>
                      <p:cNvPr id="0" name="对象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6830" y="4999112"/>
                        <a:ext cx="6041386" cy="1858888"/>
                      </a:xfrm>
                      <a:prstGeom prst="rect">
                        <a:avLst/>
                      </a:prstGeom>
                      <a:noFill/>
                    </p:spPr>
                  </p:pic>
                </p:oleObj>
              </mc:Fallback>
            </mc:AlternateContent>
          </a:graphicData>
        </a:graphic>
      </p:graphicFrame>
      <p:sp>
        <p:nvSpPr>
          <p:cNvPr id="21" name="矩形 20"/>
          <p:cNvSpPr/>
          <p:nvPr/>
        </p:nvSpPr>
        <p:spPr>
          <a:xfrm>
            <a:off x="6951310" y="5517232"/>
            <a:ext cx="3935693" cy="507831"/>
          </a:xfrm>
          <a:prstGeom prst="rect">
            <a:avLst/>
          </a:prstGeom>
        </p:spPr>
        <p:txBody>
          <a:bodyPr wrap="none">
            <a:spAutoFit/>
          </a:bodyPr>
          <a:lstStyle/>
          <a:p>
            <a:pPr indent="266700" algn="just">
              <a:lnSpc>
                <a:spcPct val="150000"/>
              </a:lnSpc>
              <a:spcAft>
                <a:spcPts val="0"/>
              </a:spcAft>
            </a:pPr>
            <a:r>
              <a:rPr lang="en-US" altLang="zh-CN" kern="100" dirty="0">
                <a:latin typeface="Times New Roman" panose="02020603050405020304" pitchFamily="18" charset="0"/>
                <a:cs typeface="Times New Roman" panose="02020603050405020304" pitchFamily="18" charset="0"/>
              </a:rPr>
              <a:t>So the function is continuous at </a:t>
            </a:r>
            <a:r>
              <a:rPr lang="en-US" altLang="zh-CN" i="1" kern="100" dirty="0">
                <a:latin typeface="Times New Roman" panose="02020603050405020304" pitchFamily="18" charset="0"/>
                <a:cs typeface="Times New Roman" panose="02020603050405020304" pitchFamily="18" charset="0"/>
              </a:rPr>
              <a:t>x</a:t>
            </a:r>
            <a:r>
              <a:rPr lang="zh-CN" altLang="zh-CN"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1.</a:t>
            </a:r>
            <a:endParaRPr lang="zh-CN" altLang="zh-CN" kern="1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连续性</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4</a:t>
            </a:r>
            <a:endParaRPr lang="zh-CN" altLang="en-US" dirty="0"/>
          </a:p>
        </p:txBody>
      </p:sp>
      <p:sp>
        <p:nvSpPr>
          <p:cNvPr id="7" name="矩形 6"/>
          <p:cNvSpPr/>
          <p:nvPr/>
        </p:nvSpPr>
        <p:spPr>
          <a:xfrm>
            <a:off x="4557167" y="824086"/>
            <a:ext cx="2428870" cy="369332"/>
          </a:xfrm>
          <a:prstGeom prst="rect">
            <a:avLst/>
          </a:prstGeom>
        </p:spPr>
        <p:txBody>
          <a:bodyPr wrap="none">
            <a:spAutoFit/>
          </a:bodyPr>
          <a:lstStyle/>
          <a:p>
            <a:r>
              <a:rPr lang="en-US" altLang="zh-CN" kern="100" dirty="0">
                <a:latin typeface="Times New Roman" panose="02020603050405020304" pitchFamily="18" charset="0"/>
              </a:rPr>
              <a:t>Definition of Continuity</a:t>
            </a:r>
            <a:endParaRPr lang="zh-CN" altLang="en-US" dirty="0"/>
          </a:p>
        </p:txBody>
      </p:sp>
      <p:sp>
        <p:nvSpPr>
          <p:cNvPr id="30" name="矩形 29"/>
          <p:cNvSpPr/>
          <p:nvPr/>
        </p:nvSpPr>
        <p:spPr>
          <a:xfrm>
            <a:off x="2931215" y="765000"/>
            <a:ext cx="1652617" cy="507831"/>
          </a:xfrm>
          <a:prstGeom prst="rect">
            <a:avLst/>
          </a:prstGeom>
        </p:spPr>
        <p:txBody>
          <a:bodyPr wrap="square">
            <a:spAutoFit/>
          </a:bodyPr>
          <a:lstStyle/>
          <a:p>
            <a:pPr>
              <a:lnSpc>
                <a:spcPct val="150000"/>
              </a:lnSpc>
            </a:pPr>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连续性的定义</a:t>
            </a:r>
            <a:endPar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p:sp>
        <p:nvSpPr>
          <p:cNvPr id="13" name="矩形 12"/>
          <p:cNvSpPr/>
          <p:nvPr/>
        </p:nvSpPr>
        <p:spPr>
          <a:xfrm>
            <a:off x="695400" y="1556792"/>
            <a:ext cx="5616624" cy="369332"/>
          </a:xfrm>
          <a:prstGeom prst="rect">
            <a:avLst/>
          </a:prstGeom>
        </p:spPr>
        <p:txBody>
          <a:bodyPr wrap="square">
            <a:spAutoFit/>
          </a:bodyPr>
          <a:lstStyle/>
          <a:p>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函数在某一点连续的充要条件是函数左连续且右连续</a:t>
            </a:r>
            <a:endParaRPr lang="zh-CN" altLang="en-US" dirty="0"/>
          </a:p>
        </p:txBody>
      </p:sp>
      <mc:AlternateContent xmlns:mc="http://schemas.openxmlformats.org/markup-compatibility/2006" xmlns:a14="http://schemas.microsoft.com/office/drawing/2010/main">
        <mc:Choice Requires="a14">
          <p:sp>
            <p:nvSpPr>
              <p:cNvPr id="14" name="矩形 13"/>
              <p:cNvSpPr/>
              <p:nvPr/>
            </p:nvSpPr>
            <p:spPr>
              <a:xfrm>
                <a:off x="6326535" y="1451154"/>
                <a:ext cx="3612532" cy="580608"/>
              </a:xfrm>
              <a:prstGeom prst="rect">
                <a:avLst/>
              </a:prstGeom>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000" b="1" i="1">
                              <a:latin typeface="Cambria Math" panose="02040503050406030204" pitchFamily="18" charset="0"/>
                            </a:rPr>
                          </m:ctrlPr>
                        </m:funcPr>
                        <m:fName>
                          <m:limLow>
                            <m:limLowPr>
                              <m:ctrlPr>
                                <a:rPr lang="en-US" altLang="zh-CN" sz="2000" b="1" i="1">
                                  <a:latin typeface="Cambria Math" panose="02040503050406030204" pitchFamily="18" charset="0"/>
                                </a:rPr>
                              </m:ctrlPr>
                            </m:limLowPr>
                            <m:e>
                              <m:r>
                                <a:rPr lang="en-US" altLang="zh-CN" sz="2000" b="1" i="1">
                                  <a:latin typeface="Cambria Math" panose="02040503050406030204" pitchFamily="18" charset="0"/>
                                </a:rPr>
                                <m:t>𝒍𝒊𝒎</m:t>
                              </m:r>
                            </m:e>
                            <m:lim>
                              <m:r>
                                <a:rPr lang="en-US" altLang="zh-CN" sz="2000" b="1" i="1">
                                  <a:latin typeface="Cambria Math" panose="02040503050406030204" pitchFamily="18" charset="0"/>
                                </a:rPr>
                                <m:t>𝒙</m:t>
                              </m:r>
                              <m:r>
                                <a:rPr lang="en-US" altLang="zh-CN" sz="2000" b="1" i="1">
                                  <a:latin typeface="Cambria Math" panose="02040503050406030204" pitchFamily="18" charset="0"/>
                                </a:rPr>
                                <m:t>→</m:t>
                              </m:r>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𝟎</m:t>
                                  </m:r>
                                </m:sub>
                                <m:sup>
                                  <m:r>
                                    <a:rPr lang="en-US" altLang="zh-CN" sz="2000" b="1" i="1">
                                      <a:latin typeface="Cambria Math" panose="02040503050406030204" pitchFamily="18" charset="0"/>
                                    </a:rPr>
                                    <m:t>+</m:t>
                                  </m:r>
                                </m:sup>
                              </m:sSubSup>
                            </m:lim>
                          </m:limLow>
                        </m:fName>
                        <m:e>
                          <m:r>
                            <a:rPr lang="en-US" altLang="zh-CN" sz="2000" b="1" i="1">
                              <a:latin typeface="Cambria Math" panose="02040503050406030204" pitchFamily="18" charset="0"/>
                            </a:rPr>
                            <m:t>𝒇</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𝒙</m:t>
                              </m:r>
                            </m:e>
                          </m:d>
                        </m:e>
                      </m:func>
                      <m:r>
                        <a:rPr lang="en-US" altLang="zh-CN" sz="2000" b="1" i="1">
                          <a:latin typeface="Cambria Math" panose="02040503050406030204" pitchFamily="18" charset="0"/>
                        </a:rPr>
                        <m:t>=</m:t>
                      </m:r>
                      <m:func>
                        <m:funcPr>
                          <m:ctrlPr>
                            <a:rPr lang="en-US" altLang="zh-CN" sz="2000" b="1" i="1">
                              <a:latin typeface="Cambria Math" panose="02040503050406030204" pitchFamily="18" charset="0"/>
                            </a:rPr>
                          </m:ctrlPr>
                        </m:funcPr>
                        <m:fName>
                          <m:limLow>
                            <m:limLowPr>
                              <m:ctrlPr>
                                <a:rPr lang="en-US" altLang="zh-CN" sz="2000" b="1" i="1">
                                  <a:latin typeface="Cambria Math" panose="02040503050406030204" pitchFamily="18" charset="0"/>
                                </a:rPr>
                              </m:ctrlPr>
                            </m:limLowPr>
                            <m:e>
                              <m:r>
                                <a:rPr lang="en-US" altLang="zh-CN" sz="2000" b="1" i="1">
                                  <a:latin typeface="Cambria Math" panose="02040503050406030204" pitchFamily="18" charset="0"/>
                                </a:rPr>
                                <m:t>𝒍𝒊𝒎</m:t>
                              </m:r>
                            </m:e>
                            <m:lim>
                              <m:r>
                                <a:rPr lang="en-US" altLang="zh-CN" sz="2000" b="1" i="1">
                                  <a:latin typeface="Cambria Math" panose="02040503050406030204" pitchFamily="18" charset="0"/>
                                </a:rPr>
                                <m:t>𝒙</m:t>
                              </m:r>
                              <m:r>
                                <a:rPr lang="en-US" altLang="zh-CN" sz="2000" b="1" i="1">
                                  <a:latin typeface="Cambria Math" panose="02040503050406030204" pitchFamily="18" charset="0"/>
                                </a:rPr>
                                <m:t>→</m:t>
                              </m:r>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𝟎</m:t>
                                  </m:r>
                                </m:sub>
                                <m:sup>
                                  <m:r>
                                    <a:rPr lang="en-US" altLang="zh-CN" sz="2000" b="1" i="1">
                                      <a:latin typeface="Cambria Math" panose="02040503050406030204" pitchFamily="18" charset="0"/>
                                    </a:rPr>
                                    <m:t>−</m:t>
                                  </m:r>
                                </m:sup>
                              </m:sSubSup>
                            </m:lim>
                          </m:limLow>
                        </m:fName>
                        <m:e>
                          <m:r>
                            <a:rPr lang="en-US" altLang="zh-CN" sz="2000" b="1" i="1">
                              <a:latin typeface="Cambria Math" panose="02040503050406030204" pitchFamily="18" charset="0"/>
                            </a:rPr>
                            <m:t>𝒇</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𝒙</m:t>
                              </m:r>
                            </m:e>
                          </m:d>
                        </m:e>
                      </m:func>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a:latin typeface="Cambria Math" panose="02040503050406030204" pitchFamily="18" charset="0"/>
                            </a:rPr>
                          </m:ctrlPr>
                        </m:dPr>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𝟎</m:t>
                              </m:r>
                            </m:sub>
                          </m:sSub>
                        </m:e>
                      </m:d>
                    </m:oMath>
                  </m:oMathPara>
                </a14:m>
                <a:endParaRPr lang="zh-CN" altLang="en-US" sz="2000" b="1" dirty="0"/>
              </a:p>
            </p:txBody>
          </p:sp>
        </mc:Choice>
        <mc:Fallback xmlns="">
          <p:sp>
            <p:nvSpPr>
              <p:cNvPr id="14" name="矩形 13"/>
              <p:cNvSpPr>
                <a:spLocks noRot="1" noChangeAspect="1" noMove="1" noResize="1" noEditPoints="1" noAdjustHandles="1" noChangeArrowheads="1" noChangeShapeType="1" noTextEdit="1"/>
              </p:cNvSpPr>
              <p:nvPr/>
            </p:nvSpPr>
            <p:spPr>
              <a:xfrm>
                <a:off x="6326535" y="1451154"/>
                <a:ext cx="3612532" cy="580608"/>
              </a:xfrm>
              <a:prstGeom prst="rect">
                <a:avLst/>
              </a:prstGeom>
              <a:blipFill rotWithShape="1">
                <a:blip r:embed="rId2"/>
                <a:stretch>
                  <a:fillRect l="-141" t="-906" r="-122" b="-807"/>
                </a:stretch>
              </a:blipFill>
              <a:ln>
                <a:solidFill>
                  <a:schemeClr val="tx1"/>
                </a:solidFill>
              </a:ln>
            </p:spPr>
            <p:txBody>
              <a:bodyPr/>
              <a:lstStyle/>
              <a:p>
                <a:r>
                  <a:rPr lang="zh-CN" altLang="en-US">
                    <a:noFill/>
                  </a:rPr>
                  <a:t> </a:t>
                </a:r>
              </a:p>
            </p:txBody>
          </p:sp>
        </mc:Fallback>
      </mc:AlternateContent>
      <p:grpSp>
        <p:nvGrpSpPr>
          <p:cNvPr id="16" name="组合 15"/>
          <p:cNvGrpSpPr/>
          <p:nvPr/>
        </p:nvGrpSpPr>
        <p:grpSpPr>
          <a:xfrm>
            <a:off x="778820" y="2289498"/>
            <a:ext cx="1500756" cy="523220"/>
            <a:chOff x="788486" y="2037973"/>
            <a:chExt cx="1981094" cy="523220"/>
          </a:xfrm>
        </p:grpSpPr>
        <p:sp>
          <p:nvSpPr>
            <p:cNvPr id="17" name="Rectangle 5"/>
            <p:cNvSpPr>
              <a:spLocks noChangeArrowheads="1"/>
            </p:cNvSpPr>
            <p:nvPr/>
          </p:nvSpPr>
          <p:spPr bwMode="auto">
            <a:xfrm>
              <a:off x="788486" y="2112095"/>
              <a:ext cx="1857114"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8" name="TextBox 28"/>
            <p:cNvSpPr txBox="1"/>
            <p:nvPr/>
          </p:nvSpPr>
          <p:spPr>
            <a:xfrm>
              <a:off x="789665" y="2037973"/>
              <a:ext cx="1979915"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8" name="矩形 7"/>
              <p:cNvSpPr/>
              <p:nvPr/>
            </p:nvSpPr>
            <p:spPr>
              <a:xfrm>
                <a:off x="2795522" y="2438788"/>
                <a:ext cx="3655168" cy="369332"/>
              </a:xfrm>
              <a:prstGeom prst="rect">
                <a:avLst/>
              </a:prstGeom>
            </p:spPr>
            <p:txBody>
              <a:bodyPr wrap="none">
                <a:spAutoFit/>
              </a:bodyPr>
              <a:lstStyle/>
              <a:p>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If the function is continuous at </a:t>
                </a:r>
                <a14:m>
                  <m:oMath xmlns:m="http://schemas.openxmlformats.org/officeDocument/2006/math">
                    <m:r>
                      <a:rPr lang="en-US" altLang="zh-CN" i="1" kern="0" dirty="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zh-CN" altLang="en-US" i="1" kern="0" dirty="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dirty="0" smtClean="0">
                        <a:latin typeface="Cambria Math" panose="02040503050406030204" pitchFamily="18" charset="0"/>
                        <a:ea typeface="方正北魏楷书简体" panose="03000509000000000000" pitchFamily="65" charset="-122"/>
                        <a:cs typeface="Times New Roman" panose="02020603050405020304" pitchFamily="18" charset="0"/>
                      </a:rPr>
                      <m:t>1</m:t>
                    </m:r>
                  </m:oMath>
                </a14:m>
                <a:r>
                  <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rPr>
                  <a:t>?</a:t>
                </a:r>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795522" y="2438788"/>
                <a:ext cx="3655168" cy="369332"/>
              </a:xfrm>
              <a:prstGeom prst="rect">
                <a:avLst/>
              </a:prstGeom>
              <a:blipFill rotWithShape="1">
                <a:blip r:embed="rId3"/>
                <a:stretch>
                  <a:fillRect l="-7" t="-105" r="10" b="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788176" y="3049158"/>
                <a:ext cx="2737160" cy="14797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rPr>
                        <m:t>𝑓</m:t>
                      </m:r>
                      <m:d>
                        <m:dPr>
                          <m:ctrlPr>
                            <a:rPr lang="en-US" altLang="zh-CN" sz="2000" i="1">
                              <a:latin typeface="Cambria Math" panose="02040503050406030204" pitchFamily="18" charset="0"/>
                            </a:rPr>
                          </m:ctrlPr>
                        </m:dPr>
                        <m:e>
                          <m:r>
                            <a:rPr lang="en-US" altLang="zh-CN" sz="2000" b="0" i="1">
                              <a:latin typeface="Cambria Math" panose="02040503050406030204" pitchFamily="18" charset="0"/>
                            </a:rPr>
                            <m:t>𝑥</m:t>
                          </m:r>
                        </m:e>
                      </m:d>
                      <m:r>
                        <a:rPr lang="en-US" altLang="zh-CN" sz="2000" b="0" i="0" smtClean="0">
                          <a:latin typeface="Cambria Math" panose="02040503050406030204" pitchFamily="18" charset="0"/>
                        </a:rPr>
                        <m:t>=</m:t>
                      </m:r>
                      <m:d>
                        <m:dPr>
                          <m:begChr m:val="{"/>
                          <m:endChr m:val=""/>
                          <m:ctrlPr>
                            <a:rPr lang="en-US" altLang="zh-CN" sz="2000" b="0" i="1" smtClean="0">
                              <a:latin typeface="Cambria Math" panose="02040503050406030204" pitchFamily="18" charset="0"/>
                            </a:rPr>
                          </m:ctrlPr>
                        </m:dPr>
                        <m:e>
                          <m:eqArr>
                            <m:eqArrPr>
                              <m:ctrlPr>
                                <a:rPr lang="en-US" altLang="zh-CN" sz="2000" b="0" i="1" smtClean="0">
                                  <a:latin typeface="Cambria Math" panose="02040503050406030204" pitchFamily="18" charset="0"/>
                                </a:rPr>
                              </m:ctrlPr>
                            </m:eqArrPr>
                            <m:e>
                              <m:f>
                                <m:fPr>
                                  <m:ctrlPr>
                                    <a:rPr lang="en-US" altLang="zh-CN" sz="2000" b="0" i="1" smtClean="0">
                                      <a:latin typeface="Cambria Math" panose="02040503050406030204" pitchFamily="18" charset="0"/>
                                    </a:rPr>
                                  </m:ctrlPr>
                                </m:fPr>
                                <m:num>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𝑥</m:t>
                                      </m:r>
                                    </m:e>
                                    <m:sup>
                                      <m:r>
                                        <a:rPr lang="en-US" altLang="zh-CN" sz="2000" b="0" i="1" smtClean="0">
                                          <a:latin typeface="Cambria Math" panose="02040503050406030204" pitchFamily="18" charset="0"/>
                                        </a:rPr>
                                        <m:t>2</m:t>
                                      </m:r>
                                    </m:sup>
                                  </m:sSup>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−1</m:t>
                                  </m:r>
                                </m:den>
                              </m:f>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ea typeface="Cambria Math" panose="02040503050406030204" pitchFamily="18" charset="0"/>
                                </a:rPr>
                                <m:t>≠1</m:t>
                              </m:r>
                            </m:e>
                            <m:e/>
                            <m:e>
                              <m:r>
                                <a:rPr lang="en-US" altLang="zh-CN" sz="2000" b="0" i="1" smtClean="0">
                                  <a:latin typeface="Cambria Math" panose="02040503050406030204" pitchFamily="18" charset="0"/>
                                </a:rPr>
                                <m:t>4           , </m:t>
                              </m:r>
                              <m:r>
                                <a:rPr lang="en-US" altLang="zh-CN" sz="2000" b="0" i="1" smtClean="0">
                                  <a:latin typeface="Cambria Math" panose="02040503050406030204" pitchFamily="18" charset="0"/>
                                </a:rPr>
                                <m:t>𝑥</m:t>
                              </m:r>
                              <m:r>
                                <a:rPr lang="en-US" altLang="zh-CN" sz="2000" b="0" i="1" smtClean="0">
                                  <a:latin typeface="Cambria Math" panose="02040503050406030204" pitchFamily="18" charset="0"/>
                                </a:rPr>
                                <m:t>=1</m:t>
                              </m:r>
                            </m:e>
                          </m:eqArr>
                        </m:e>
                      </m:d>
                    </m:oMath>
                  </m:oMathPara>
                </a14:m>
                <a:endParaRPr lang="zh-CN" altLang="en-US" sz="2000" dirty="0"/>
              </a:p>
            </p:txBody>
          </p:sp>
        </mc:Choice>
        <mc:Fallback xmlns="">
          <p:sp>
            <p:nvSpPr>
              <p:cNvPr id="4" name="矩形 3"/>
              <p:cNvSpPr>
                <a:spLocks noRot="1" noChangeAspect="1" noMove="1" noResize="1" noEditPoints="1" noAdjustHandles="1" noChangeArrowheads="1" noChangeShapeType="1" noTextEdit="1"/>
              </p:cNvSpPr>
              <p:nvPr/>
            </p:nvSpPr>
            <p:spPr>
              <a:xfrm>
                <a:off x="2788176" y="3049158"/>
                <a:ext cx="2737160" cy="1479764"/>
              </a:xfrm>
              <a:prstGeom prst="rect">
                <a:avLst/>
              </a:prstGeom>
              <a:blipFill rotWithShape="1">
                <a:blip r:embed="rId4"/>
                <a:stretch>
                  <a:fillRect l="-19" t="-35" r="7" b="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722289" y="5420899"/>
                <a:ext cx="3577903" cy="462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limLow>
                        <m:limLowPr>
                          <m:ctrlPr>
                            <a:rPr lang="en-US" altLang="zh-CN" i="1" smtClean="0">
                              <a:latin typeface="Cambria Math" panose="02040503050406030204" pitchFamily="18" charset="0"/>
                            </a:rPr>
                          </m:ctrlPr>
                        </m:limLowPr>
                        <m:e>
                          <m:r>
                            <a:rPr lang="en-US" altLang="zh-CN" b="0" i="1">
                              <a:latin typeface="Cambria Math" panose="02040503050406030204" pitchFamily="18" charset="0"/>
                            </a:rPr>
                            <m:t>𝑙𝑖𝑚</m:t>
                          </m:r>
                        </m:e>
                        <m:lim>
                          <m:r>
                            <a:rPr lang="en-US" altLang="zh-CN" b="0" i="1">
                              <a:latin typeface="Cambria Math" panose="02040503050406030204" pitchFamily="18" charset="0"/>
                            </a:rPr>
                            <m:t>𝑥</m:t>
                          </m:r>
                          <m:r>
                            <a:rPr lang="en-US" altLang="zh-CN" b="0" i="1">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i="1" smtClean="0">
                                  <a:latin typeface="Cambria Math" panose="02040503050406030204" pitchFamily="18" charset="0"/>
                                </a:rPr>
                                <m:t>1</m:t>
                              </m:r>
                            </m:e>
                            <m:sup>
                              <m:r>
                                <a:rPr lang="en-US" altLang="zh-CN" b="0" i="1" smtClean="0">
                                  <a:latin typeface="Cambria Math" panose="02040503050406030204" pitchFamily="18" charset="0"/>
                                </a:rPr>
                                <m:t>+</m:t>
                              </m:r>
                            </m:sup>
                          </m:sSup>
                        </m:lim>
                      </m:limLow>
                      <m:r>
                        <a:rPr lang="en-US" altLang="zh-CN" i="1" smtClean="0">
                          <a:latin typeface="Cambria Math" panose="02040503050406030204" pitchFamily="18" charset="0"/>
                        </a:rPr>
                        <m:t>𝑓</m:t>
                      </m:r>
                      <m:d>
                        <m:dPr>
                          <m:ctrlPr>
                            <a:rPr lang="en-US" altLang="zh-CN" i="1">
                              <a:latin typeface="Cambria Math" panose="02040503050406030204" pitchFamily="18" charset="0"/>
                            </a:rPr>
                          </m:ctrlPr>
                        </m:dPr>
                        <m:e>
                          <m:r>
                            <a:rPr lang="en-US" altLang="zh-CN" b="0" i="1" smtClean="0">
                              <a:latin typeface="Cambria Math" panose="02040503050406030204" pitchFamily="18" charset="0"/>
                            </a:rPr>
                            <m:t>𝑥</m:t>
                          </m:r>
                        </m:e>
                      </m:d>
                      <m:r>
                        <a:rPr lang="en-US" altLang="zh-CN">
                          <a:latin typeface="Cambria Math" panose="02040503050406030204" pitchFamily="18" charset="0"/>
                        </a:rPr>
                        <m:t>=</m:t>
                      </m:r>
                      <m:limLow>
                        <m:limLowPr>
                          <m:ctrlPr>
                            <a:rPr lang="en-US" altLang="zh-CN" i="1">
                              <a:latin typeface="Cambria Math" panose="02040503050406030204" pitchFamily="18" charset="0"/>
                            </a:rPr>
                          </m:ctrlPr>
                        </m:limLowPr>
                        <m:e>
                          <m:r>
                            <a:rPr lang="en-US" altLang="zh-CN" i="1">
                              <a:latin typeface="Cambria Math" panose="02040503050406030204" pitchFamily="18" charset="0"/>
                            </a:rPr>
                            <m:t>𝑙𝑖𝑚</m:t>
                          </m:r>
                        </m:e>
                        <m:lim>
                          <m:r>
                            <a:rPr lang="en-US" altLang="zh-CN" i="1">
                              <a:latin typeface="Cambria Math" panose="02040503050406030204" pitchFamily="18" charset="0"/>
                            </a:rPr>
                            <m:t>𝑥</m:t>
                          </m:r>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1</m:t>
                              </m:r>
                            </m:e>
                            <m:sup>
                              <m:r>
                                <a:rPr lang="en-US" altLang="zh-CN" b="0" i="1" smtClean="0">
                                  <a:latin typeface="Cambria Math" panose="02040503050406030204" pitchFamily="18" charset="0"/>
                                </a:rPr>
                                <m:t>−</m:t>
                              </m:r>
                            </m:sup>
                          </m:sSup>
                        </m:lim>
                      </m:limLow>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r>
                        <a:rPr lang="en-US" altLang="zh-CN">
                          <a:latin typeface="Cambria Math" panose="02040503050406030204" pitchFamily="18" charset="0"/>
                        </a:rPr>
                        <m:t>=</m:t>
                      </m:r>
                      <m:r>
                        <a:rPr lang="en-US" altLang="zh-CN" b="0" i="0" smtClean="0">
                          <a:latin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1</m:t>
                          </m:r>
                        </m:e>
                      </m:d>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722289" y="5420899"/>
                <a:ext cx="3577903" cy="462114"/>
              </a:xfrm>
              <a:prstGeom prst="rect">
                <a:avLst/>
              </a:prstGeom>
              <a:blipFill rotWithShape="1">
                <a:blip r:embed="rId5"/>
                <a:stretch>
                  <a:fillRect l="-1" t="-117" r="10" b="81"/>
                </a:stretch>
              </a:blipFill>
            </p:spPr>
            <p:txBody>
              <a:bodyPr/>
              <a:lstStyle/>
              <a:p>
                <a:r>
                  <a:rPr lang="zh-CN" alt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连续性</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4</a:t>
            </a:r>
            <a:endParaRPr lang="zh-CN" altLang="en-US" dirty="0"/>
          </a:p>
        </p:txBody>
      </p:sp>
      <p:sp>
        <p:nvSpPr>
          <p:cNvPr id="7" name="矩形 6"/>
          <p:cNvSpPr/>
          <p:nvPr/>
        </p:nvSpPr>
        <p:spPr>
          <a:xfrm>
            <a:off x="4557167" y="824086"/>
            <a:ext cx="2428870" cy="369332"/>
          </a:xfrm>
          <a:prstGeom prst="rect">
            <a:avLst/>
          </a:prstGeom>
        </p:spPr>
        <p:txBody>
          <a:bodyPr wrap="none">
            <a:spAutoFit/>
          </a:bodyPr>
          <a:lstStyle/>
          <a:p>
            <a:r>
              <a:rPr lang="en-US" altLang="zh-CN" kern="100" dirty="0">
                <a:latin typeface="Times New Roman" panose="02020603050405020304" pitchFamily="18" charset="0"/>
              </a:rPr>
              <a:t>Definition of Continuity</a:t>
            </a:r>
            <a:endParaRPr lang="zh-CN" altLang="en-US" dirty="0"/>
          </a:p>
        </p:txBody>
      </p:sp>
      <p:sp>
        <p:nvSpPr>
          <p:cNvPr id="30" name="矩形 29"/>
          <p:cNvSpPr/>
          <p:nvPr/>
        </p:nvSpPr>
        <p:spPr>
          <a:xfrm>
            <a:off x="2931215" y="765000"/>
            <a:ext cx="1652617" cy="507831"/>
          </a:xfrm>
          <a:prstGeom prst="rect">
            <a:avLst/>
          </a:prstGeom>
        </p:spPr>
        <p:txBody>
          <a:bodyPr wrap="square">
            <a:spAutoFit/>
          </a:bodyPr>
          <a:lstStyle/>
          <a:p>
            <a:pPr>
              <a:lnSpc>
                <a:spcPct val="150000"/>
              </a:lnSpc>
            </a:pPr>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连续性的定义</a:t>
            </a:r>
            <a:endPar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p:sp>
        <p:nvSpPr>
          <p:cNvPr id="13" name="矩形 12"/>
          <p:cNvSpPr/>
          <p:nvPr/>
        </p:nvSpPr>
        <p:spPr>
          <a:xfrm>
            <a:off x="695400" y="1556792"/>
            <a:ext cx="5616624" cy="369332"/>
          </a:xfrm>
          <a:prstGeom prst="rect">
            <a:avLst/>
          </a:prstGeom>
        </p:spPr>
        <p:txBody>
          <a:bodyPr wrap="square">
            <a:spAutoFit/>
          </a:bodyPr>
          <a:lstStyle/>
          <a:p>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函数在某一点连续的充要条件是函数左连续且右连续</a:t>
            </a:r>
            <a:endParaRPr lang="zh-CN" altLang="en-US" dirty="0"/>
          </a:p>
        </p:txBody>
      </p:sp>
      <mc:AlternateContent xmlns:mc="http://schemas.openxmlformats.org/markup-compatibility/2006" xmlns:a14="http://schemas.microsoft.com/office/drawing/2010/main">
        <mc:Choice Requires="a14">
          <p:sp>
            <p:nvSpPr>
              <p:cNvPr id="14" name="矩形 13"/>
              <p:cNvSpPr/>
              <p:nvPr/>
            </p:nvSpPr>
            <p:spPr>
              <a:xfrm>
                <a:off x="6326535" y="1451154"/>
                <a:ext cx="3612532" cy="580608"/>
              </a:xfrm>
              <a:prstGeom prst="rect">
                <a:avLst/>
              </a:prstGeom>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000" b="1" i="1">
                              <a:latin typeface="Cambria Math" panose="02040503050406030204" pitchFamily="18" charset="0"/>
                            </a:rPr>
                          </m:ctrlPr>
                        </m:funcPr>
                        <m:fName>
                          <m:limLow>
                            <m:limLowPr>
                              <m:ctrlPr>
                                <a:rPr lang="en-US" altLang="zh-CN" sz="2000" b="1" i="1">
                                  <a:latin typeface="Cambria Math" panose="02040503050406030204" pitchFamily="18" charset="0"/>
                                </a:rPr>
                              </m:ctrlPr>
                            </m:limLowPr>
                            <m:e>
                              <m:r>
                                <a:rPr lang="en-US" altLang="zh-CN" sz="2000" b="1" i="1">
                                  <a:latin typeface="Cambria Math" panose="02040503050406030204" pitchFamily="18" charset="0"/>
                                </a:rPr>
                                <m:t>𝒍𝒊𝒎</m:t>
                              </m:r>
                            </m:e>
                            <m:lim>
                              <m:r>
                                <a:rPr lang="en-US" altLang="zh-CN" sz="2000" b="1" i="1">
                                  <a:latin typeface="Cambria Math" panose="02040503050406030204" pitchFamily="18" charset="0"/>
                                </a:rPr>
                                <m:t>𝒙</m:t>
                              </m:r>
                              <m:r>
                                <a:rPr lang="en-US" altLang="zh-CN" sz="2000" b="1" i="1">
                                  <a:latin typeface="Cambria Math" panose="02040503050406030204" pitchFamily="18" charset="0"/>
                                </a:rPr>
                                <m:t>→</m:t>
                              </m:r>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𝟎</m:t>
                                  </m:r>
                                </m:sub>
                                <m:sup>
                                  <m:r>
                                    <a:rPr lang="en-US" altLang="zh-CN" sz="2000" b="1" i="1">
                                      <a:latin typeface="Cambria Math" panose="02040503050406030204" pitchFamily="18" charset="0"/>
                                    </a:rPr>
                                    <m:t>+</m:t>
                                  </m:r>
                                </m:sup>
                              </m:sSubSup>
                            </m:lim>
                          </m:limLow>
                        </m:fName>
                        <m:e>
                          <m:r>
                            <a:rPr lang="en-US" altLang="zh-CN" sz="2000" b="1" i="1">
                              <a:latin typeface="Cambria Math" panose="02040503050406030204" pitchFamily="18" charset="0"/>
                            </a:rPr>
                            <m:t>𝒇</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𝒙</m:t>
                              </m:r>
                            </m:e>
                          </m:d>
                        </m:e>
                      </m:func>
                      <m:r>
                        <a:rPr lang="en-US" altLang="zh-CN" sz="2000" b="1" i="1">
                          <a:latin typeface="Cambria Math" panose="02040503050406030204" pitchFamily="18" charset="0"/>
                        </a:rPr>
                        <m:t>=</m:t>
                      </m:r>
                      <m:func>
                        <m:funcPr>
                          <m:ctrlPr>
                            <a:rPr lang="en-US" altLang="zh-CN" sz="2000" b="1" i="1">
                              <a:latin typeface="Cambria Math" panose="02040503050406030204" pitchFamily="18" charset="0"/>
                            </a:rPr>
                          </m:ctrlPr>
                        </m:funcPr>
                        <m:fName>
                          <m:limLow>
                            <m:limLowPr>
                              <m:ctrlPr>
                                <a:rPr lang="en-US" altLang="zh-CN" sz="2000" b="1" i="1">
                                  <a:latin typeface="Cambria Math" panose="02040503050406030204" pitchFamily="18" charset="0"/>
                                </a:rPr>
                              </m:ctrlPr>
                            </m:limLowPr>
                            <m:e>
                              <m:r>
                                <a:rPr lang="en-US" altLang="zh-CN" sz="2000" b="1" i="1">
                                  <a:latin typeface="Cambria Math" panose="02040503050406030204" pitchFamily="18" charset="0"/>
                                </a:rPr>
                                <m:t>𝒍𝒊𝒎</m:t>
                              </m:r>
                            </m:e>
                            <m:lim>
                              <m:r>
                                <a:rPr lang="en-US" altLang="zh-CN" sz="2000" b="1" i="1">
                                  <a:latin typeface="Cambria Math" panose="02040503050406030204" pitchFamily="18" charset="0"/>
                                </a:rPr>
                                <m:t>𝒙</m:t>
                              </m:r>
                              <m:r>
                                <a:rPr lang="en-US" altLang="zh-CN" sz="2000" b="1" i="1">
                                  <a:latin typeface="Cambria Math" panose="02040503050406030204" pitchFamily="18" charset="0"/>
                                </a:rPr>
                                <m:t>→</m:t>
                              </m:r>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𝟎</m:t>
                                  </m:r>
                                </m:sub>
                                <m:sup>
                                  <m:r>
                                    <a:rPr lang="en-US" altLang="zh-CN" sz="2000" b="1" i="1">
                                      <a:latin typeface="Cambria Math" panose="02040503050406030204" pitchFamily="18" charset="0"/>
                                    </a:rPr>
                                    <m:t>−</m:t>
                                  </m:r>
                                </m:sup>
                              </m:sSubSup>
                            </m:lim>
                          </m:limLow>
                        </m:fName>
                        <m:e>
                          <m:r>
                            <a:rPr lang="en-US" altLang="zh-CN" sz="2000" b="1" i="1">
                              <a:latin typeface="Cambria Math" panose="02040503050406030204" pitchFamily="18" charset="0"/>
                            </a:rPr>
                            <m:t>𝒇</m:t>
                          </m:r>
                          <m:d>
                            <m:dPr>
                              <m:ctrlPr>
                                <a:rPr lang="en-US" altLang="zh-CN" sz="2000" b="1" i="1">
                                  <a:latin typeface="Cambria Math" panose="02040503050406030204" pitchFamily="18" charset="0"/>
                                </a:rPr>
                              </m:ctrlPr>
                            </m:dPr>
                            <m:e>
                              <m:r>
                                <a:rPr lang="en-US" altLang="zh-CN" sz="2000" b="1" i="1">
                                  <a:latin typeface="Cambria Math" panose="02040503050406030204" pitchFamily="18" charset="0"/>
                                </a:rPr>
                                <m:t>𝒙</m:t>
                              </m:r>
                            </m:e>
                          </m:d>
                        </m:e>
                      </m:func>
                      <m:r>
                        <a:rPr lang="en-US" altLang="zh-CN" sz="2000" b="1" i="1" smtClean="0">
                          <a:latin typeface="Cambria Math" panose="02040503050406030204" pitchFamily="18" charset="0"/>
                        </a:rPr>
                        <m:t>=</m:t>
                      </m:r>
                      <m:r>
                        <a:rPr lang="en-US" altLang="zh-CN" sz="2000" b="1" i="1" smtClean="0">
                          <a:latin typeface="Cambria Math" panose="02040503050406030204" pitchFamily="18" charset="0"/>
                        </a:rPr>
                        <m:t>𝒇</m:t>
                      </m:r>
                      <m:d>
                        <m:dPr>
                          <m:ctrlPr>
                            <a:rPr lang="en-US" altLang="zh-CN" sz="2000" b="1" i="1">
                              <a:latin typeface="Cambria Math" panose="02040503050406030204" pitchFamily="18" charset="0"/>
                            </a:rPr>
                          </m:ctrlPr>
                        </m:dPr>
                        <m:e>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𝒙</m:t>
                              </m:r>
                            </m:e>
                            <m:sub>
                              <m:r>
                                <a:rPr lang="en-US" altLang="zh-CN" sz="2000" b="1" i="1">
                                  <a:latin typeface="Cambria Math" panose="02040503050406030204" pitchFamily="18" charset="0"/>
                                </a:rPr>
                                <m:t>𝟎</m:t>
                              </m:r>
                            </m:sub>
                          </m:sSub>
                        </m:e>
                      </m:d>
                    </m:oMath>
                  </m:oMathPara>
                </a14:m>
                <a:endParaRPr lang="zh-CN" altLang="en-US" sz="2000" b="1" dirty="0"/>
              </a:p>
            </p:txBody>
          </p:sp>
        </mc:Choice>
        <mc:Fallback xmlns="">
          <p:sp>
            <p:nvSpPr>
              <p:cNvPr id="14" name="矩形 13"/>
              <p:cNvSpPr>
                <a:spLocks noRot="1" noChangeAspect="1" noMove="1" noResize="1" noEditPoints="1" noAdjustHandles="1" noChangeArrowheads="1" noChangeShapeType="1" noTextEdit="1"/>
              </p:cNvSpPr>
              <p:nvPr/>
            </p:nvSpPr>
            <p:spPr>
              <a:xfrm>
                <a:off x="6326535" y="1451154"/>
                <a:ext cx="3612532" cy="580608"/>
              </a:xfrm>
              <a:prstGeom prst="rect">
                <a:avLst/>
              </a:prstGeom>
              <a:blipFill rotWithShape="1">
                <a:blip r:embed="rId2"/>
                <a:stretch>
                  <a:fillRect l="-141" t="-906" r="-122" b="-807"/>
                </a:stretch>
              </a:blipFill>
              <a:ln>
                <a:solidFill>
                  <a:schemeClr val="tx1"/>
                </a:solidFill>
              </a:ln>
            </p:spPr>
            <p:txBody>
              <a:bodyPr/>
              <a:lstStyle/>
              <a:p>
                <a:r>
                  <a:rPr lang="zh-CN" altLang="en-US">
                    <a:noFill/>
                  </a:rPr>
                  <a:t> </a:t>
                </a:r>
              </a:p>
            </p:txBody>
          </p:sp>
        </mc:Fallback>
      </mc:AlternateContent>
      <p:grpSp>
        <p:nvGrpSpPr>
          <p:cNvPr id="16" name="组合 15"/>
          <p:cNvGrpSpPr/>
          <p:nvPr/>
        </p:nvGrpSpPr>
        <p:grpSpPr>
          <a:xfrm>
            <a:off x="778820" y="2289498"/>
            <a:ext cx="1500756" cy="523220"/>
            <a:chOff x="788486" y="2037973"/>
            <a:chExt cx="1500756" cy="523220"/>
          </a:xfrm>
        </p:grpSpPr>
        <p:sp>
          <p:nvSpPr>
            <p:cNvPr id="17" name="Rectangle 5"/>
            <p:cNvSpPr>
              <a:spLocks noChangeArrowheads="1"/>
            </p:cNvSpPr>
            <p:nvPr/>
          </p:nvSpPr>
          <p:spPr bwMode="auto">
            <a:xfrm>
              <a:off x="788486" y="2112095"/>
              <a:ext cx="1428748"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18" name="TextBox 28"/>
            <p:cNvSpPr txBox="1"/>
            <p:nvPr/>
          </p:nvSpPr>
          <p:spPr>
            <a:xfrm>
              <a:off x="789665" y="2037973"/>
              <a:ext cx="1499577"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176" y="2334755"/>
            <a:ext cx="6548184" cy="4403927"/>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连续性</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4</a:t>
            </a:r>
            <a:endParaRPr lang="zh-CN" altLang="en-US" dirty="0"/>
          </a:p>
        </p:txBody>
      </p:sp>
      <p:sp>
        <p:nvSpPr>
          <p:cNvPr id="30" name="矩形 29"/>
          <p:cNvSpPr/>
          <p:nvPr/>
        </p:nvSpPr>
        <p:spPr>
          <a:xfrm>
            <a:off x="2958252" y="816245"/>
            <a:ext cx="977507" cy="507831"/>
          </a:xfrm>
          <a:prstGeom prst="rect">
            <a:avLst/>
          </a:prstGeom>
        </p:spPr>
        <p:txBody>
          <a:bodyPr wrap="square">
            <a:spAutoFit/>
          </a:bodyPr>
          <a:lstStyle/>
          <a:p>
            <a:pPr>
              <a:lnSpc>
                <a:spcPct val="150000"/>
              </a:lnSpc>
            </a:pPr>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间断点</a:t>
            </a:r>
            <a:endPar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p:sp>
        <p:nvSpPr>
          <p:cNvPr id="4" name="矩形 3"/>
          <p:cNvSpPr/>
          <p:nvPr/>
        </p:nvSpPr>
        <p:spPr>
          <a:xfrm>
            <a:off x="778820" y="1628800"/>
            <a:ext cx="4503156" cy="369332"/>
          </a:xfrm>
          <a:prstGeom prst="rect">
            <a:avLst/>
          </a:prstGeom>
        </p:spPr>
        <p:txBody>
          <a:bodyPr wrap="none">
            <a:spAutoFit/>
          </a:bodyPr>
          <a:lstStyle/>
          <a:p>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不连续的点称为间断点</a:t>
            </a:r>
            <a:r>
              <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Discontinuity Points</a:t>
            </a:r>
            <a:endParaRPr lang="zh-CN" altLang="en-US" dirty="0"/>
          </a:p>
        </p:txBody>
      </p:sp>
      <p:sp>
        <p:nvSpPr>
          <p:cNvPr id="6" name="矩形 5"/>
          <p:cNvSpPr/>
          <p:nvPr/>
        </p:nvSpPr>
        <p:spPr>
          <a:xfrm>
            <a:off x="778820" y="2352595"/>
            <a:ext cx="3671198" cy="369332"/>
          </a:xfrm>
          <a:prstGeom prst="rect">
            <a:avLst/>
          </a:prstGeom>
        </p:spPr>
        <p:txBody>
          <a:bodyPr wrap="none">
            <a:spAutoFit/>
          </a:bodyPr>
          <a:lstStyle/>
          <a:p>
            <a:r>
              <a:rPr lang="zh-CN" altLang="en-US" b="1" kern="0" dirty="0">
                <a:latin typeface="Times New Roman" panose="02020603050405020304" pitchFamily="18" charset="0"/>
                <a:ea typeface="方正北魏楷书简体" panose="03000509000000000000" pitchFamily="65" charset="-122"/>
                <a:cs typeface="Times New Roman" panose="02020603050405020304" pitchFamily="18" charset="0"/>
              </a:rPr>
              <a:t>第一类间断点（</a:t>
            </a:r>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左右极限都存在</a:t>
            </a:r>
            <a:r>
              <a:rPr lang="zh-CN" altLang="en-US" b="1" kern="0" dirty="0">
                <a:latin typeface="Times New Roman" panose="02020603050405020304" pitchFamily="18" charset="0"/>
                <a:ea typeface="方正北魏楷书简体" panose="03000509000000000000" pitchFamily="65" charset="-122"/>
                <a:cs typeface="Times New Roman" panose="02020603050405020304" pitchFamily="18" charset="0"/>
              </a:rPr>
              <a:t>）</a:t>
            </a:r>
            <a:endParaRPr lang="zh-CN" altLang="en-US" dirty="0"/>
          </a:p>
        </p:txBody>
      </p:sp>
      <p:sp>
        <p:nvSpPr>
          <p:cNvPr id="15" name="矩形 14"/>
          <p:cNvSpPr/>
          <p:nvPr/>
        </p:nvSpPr>
        <p:spPr>
          <a:xfrm>
            <a:off x="778820" y="2891724"/>
            <a:ext cx="1635384" cy="369332"/>
          </a:xfrm>
          <a:prstGeom prst="rect">
            <a:avLst/>
          </a:prstGeom>
        </p:spPr>
        <p:txBody>
          <a:bodyPr wrap="none">
            <a:spAutoFit/>
          </a:bodyPr>
          <a:lstStyle/>
          <a:p>
            <a:pPr marL="285750" indent="-285750">
              <a:buFont typeface="Wingdings" panose="05000000000000000000" pitchFamily="2" charset="2"/>
              <a:buChar char="n"/>
            </a:pPr>
            <a:r>
              <a:rPr lang="zh-CN" altLang="en-US" b="1" kern="0" dirty="0">
                <a:latin typeface="Times New Roman" panose="02020603050405020304" pitchFamily="18" charset="0"/>
                <a:ea typeface="方正北魏楷书简体" panose="03000509000000000000" pitchFamily="65" charset="-122"/>
                <a:cs typeface="Times New Roman" panose="02020603050405020304" pitchFamily="18" charset="0"/>
              </a:rPr>
              <a:t>跳跃间断点</a:t>
            </a:r>
            <a:endParaRPr lang="zh-CN" altLang="en-US" dirty="0"/>
          </a:p>
        </p:txBody>
      </p:sp>
      <p:sp>
        <p:nvSpPr>
          <p:cNvPr id="19" name="矩形 18"/>
          <p:cNvSpPr/>
          <p:nvPr/>
        </p:nvSpPr>
        <p:spPr>
          <a:xfrm>
            <a:off x="778820" y="3573016"/>
            <a:ext cx="1635384" cy="369332"/>
          </a:xfrm>
          <a:prstGeom prst="rect">
            <a:avLst/>
          </a:prstGeom>
        </p:spPr>
        <p:txBody>
          <a:bodyPr wrap="none">
            <a:spAutoFit/>
          </a:bodyPr>
          <a:lstStyle/>
          <a:p>
            <a:pPr marL="285750" indent="-285750">
              <a:buFont typeface="Wingdings" panose="05000000000000000000" pitchFamily="2" charset="2"/>
              <a:buChar char="n"/>
            </a:pPr>
            <a:r>
              <a:rPr lang="zh-CN" altLang="en-US" b="1" kern="0" dirty="0">
                <a:latin typeface="Times New Roman" panose="02020603050405020304" pitchFamily="18" charset="0"/>
                <a:ea typeface="方正北魏楷书简体" panose="03000509000000000000" pitchFamily="65" charset="-122"/>
                <a:cs typeface="Times New Roman" panose="02020603050405020304" pitchFamily="18" charset="0"/>
              </a:rPr>
              <a:t>可去间断点</a:t>
            </a:r>
            <a:endParaRPr lang="zh-CN" altLang="en-US" dirty="0"/>
          </a:p>
        </p:txBody>
      </p:sp>
      <mc:AlternateContent xmlns:mc="http://schemas.openxmlformats.org/markup-compatibility/2006" xmlns:a14="http://schemas.microsoft.com/office/drawing/2010/main">
        <mc:Choice Requires="a14">
          <p:sp>
            <p:nvSpPr>
              <p:cNvPr id="8" name="矩形 7"/>
              <p:cNvSpPr/>
              <p:nvPr/>
            </p:nvSpPr>
            <p:spPr>
              <a:xfrm>
                <a:off x="2495600" y="2845779"/>
                <a:ext cx="2420470" cy="531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b="1" i="1">
                              <a:latin typeface="Cambria Math" panose="02040503050406030204" pitchFamily="18" charset="0"/>
                            </a:rPr>
                          </m:ctrlPr>
                        </m:funcPr>
                        <m:fName>
                          <m:limLow>
                            <m:limLowPr>
                              <m:ctrlPr>
                                <a:rPr lang="en-US" altLang="zh-CN" b="1" i="1">
                                  <a:latin typeface="Cambria Math" panose="02040503050406030204" pitchFamily="18" charset="0"/>
                                </a:rPr>
                              </m:ctrlPr>
                            </m:limLowPr>
                            <m:e>
                              <m:r>
                                <a:rPr lang="en-US" altLang="zh-CN" b="1" i="1">
                                  <a:latin typeface="Cambria Math" panose="02040503050406030204" pitchFamily="18" charset="0"/>
                                </a:rPr>
                                <m:t>𝒍𝒊𝒎</m:t>
                              </m:r>
                            </m:e>
                            <m:lim>
                              <m:r>
                                <a:rPr lang="en-US" altLang="zh-CN" b="1" i="1">
                                  <a:latin typeface="Cambria Math" panose="02040503050406030204" pitchFamily="18" charset="0"/>
                                </a:rPr>
                                <m:t>𝒙</m:t>
                              </m:r>
                              <m:r>
                                <a:rPr lang="en-US" altLang="zh-CN" b="1" i="1">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𝒙</m:t>
                                  </m:r>
                                </m:e>
                                <m:sub>
                                  <m:r>
                                    <a:rPr lang="en-US" altLang="zh-CN" b="1" i="1">
                                      <a:latin typeface="Cambria Math" panose="02040503050406030204" pitchFamily="18" charset="0"/>
                                    </a:rPr>
                                    <m:t>𝟎</m:t>
                                  </m:r>
                                </m:sub>
                                <m:sup>
                                  <m:r>
                                    <a:rPr lang="en-US" altLang="zh-CN" b="1" i="1">
                                      <a:latin typeface="Cambria Math" panose="02040503050406030204" pitchFamily="18" charset="0"/>
                                    </a:rPr>
                                    <m:t>+</m:t>
                                  </m:r>
                                </m:sup>
                              </m:sSubSup>
                            </m:lim>
                          </m:limLow>
                        </m:fName>
                        <m:e>
                          <m:r>
                            <a:rPr lang="en-US" altLang="zh-CN" b="1" i="1">
                              <a:latin typeface="Cambria Math" panose="02040503050406030204" pitchFamily="18" charset="0"/>
                            </a:rPr>
                            <m:t>𝒇</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e>
                      </m:func>
                      <m:r>
                        <a:rPr lang="en-US" altLang="zh-CN" b="1" i="1" smtClean="0">
                          <a:latin typeface="Cambria Math" panose="02040503050406030204" pitchFamily="18" charset="0"/>
                          <a:ea typeface="Cambria Math" panose="02040503050406030204" pitchFamily="18" charset="0"/>
                        </a:rPr>
                        <m:t>≠</m:t>
                      </m:r>
                      <m:func>
                        <m:funcPr>
                          <m:ctrlPr>
                            <a:rPr lang="en-US" altLang="zh-CN" b="1" i="1">
                              <a:latin typeface="Cambria Math" panose="02040503050406030204" pitchFamily="18" charset="0"/>
                            </a:rPr>
                          </m:ctrlPr>
                        </m:funcPr>
                        <m:fName>
                          <m:limLow>
                            <m:limLowPr>
                              <m:ctrlPr>
                                <a:rPr lang="en-US" altLang="zh-CN" b="1" i="1">
                                  <a:latin typeface="Cambria Math" panose="02040503050406030204" pitchFamily="18" charset="0"/>
                                </a:rPr>
                              </m:ctrlPr>
                            </m:limLowPr>
                            <m:e>
                              <m:r>
                                <a:rPr lang="en-US" altLang="zh-CN" b="1" i="1">
                                  <a:latin typeface="Cambria Math" panose="02040503050406030204" pitchFamily="18" charset="0"/>
                                </a:rPr>
                                <m:t>𝒍𝒊𝒎</m:t>
                              </m:r>
                            </m:e>
                            <m:lim>
                              <m:r>
                                <a:rPr lang="en-US" altLang="zh-CN" b="1" i="1">
                                  <a:latin typeface="Cambria Math" panose="02040503050406030204" pitchFamily="18" charset="0"/>
                                </a:rPr>
                                <m:t>𝒙</m:t>
                              </m:r>
                              <m:r>
                                <a:rPr lang="en-US" altLang="zh-CN" b="1" i="1">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𝒙</m:t>
                                  </m:r>
                                </m:e>
                                <m:sub>
                                  <m:r>
                                    <a:rPr lang="en-US" altLang="zh-CN" b="1" i="1">
                                      <a:latin typeface="Cambria Math" panose="02040503050406030204" pitchFamily="18" charset="0"/>
                                    </a:rPr>
                                    <m:t>𝟎</m:t>
                                  </m:r>
                                </m:sub>
                                <m:sup>
                                  <m:r>
                                    <a:rPr lang="en-US" altLang="zh-CN" b="1" i="1">
                                      <a:latin typeface="Cambria Math" panose="02040503050406030204" pitchFamily="18" charset="0"/>
                                    </a:rPr>
                                    <m:t>−</m:t>
                                  </m:r>
                                </m:sup>
                              </m:sSubSup>
                            </m:lim>
                          </m:limLow>
                        </m:fName>
                        <m:e>
                          <m:r>
                            <a:rPr lang="en-US" altLang="zh-CN" b="1" i="1">
                              <a:latin typeface="Cambria Math" panose="02040503050406030204" pitchFamily="18" charset="0"/>
                            </a:rPr>
                            <m:t>𝒇</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e>
                      </m:func>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495600" y="2845779"/>
                <a:ext cx="2420470" cy="531749"/>
              </a:xfrm>
              <a:prstGeom prst="rect">
                <a:avLst/>
              </a:prstGeom>
              <a:blipFill rotWithShape="1">
                <a:blip r:embed="rId2"/>
                <a:stretch>
                  <a:fillRect l="-2" t="-65" r="22" b="1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422639" y="3501380"/>
                <a:ext cx="3399136" cy="531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rPr>
                          </m:ctrlPr>
                        </m:funcPr>
                        <m:fName>
                          <m:limLow>
                            <m:limLowPr>
                              <m:ctrlPr>
                                <a:rPr lang="en-US" altLang="zh-CN" b="1" i="1">
                                  <a:latin typeface="Cambria Math" panose="02040503050406030204" pitchFamily="18" charset="0"/>
                                </a:rPr>
                              </m:ctrlPr>
                            </m:limLowPr>
                            <m:e>
                              <m:r>
                                <a:rPr lang="en-US" altLang="zh-CN" b="1" i="1">
                                  <a:latin typeface="Cambria Math" panose="02040503050406030204" pitchFamily="18" charset="0"/>
                                </a:rPr>
                                <m:t>𝒍𝒊𝒎</m:t>
                              </m:r>
                            </m:e>
                            <m:lim>
                              <m:r>
                                <a:rPr lang="en-US" altLang="zh-CN" b="1" i="1">
                                  <a:latin typeface="Cambria Math" panose="02040503050406030204" pitchFamily="18" charset="0"/>
                                </a:rPr>
                                <m:t>𝒙</m:t>
                              </m:r>
                              <m:r>
                                <a:rPr lang="en-US" altLang="zh-CN" b="1" i="1">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𝒙</m:t>
                                  </m:r>
                                </m:e>
                                <m:sub>
                                  <m:r>
                                    <a:rPr lang="en-US" altLang="zh-CN" b="1" i="1">
                                      <a:latin typeface="Cambria Math" panose="02040503050406030204" pitchFamily="18" charset="0"/>
                                    </a:rPr>
                                    <m:t>𝟎</m:t>
                                  </m:r>
                                </m:sub>
                                <m:sup>
                                  <m:r>
                                    <a:rPr lang="en-US" altLang="zh-CN" b="1" i="1">
                                      <a:latin typeface="Cambria Math" panose="02040503050406030204" pitchFamily="18" charset="0"/>
                                    </a:rPr>
                                    <m:t>+</m:t>
                                  </m:r>
                                </m:sup>
                              </m:sSubSup>
                            </m:lim>
                          </m:limLow>
                        </m:fName>
                        <m:e>
                          <m:r>
                            <a:rPr lang="en-US" altLang="zh-CN" b="1" i="1">
                              <a:latin typeface="Cambria Math" panose="02040503050406030204" pitchFamily="18" charset="0"/>
                            </a:rPr>
                            <m:t>𝒇</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e>
                      </m:func>
                      <m:r>
                        <a:rPr lang="en-US" altLang="zh-CN" b="1" i="1">
                          <a:latin typeface="Cambria Math" panose="02040503050406030204" pitchFamily="18" charset="0"/>
                        </a:rPr>
                        <m:t>=</m:t>
                      </m:r>
                      <m:func>
                        <m:funcPr>
                          <m:ctrlPr>
                            <a:rPr lang="en-US" altLang="zh-CN" b="1" i="1">
                              <a:latin typeface="Cambria Math" panose="02040503050406030204" pitchFamily="18" charset="0"/>
                            </a:rPr>
                          </m:ctrlPr>
                        </m:funcPr>
                        <m:fName>
                          <m:limLow>
                            <m:limLowPr>
                              <m:ctrlPr>
                                <a:rPr lang="en-US" altLang="zh-CN" b="1" i="1">
                                  <a:latin typeface="Cambria Math" panose="02040503050406030204" pitchFamily="18" charset="0"/>
                                </a:rPr>
                              </m:ctrlPr>
                            </m:limLowPr>
                            <m:e>
                              <m:r>
                                <a:rPr lang="en-US" altLang="zh-CN" b="1" i="1">
                                  <a:latin typeface="Cambria Math" panose="02040503050406030204" pitchFamily="18" charset="0"/>
                                </a:rPr>
                                <m:t>𝒍𝒊𝒎</m:t>
                              </m:r>
                            </m:e>
                            <m:lim>
                              <m:r>
                                <a:rPr lang="en-US" altLang="zh-CN" b="1" i="1">
                                  <a:latin typeface="Cambria Math" panose="02040503050406030204" pitchFamily="18" charset="0"/>
                                </a:rPr>
                                <m:t>𝒙</m:t>
                              </m:r>
                              <m:r>
                                <a:rPr lang="en-US" altLang="zh-CN" b="1" i="1">
                                  <a:latin typeface="Cambria Math" panose="02040503050406030204" pitchFamily="18" charset="0"/>
                                </a:rPr>
                                <m:t>→</m:t>
                              </m:r>
                              <m:sSubSup>
                                <m:sSubSupPr>
                                  <m:ctrlPr>
                                    <a:rPr lang="en-US" altLang="zh-CN" b="1" i="1">
                                      <a:latin typeface="Cambria Math" panose="02040503050406030204" pitchFamily="18" charset="0"/>
                                    </a:rPr>
                                  </m:ctrlPr>
                                </m:sSubSupPr>
                                <m:e>
                                  <m:r>
                                    <a:rPr lang="en-US" altLang="zh-CN" b="1" i="1">
                                      <a:latin typeface="Cambria Math" panose="02040503050406030204" pitchFamily="18" charset="0"/>
                                    </a:rPr>
                                    <m:t>𝒙</m:t>
                                  </m:r>
                                </m:e>
                                <m:sub>
                                  <m:r>
                                    <a:rPr lang="en-US" altLang="zh-CN" b="1" i="1">
                                      <a:latin typeface="Cambria Math" panose="02040503050406030204" pitchFamily="18" charset="0"/>
                                    </a:rPr>
                                    <m:t>𝟎</m:t>
                                  </m:r>
                                </m:sub>
                                <m:sup>
                                  <m:r>
                                    <a:rPr lang="en-US" altLang="zh-CN" b="1" i="1">
                                      <a:latin typeface="Cambria Math" panose="02040503050406030204" pitchFamily="18" charset="0"/>
                                    </a:rPr>
                                    <m:t>−</m:t>
                                  </m:r>
                                </m:sup>
                              </m:sSubSup>
                            </m:lim>
                          </m:limLow>
                        </m:fName>
                        <m:e>
                          <m:r>
                            <a:rPr lang="en-US" altLang="zh-CN" b="1" i="1">
                              <a:latin typeface="Cambria Math" panose="02040503050406030204" pitchFamily="18" charset="0"/>
                            </a:rPr>
                            <m:t>𝒇</m:t>
                          </m:r>
                          <m:d>
                            <m:dPr>
                              <m:ctrlPr>
                                <a:rPr lang="en-US" altLang="zh-CN" b="1" i="1">
                                  <a:latin typeface="Cambria Math" panose="02040503050406030204" pitchFamily="18" charset="0"/>
                                </a:rPr>
                              </m:ctrlPr>
                            </m:dPr>
                            <m:e>
                              <m:r>
                                <a:rPr lang="en-US" altLang="zh-CN" b="1" i="1">
                                  <a:latin typeface="Cambria Math" panose="02040503050406030204" pitchFamily="18" charset="0"/>
                                </a:rPr>
                                <m:t>𝒙</m:t>
                              </m:r>
                            </m:e>
                          </m:d>
                        </m:e>
                      </m:func>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𝒇</m:t>
                      </m:r>
                      <m:d>
                        <m:dPr>
                          <m:ctrlPr>
                            <a:rPr lang="en-US" altLang="zh-CN" b="1" i="1" smtClean="0">
                              <a:latin typeface="Cambria Math" panose="02040503050406030204" pitchFamily="18" charset="0"/>
                              <a:ea typeface="Cambria Math" panose="02040503050406030204" pitchFamily="18" charset="0"/>
                            </a:rPr>
                          </m:ctrlPr>
                        </m:dPr>
                        <m:e>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𝟎</m:t>
                              </m:r>
                            </m:sub>
                          </m:sSub>
                        </m:e>
                      </m:d>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2422639" y="3501380"/>
                <a:ext cx="3399136" cy="531749"/>
              </a:xfrm>
              <a:prstGeom prst="rect">
                <a:avLst/>
              </a:prstGeom>
              <a:blipFill rotWithShape="1">
                <a:blip r:embed="rId3"/>
                <a:stretch>
                  <a:fillRect l="-3" t="-118" r="3" b="46"/>
                </a:stretch>
              </a:blipFill>
            </p:spPr>
            <p:txBody>
              <a:bodyPr/>
              <a:lstStyle/>
              <a:p>
                <a:r>
                  <a:rPr lang="zh-CN" altLang="en-US">
                    <a:noFill/>
                  </a:rPr>
                  <a:t> </a:t>
                </a:r>
              </a:p>
            </p:txBody>
          </p:sp>
        </mc:Fallback>
      </mc:AlternateContent>
      <p:pic>
        <p:nvPicPr>
          <p:cNvPr id="2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4356" y="1853762"/>
            <a:ext cx="2041448" cy="2088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矩形 22"/>
          <p:cNvSpPr/>
          <p:nvPr/>
        </p:nvSpPr>
        <p:spPr>
          <a:xfrm>
            <a:off x="778820" y="4517093"/>
            <a:ext cx="4600940" cy="369332"/>
          </a:xfrm>
          <a:prstGeom prst="rect">
            <a:avLst/>
          </a:prstGeom>
        </p:spPr>
        <p:txBody>
          <a:bodyPr wrap="none">
            <a:spAutoFit/>
          </a:bodyPr>
          <a:lstStyle/>
          <a:p>
            <a:r>
              <a:rPr lang="zh-CN" altLang="en-US" b="1" kern="0" dirty="0">
                <a:latin typeface="Times New Roman" panose="02020603050405020304" pitchFamily="18" charset="0"/>
                <a:ea typeface="方正北魏楷书简体" panose="03000509000000000000" pitchFamily="65" charset="-122"/>
                <a:cs typeface="Times New Roman" panose="02020603050405020304" pitchFamily="18" charset="0"/>
              </a:rPr>
              <a:t>第二类间断点（</a:t>
            </a:r>
            <a:r>
              <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左右极限至少一个不存在</a:t>
            </a:r>
            <a:r>
              <a:rPr lang="zh-CN" altLang="en-US" b="1" kern="0" dirty="0">
                <a:latin typeface="Times New Roman" panose="02020603050405020304" pitchFamily="18" charset="0"/>
                <a:ea typeface="方正北魏楷书简体" panose="03000509000000000000" pitchFamily="65" charset="-122"/>
                <a:cs typeface="Times New Roman" panose="02020603050405020304" pitchFamily="18" charset="0"/>
              </a:rPr>
              <a:t>）</a:t>
            </a:r>
            <a:endParaRPr lang="zh-CN" altLang="en-US" dirty="0"/>
          </a:p>
        </p:txBody>
      </p:sp>
      <p:sp>
        <p:nvSpPr>
          <p:cNvPr id="24" name="矩形 23"/>
          <p:cNvSpPr/>
          <p:nvPr/>
        </p:nvSpPr>
        <p:spPr>
          <a:xfrm>
            <a:off x="778820" y="5056222"/>
            <a:ext cx="1635384" cy="369332"/>
          </a:xfrm>
          <a:prstGeom prst="rect">
            <a:avLst/>
          </a:prstGeom>
        </p:spPr>
        <p:txBody>
          <a:bodyPr wrap="none">
            <a:spAutoFit/>
          </a:bodyPr>
          <a:lstStyle/>
          <a:p>
            <a:pPr marL="285750" indent="-285750">
              <a:buFont typeface="Wingdings" panose="05000000000000000000" pitchFamily="2" charset="2"/>
              <a:buChar char="n"/>
            </a:pPr>
            <a:r>
              <a:rPr lang="zh-CN" altLang="en-US" b="1" kern="0" dirty="0">
                <a:latin typeface="Times New Roman" panose="02020603050405020304" pitchFamily="18" charset="0"/>
                <a:ea typeface="方正北魏楷书简体" panose="03000509000000000000" pitchFamily="65" charset="-122"/>
                <a:cs typeface="Times New Roman" panose="02020603050405020304" pitchFamily="18" charset="0"/>
              </a:rPr>
              <a:t>无穷间断点</a:t>
            </a:r>
            <a:endParaRPr lang="zh-CN" altLang="en-US" dirty="0"/>
          </a:p>
        </p:txBody>
      </p:sp>
      <p:sp>
        <p:nvSpPr>
          <p:cNvPr id="25" name="矩形 24"/>
          <p:cNvSpPr/>
          <p:nvPr/>
        </p:nvSpPr>
        <p:spPr>
          <a:xfrm>
            <a:off x="778820" y="5552848"/>
            <a:ext cx="1635384" cy="369332"/>
          </a:xfrm>
          <a:prstGeom prst="rect">
            <a:avLst/>
          </a:prstGeom>
        </p:spPr>
        <p:txBody>
          <a:bodyPr wrap="none">
            <a:spAutoFit/>
          </a:bodyPr>
          <a:lstStyle/>
          <a:p>
            <a:pPr marL="285750" indent="-285750">
              <a:buFont typeface="Wingdings" panose="05000000000000000000" pitchFamily="2" charset="2"/>
              <a:buChar char="n"/>
            </a:pPr>
            <a:r>
              <a:rPr lang="zh-CN" altLang="en-US" b="1" kern="0" dirty="0">
                <a:latin typeface="Times New Roman" panose="02020603050405020304" pitchFamily="18" charset="0"/>
                <a:ea typeface="方正北魏楷书简体" panose="03000509000000000000" pitchFamily="65" charset="-122"/>
                <a:cs typeface="Times New Roman" panose="02020603050405020304" pitchFamily="18" charset="0"/>
              </a:rPr>
              <a:t>振荡间断点</a:t>
            </a:r>
            <a:endParaRPr lang="zh-CN" altLang="en-US" dirty="0"/>
          </a:p>
        </p:txBody>
      </p:sp>
      <p:pic>
        <p:nvPicPr>
          <p:cNvPr id="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2304" y="1853763"/>
            <a:ext cx="2196860" cy="2088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4"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48453" b="9302"/>
          <a:stretch>
            <a:fillRect/>
          </a:stretch>
        </p:blipFill>
        <p:spPr bwMode="auto">
          <a:xfrm>
            <a:off x="6624355" y="4181624"/>
            <a:ext cx="2041563" cy="1695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33101" y="4182022"/>
            <a:ext cx="2196063" cy="2371748"/>
          </a:xfrm>
          <a:prstGeom prst="rect">
            <a:avLst/>
          </a:prstGeom>
        </p:spPr>
      </p:pic>
      <p:sp>
        <p:nvSpPr>
          <p:cNvPr id="27" name="矩形 26"/>
          <p:cNvSpPr/>
          <p:nvPr/>
        </p:nvSpPr>
        <p:spPr>
          <a:xfrm>
            <a:off x="778820" y="6049474"/>
            <a:ext cx="934871" cy="369332"/>
          </a:xfrm>
          <a:prstGeom prst="rect">
            <a:avLst/>
          </a:prstGeom>
        </p:spPr>
        <p:txBody>
          <a:bodyPr wrap="none">
            <a:spAutoFit/>
          </a:bodyPr>
          <a:lstStyle/>
          <a:p>
            <a:pPr marL="285750" indent="-285750">
              <a:buFont typeface="Wingdings" panose="05000000000000000000" pitchFamily="2" charset="2"/>
              <a:buChar char="n"/>
            </a:pPr>
            <a:r>
              <a:rPr lang="en-US" altLang="zh-CN" b="1" kern="0" dirty="0">
                <a:latin typeface="Times New Roman" panose="02020603050405020304" pitchFamily="18" charset="0"/>
                <a:ea typeface="方正北魏楷书简体" panose="03000509000000000000" pitchFamily="65" charset="-122"/>
                <a:cs typeface="Times New Roman" panose="02020603050405020304" pitchFamily="18" charset="0"/>
              </a:rPr>
              <a:t>……</a:t>
            </a:r>
            <a:endParaRPr lang="zh-CN" altLang="en-US" dirty="0"/>
          </a:p>
        </p:txBody>
      </p:sp>
      <p:sp>
        <p:nvSpPr>
          <p:cNvPr id="7" name="矩形 6"/>
          <p:cNvSpPr/>
          <p:nvPr/>
        </p:nvSpPr>
        <p:spPr>
          <a:xfrm>
            <a:off x="300018" y="3176045"/>
            <a:ext cx="2160240" cy="369332"/>
          </a:xfrm>
          <a:prstGeom prst="rect">
            <a:avLst/>
          </a:prstGeom>
        </p:spPr>
        <p:txBody>
          <a:bodyPr wrap="square">
            <a:spAutoFit/>
          </a:bodyPr>
          <a:lstStyle/>
          <a:p>
            <a:r>
              <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Jump discontinuity</a:t>
            </a:r>
            <a:endPar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p:sp>
        <p:nvSpPr>
          <p:cNvPr id="10" name="矩形 9"/>
          <p:cNvSpPr/>
          <p:nvPr/>
        </p:nvSpPr>
        <p:spPr>
          <a:xfrm>
            <a:off x="261186" y="3899840"/>
            <a:ext cx="2670651" cy="369332"/>
          </a:xfrm>
          <a:prstGeom prst="rect">
            <a:avLst/>
          </a:prstGeom>
        </p:spPr>
        <p:txBody>
          <a:bodyPr wrap="square">
            <a:spAutoFit/>
          </a:bodyPr>
          <a:lstStyle/>
          <a:p>
            <a:r>
              <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Removable discontinuity</a:t>
            </a:r>
            <a:endPar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p:sp>
        <p:nvSpPr>
          <p:cNvPr id="11" name="矩形 10"/>
          <p:cNvSpPr/>
          <p:nvPr/>
        </p:nvSpPr>
        <p:spPr>
          <a:xfrm>
            <a:off x="2475957" y="4998564"/>
            <a:ext cx="2251578" cy="369332"/>
          </a:xfrm>
          <a:prstGeom prst="rect">
            <a:avLst/>
          </a:prstGeom>
        </p:spPr>
        <p:txBody>
          <a:bodyPr wrap="square">
            <a:spAutoFit/>
          </a:bodyPr>
          <a:lstStyle/>
          <a:p>
            <a:r>
              <a:rPr lang="en-US" altLang="zh-CN"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Infinite discontinuity</a:t>
            </a:r>
            <a:endParaRPr lang="zh-CN" altLang="en-US"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连续性</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4</a:t>
            </a:r>
            <a:endParaRPr lang="zh-CN" altLang="en-US" dirty="0"/>
          </a:p>
        </p:txBody>
      </p:sp>
      <p:grpSp>
        <p:nvGrpSpPr>
          <p:cNvPr id="22" name="组合 21"/>
          <p:cNvGrpSpPr/>
          <p:nvPr/>
        </p:nvGrpSpPr>
        <p:grpSpPr>
          <a:xfrm>
            <a:off x="792951" y="1700808"/>
            <a:ext cx="1558633" cy="523220"/>
            <a:chOff x="788486" y="2037973"/>
            <a:chExt cx="1981094" cy="523220"/>
          </a:xfrm>
        </p:grpSpPr>
        <p:sp>
          <p:nvSpPr>
            <p:cNvPr id="28" name="Rectangle 5"/>
            <p:cNvSpPr>
              <a:spLocks noChangeArrowheads="1"/>
            </p:cNvSpPr>
            <p:nvPr/>
          </p:nvSpPr>
          <p:spPr bwMode="auto">
            <a:xfrm>
              <a:off x="788486" y="2112095"/>
              <a:ext cx="1857114" cy="444500"/>
            </a:xfrm>
            <a:prstGeom prst="rect">
              <a:avLst/>
            </a:prstGeom>
            <a:solidFill>
              <a:srgbClr val="FC611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ndParaRPr>
            </a:p>
          </p:txBody>
        </p:sp>
        <p:sp>
          <p:nvSpPr>
            <p:cNvPr id="29" name="TextBox 28"/>
            <p:cNvSpPr txBox="1"/>
            <p:nvPr/>
          </p:nvSpPr>
          <p:spPr>
            <a:xfrm>
              <a:off x="789665" y="2037973"/>
              <a:ext cx="1979915" cy="52322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rPr>
                <a:t>Example</a:t>
              </a:r>
              <a:endParaRPr kumimoji="0" lang="zh-CN" altLang="en-US" sz="2800" b="0" i="0" u="none" strike="noStrike" kern="0" cap="none" spc="0" normalizeH="0" baseline="0" noProof="0" dirty="0">
                <a:ln>
                  <a:noFill/>
                </a:ln>
                <a:effectLst/>
                <a:uLnTx/>
                <a:uFillTx/>
                <a:latin typeface="Times New Roman" panose="02020603050405020304" pitchFamily="18" charset="0"/>
                <a:ea typeface="方正北魏楷书简体" panose="03000509000000000000" pitchFamily="65" charset="-122"/>
                <a:cs typeface="Times New Roman" panose="02020603050405020304" pitchFamily="18" charset="0"/>
              </a:endParaRPr>
            </a:p>
          </p:txBody>
        </p:sp>
      </p:gr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820" y="2650499"/>
            <a:ext cx="6906589" cy="3334215"/>
          </a:xfrm>
          <a:prstGeom prst="rect">
            <a:avLst/>
          </a:prstGeom>
        </p:spPr>
      </p:pic>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208" y="3755553"/>
            <a:ext cx="3400900" cy="2229161"/>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复习</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5</a:t>
            </a:r>
            <a:endParaRPr lang="zh-CN" altLang="en-US" dirty="0"/>
          </a:p>
        </p:txBody>
      </p:sp>
      <p:sp>
        <p:nvSpPr>
          <p:cNvPr id="6" name="矩形 5"/>
          <p:cNvSpPr/>
          <p:nvPr/>
        </p:nvSpPr>
        <p:spPr>
          <a:xfrm>
            <a:off x="778820" y="1772816"/>
            <a:ext cx="10618352" cy="3970318"/>
          </a:xfrm>
          <a:prstGeom prst="rect">
            <a:avLst/>
          </a:prstGeom>
        </p:spPr>
        <p:txBody>
          <a:bodyPr wrap="square">
            <a:spAutoFit/>
          </a:bodyPr>
          <a:lstStyle/>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极限的概念</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n"/>
            </a:pPr>
            <a:r>
              <a:rPr lang="zh-CN" altLang="en-US" dirty="0">
                <a:latin typeface="方正北魏楷书简体" panose="03000509000000000000" pitchFamily="65" charset="-122"/>
                <a:ea typeface="方正北魏楷书简体" panose="03000509000000000000" pitchFamily="65" charset="-122"/>
              </a:rPr>
              <a:t>极限表达式、极限符号、极限定义、单侧极限、极限存在定理</a:t>
            </a:r>
            <a:endParaRPr lang="en-US" altLang="zh-CN" dirty="0">
              <a:latin typeface="方正北魏楷书简体" panose="03000509000000000000" pitchFamily="65" charset="-122"/>
              <a:ea typeface="方正北魏楷书简体" panose="03000509000000000000" pitchFamily="65" charset="-122"/>
            </a:endParaRPr>
          </a:p>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极限的计算</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n"/>
            </a:pPr>
            <a:r>
              <a:rPr lang="zh-CN" altLang="en-US" dirty="0">
                <a:latin typeface="方正北魏楷书简体" panose="03000509000000000000" pitchFamily="65" charset="-122"/>
                <a:ea typeface="方正北魏楷书简体" panose="03000509000000000000" pitchFamily="65" charset="-122"/>
              </a:rPr>
              <a:t>极限运算法则、计算技巧、两个重要极限、未定式极限计算</a:t>
            </a:r>
            <a:endParaRPr lang="en-US" altLang="zh-CN" dirty="0">
              <a:latin typeface="方正北魏楷书简体" panose="03000509000000000000" pitchFamily="65" charset="-122"/>
              <a:ea typeface="方正北魏楷书简体" panose="03000509000000000000" pitchFamily="65" charset="-122"/>
            </a:endParaRPr>
          </a:p>
          <a:p>
            <a:pPr lvl="0" algn="just">
              <a:lnSpc>
                <a:spcPct val="150000"/>
              </a:lnSpc>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极限的应用</a:t>
            </a:r>
            <a:r>
              <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a:t>
            </a: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函数的渐近线</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lvl="0" indent="-285750" algn="just">
              <a:lnSpc>
                <a:spcPct val="150000"/>
              </a:lnSpc>
              <a:buFont typeface="Wingdings" panose="05000000000000000000" pitchFamily="2" charset="2"/>
              <a:buChar char="n"/>
            </a:pPr>
            <a:r>
              <a:rPr lang="zh-CN" altLang="en-US" dirty="0">
                <a:solidFill>
                  <a:prstClr val="black"/>
                </a:solidFill>
                <a:latin typeface="方正北魏楷书简体" panose="03000509000000000000" pitchFamily="65" charset="-122"/>
                <a:ea typeface="方正北魏楷书简体" panose="03000509000000000000" pitchFamily="65" charset="-122"/>
              </a:rPr>
              <a:t>无穷极限、无穷处的极限、水平渐近线、铅直渐近线</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极限的应用</a:t>
            </a:r>
            <a:r>
              <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a:t>
            </a: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函数连续性</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indent="-285750" algn="just">
              <a:lnSpc>
                <a:spcPct val="150000"/>
              </a:lnSpc>
              <a:buFont typeface="Wingdings" panose="05000000000000000000" pitchFamily="2" charset="2"/>
              <a:buChar char="n"/>
            </a:pPr>
            <a:r>
              <a:rPr lang="zh-CN" altLang="en-US" dirty="0">
                <a:latin typeface="方正北魏楷书简体" panose="03000509000000000000" pitchFamily="65" charset="-122"/>
                <a:ea typeface="方正北魏楷书简体" panose="03000509000000000000" pitchFamily="65" charset="-122"/>
              </a:rPr>
              <a:t>连续性定义、函数连续的条件、函数的间断点</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rotWithShape="1">
          <a:blip r:embed="rId2" cstate="screen">
            <a:extLst>
              <a:ext uri="{28A0092B-C50C-407E-A947-70E740481C1C}">
                <a14:useLocalDpi xmlns:a14="http://schemas.microsoft.com/office/drawing/2010/main" val="0"/>
              </a:ext>
            </a:extLst>
          </a:blip>
          <a:srcRect/>
          <a:stretch>
            <a:fillRect/>
          </a:stretch>
        </p:blipFill>
        <p:spPr>
          <a:xfrm>
            <a:off x="0" y="0"/>
            <a:ext cx="12192000" cy="6885384"/>
          </a:xfrm>
          <a:prstGeom prst="rect">
            <a:avLst/>
          </a:prstGeom>
          <a:noFill/>
          <a:ln>
            <a:noFill/>
          </a:ln>
        </p:spPr>
      </p:pic>
      <p:sp>
        <p:nvSpPr>
          <p:cNvPr id="2" name="文本框 6"/>
          <p:cNvSpPr>
            <a:spLocks noChangeArrowheads="1"/>
          </p:cNvSpPr>
          <p:nvPr/>
        </p:nvSpPr>
        <p:spPr bwMode="auto">
          <a:xfrm>
            <a:off x="855446" y="2977930"/>
            <a:ext cx="4413388" cy="131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a:spAutoFit/>
          </a:bodyPr>
          <a:lstStyle/>
          <a:p>
            <a:pPr algn="r">
              <a:lnSpc>
                <a:spcPct val="120000"/>
              </a:lnSpc>
            </a:pPr>
            <a:r>
              <a:rPr lang="zh-CN" altLang="en-US" sz="6600" b="1" dirty="0">
                <a:latin typeface="叶根友行书繁" panose="02010601030101010101" pitchFamily="2" charset="-122"/>
                <a:ea typeface="叶根友行书繁" panose="02010601030101010101" pitchFamily="2" charset="-122"/>
                <a:sym typeface="微软雅黑" panose="020B0503020204020204" pitchFamily="34" charset="-122"/>
              </a:rPr>
              <a:t>微积分</a:t>
            </a:r>
            <a:r>
              <a:rPr lang="en-US" altLang="zh-CN" sz="6600" b="1" dirty="0">
                <a:latin typeface="叶根友行书繁" panose="02010601030101010101" pitchFamily="2" charset="-122"/>
                <a:ea typeface="叶根友行书繁" panose="02010601030101010101" pitchFamily="2" charset="-122"/>
                <a:sym typeface="微软雅黑" panose="020B0503020204020204" pitchFamily="34" charset="-122"/>
              </a:rPr>
              <a:t>·</a:t>
            </a:r>
            <a:r>
              <a:rPr lang="zh-CN" altLang="en-US" sz="6600" b="1" dirty="0">
                <a:latin typeface="叶根友行书繁" panose="02010601030101010101" pitchFamily="2" charset="-122"/>
                <a:ea typeface="叶根友行书繁" panose="02010601030101010101" pitchFamily="2" charset="-122"/>
                <a:sym typeface="微软雅黑" panose="020B0503020204020204" pitchFamily="34" charset="-122"/>
              </a:rPr>
              <a:t>三</a:t>
            </a:r>
            <a:endParaRPr lang="en-US" altLang="zh-CN" sz="6600" b="1" dirty="0">
              <a:latin typeface="叶根友行书繁" panose="02010601030101010101" pitchFamily="2" charset="-122"/>
              <a:ea typeface="叶根友行书繁" panose="02010601030101010101" pitchFamily="2" charset="-122"/>
              <a:sym typeface="微软雅黑" panose="020B0503020204020204" pitchFamily="34" charset="-122"/>
            </a:endParaRPr>
          </a:p>
        </p:txBody>
      </p:sp>
      <p:sp>
        <p:nvSpPr>
          <p:cNvPr id="7" name="文本框 6"/>
          <p:cNvSpPr txBox="1"/>
          <p:nvPr/>
        </p:nvSpPr>
        <p:spPr>
          <a:xfrm>
            <a:off x="621214" y="3984914"/>
            <a:ext cx="5827236" cy="646331"/>
          </a:xfrm>
          <a:prstGeom prst="rect">
            <a:avLst/>
          </a:prstGeom>
          <a:noFill/>
        </p:spPr>
        <p:txBody>
          <a:bodyPr wrap="none" rtlCol="0">
            <a:spAutoFit/>
          </a:bodyPr>
          <a:lstStyle/>
          <a:p>
            <a:r>
              <a:rPr lang="en-US" altLang="zh-CN" sz="3600" dirty="0">
                <a:solidFill>
                  <a:schemeClr val="bg1">
                    <a:lumMod val="75000"/>
                  </a:schemeClr>
                </a:solidFill>
              </a:rPr>
              <a:t>----------------------------------------</a:t>
            </a:r>
            <a:endParaRPr lang="zh-CN" altLang="en-US" sz="3600" dirty="0">
              <a:solidFill>
                <a:schemeClr val="bg1">
                  <a:lumMod val="75000"/>
                </a:schemeClr>
              </a:solidFill>
            </a:endParaRPr>
          </a:p>
        </p:txBody>
      </p:sp>
      <p:sp>
        <p:nvSpPr>
          <p:cNvPr id="4" name="矩形 3"/>
          <p:cNvSpPr/>
          <p:nvPr/>
        </p:nvSpPr>
        <p:spPr>
          <a:xfrm>
            <a:off x="2423592" y="4509120"/>
            <a:ext cx="2739853" cy="523220"/>
          </a:xfrm>
          <a:prstGeom prst="rect">
            <a:avLst/>
          </a:prstGeom>
        </p:spPr>
        <p:txBody>
          <a:bodyPr wrap="none">
            <a:spAutoFit/>
          </a:bodyPr>
          <a:lstStyle/>
          <a:p>
            <a:r>
              <a:rPr lang="zh-CN" altLang="en-US" sz="2800" b="1" dirty="0">
                <a:solidFill>
                  <a:prstClr val="black"/>
                </a:solidFill>
                <a:latin typeface="方正北魏楷书简体" panose="03000509000000000000" pitchFamily="65" charset="-122"/>
                <a:ea typeface="方正北魏楷书简体" panose="03000509000000000000" pitchFamily="65" charset="-122"/>
                <a:sym typeface="微软雅黑" panose="020B0503020204020204" pitchFamily="34" charset="-122"/>
              </a:rPr>
              <a:t>导数 </a:t>
            </a:r>
            <a:r>
              <a:rPr lang="en-US" altLang="zh-CN" sz="2800" b="1" dirty="0">
                <a:solidFill>
                  <a:prstClr val="black"/>
                </a:solidFill>
                <a:latin typeface="Times New Roman" panose="02020603050405020304" pitchFamily="18" charset="0"/>
                <a:ea typeface="方正北魏楷书简体" panose="03000509000000000000" pitchFamily="65" charset="-122"/>
                <a:cs typeface="Times New Roman" panose="02020603050405020304" pitchFamily="18" charset="0"/>
                <a:sym typeface="微软雅黑" panose="020B0503020204020204" pitchFamily="34" charset="-122"/>
              </a:rPr>
              <a:t>Derivatives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目录</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0</a:t>
            </a:r>
            <a:endParaRPr lang="zh-CN" altLang="en-US" dirty="0"/>
          </a:p>
        </p:txBody>
      </p:sp>
      <p:sp>
        <p:nvSpPr>
          <p:cNvPr id="6" name="矩形 5"/>
          <p:cNvSpPr/>
          <p:nvPr/>
        </p:nvSpPr>
        <p:spPr>
          <a:xfrm>
            <a:off x="778820" y="1772816"/>
            <a:ext cx="10618352" cy="4108817"/>
          </a:xfrm>
          <a:prstGeom prst="rect">
            <a:avLst/>
          </a:prstGeom>
        </p:spPr>
        <p:txBody>
          <a:bodyPr wrap="square">
            <a:spAutoFit/>
          </a:bodyPr>
          <a:lstStyle/>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导数的背景</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n"/>
            </a:pPr>
            <a:r>
              <a:rPr lang="zh-CN" altLang="en-US" dirty="0">
                <a:latin typeface="方正北魏楷书简体" panose="03000509000000000000" pitchFamily="65" charset="-122"/>
                <a:ea typeface="方正北魏楷书简体" panose="03000509000000000000" pitchFamily="65" charset="-122"/>
              </a:rPr>
              <a:t>变速运动的瞬时速度、曲线的切线斜率</a:t>
            </a:r>
            <a:endParaRPr lang="en-US" altLang="zh-CN" dirty="0">
              <a:latin typeface="方正北魏楷书简体" panose="03000509000000000000" pitchFamily="65" charset="-122"/>
              <a:ea typeface="方正北魏楷书简体" panose="03000509000000000000" pitchFamily="65" charset="-122"/>
            </a:endParaRPr>
          </a:p>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导数的定义</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n"/>
            </a:pPr>
            <a:r>
              <a:rPr lang="zh-CN" altLang="en-US" dirty="0">
                <a:latin typeface="方正北魏楷书简体" panose="03000509000000000000" pitchFamily="65" charset="-122"/>
                <a:ea typeface="方正北魏楷书简体" panose="03000509000000000000" pitchFamily="65" charset="-122"/>
              </a:rPr>
              <a:t>函数在一点处的导数、函数在区间内的导数、函数可导的定义</a:t>
            </a:r>
            <a:endParaRPr lang="en-US" altLang="zh-CN" dirty="0">
              <a:latin typeface="方正北魏楷书简体" panose="03000509000000000000" pitchFamily="65" charset="-122"/>
              <a:ea typeface="方正北魏楷书简体" panose="03000509000000000000" pitchFamily="65" charset="-122"/>
            </a:endParaRPr>
          </a:p>
          <a:p>
            <a:pPr lvl="0" algn="just">
              <a:lnSpc>
                <a:spcPct val="150000"/>
              </a:lnSpc>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导数的几何意义</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lvl="0" indent="-285750" algn="just">
              <a:lnSpc>
                <a:spcPct val="150000"/>
              </a:lnSpc>
              <a:buFont typeface="Wingdings" panose="05000000000000000000" pitchFamily="2" charset="2"/>
              <a:buChar char="n"/>
            </a:pPr>
            <a:r>
              <a:rPr lang="zh-CN" altLang="en-US" dirty="0">
                <a:latin typeface="方正北魏楷书简体" panose="03000509000000000000" pitchFamily="65" charset="-122"/>
                <a:ea typeface="方正北魏楷书简体" panose="03000509000000000000" pitchFamily="65" charset="-122"/>
              </a:rPr>
              <a:t>曲线的切线斜率</a:t>
            </a:r>
            <a:endParaRPr lang="en-US" altLang="zh-CN" dirty="0">
              <a:latin typeface="方正北魏楷书简体" panose="03000509000000000000" pitchFamily="65" charset="-122"/>
              <a:ea typeface="方正北魏楷书简体" panose="03000509000000000000" pitchFamily="65" charset="-122"/>
            </a:endParaRPr>
          </a:p>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导数的计算方法</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indent="-285750" algn="just">
              <a:lnSpc>
                <a:spcPct val="150000"/>
              </a:lnSpc>
              <a:buFont typeface="Wingdings" panose="05000000000000000000" pitchFamily="2" charset="2"/>
              <a:buChar char="n"/>
            </a:pPr>
            <a:r>
              <a:rPr lang="zh-CN" altLang="en-US" dirty="0">
                <a:latin typeface="方正北魏楷书简体" panose="03000509000000000000" pitchFamily="65" charset="-122"/>
                <a:ea typeface="方正北魏楷书简体" panose="03000509000000000000" pitchFamily="65" charset="-122"/>
              </a:rPr>
              <a:t>定义法、求导法则、初等函数的导数、复合函数求导、反函数、参数方程、极坐标、向量函数求导</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导数概念</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10" name="矩形 9"/>
          <p:cNvSpPr/>
          <p:nvPr/>
        </p:nvSpPr>
        <p:spPr>
          <a:xfrm>
            <a:off x="745183" y="1556792"/>
            <a:ext cx="10701708" cy="646331"/>
          </a:xfrm>
          <a:prstGeom prst="rect">
            <a:avLst/>
          </a:prstGeom>
        </p:spPr>
        <p:txBody>
          <a:bodyPr wrap="square">
            <a:spAutoFit/>
          </a:bodyPr>
          <a:lstStyle/>
          <a:p>
            <a:pPr marL="342900" lvl="0" indent="-342900">
              <a:lnSpc>
                <a:spcPct val="150000"/>
              </a:lnSpc>
              <a:buFont typeface="Wingdings" panose="05000000000000000000" pitchFamily="2" charset="2"/>
              <a:buChar char="n"/>
              <a:defRPr/>
            </a:pPr>
            <a:r>
              <a:rPr lang="zh-CN" altLang="en-US"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匀速直线运动的瞬时速度</a:t>
            </a:r>
            <a:endParaRPr lang="en-US" altLang="zh-CN"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1054834" y="3252841"/>
                <a:ext cx="2500813" cy="369332"/>
              </a:xfrm>
              <a:prstGeom prst="rect">
                <a:avLst/>
              </a:prstGeom>
            </p:spPr>
            <p:txBody>
              <a:bodyPr wrap="none">
                <a:spAutoFit/>
              </a:bodyPr>
              <a:lstStyle/>
              <a:p>
                <a:pPr marL="285750" indent="-285750">
                  <a:buFont typeface="Wingdings" panose="05000000000000000000" pitchFamily="2" charset="2"/>
                  <a:buChar char="p"/>
                </a:pPr>
                <a:r>
                  <a:rPr lang="zh-CN" altLang="en-US" kern="0" dirty="0">
                    <a:solidFill>
                      <a:prstClr val="black"/>
                    </a:solidFill>
                    <a:latin typeface="Times New Roman" panose="02020603050405020304" pitchFamily="18" charset="0"/>
                    <a:ea typeface="方正北魏楷书简体" panose="03000509000000000000" pitchFamily="65" charset="-122"/>
                    <a:cs typeface="Times New Roman" panose="02020603050405020304" pitchFamily="18" charset="0"/>
                  </a:rPr>
                  <a:t>时间间隔</a:t>
                </a:r>
                <a14:m>
                  <m:oMath xmlns:m="http://schemas.openxmlformats.org/officeDocument/2006/math">
                    <m:r>
                      <a:rPr lang="zh-CN" altLang="en-US"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r>
                      <a:rPr lang="en-US" altLang="zh-CN"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r>
                      <a:rPr lang="en-US" altLang="zh-CN"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lang="en-US" altLang="zh-CN"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sSubPr>
                      <m:e>
                        <m:r>
                          <a:rPr lang="en-US" altLang="zh-CN"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e>
                      <m:sub>
                        <m:r>
                          <a:rPr lang="en-US" altLang="zh-CN"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0</m:t>
                        </m:r>
                      </m:sub>
                    </m:sSub>
                  </m:oMath>
                </a14:m>
                <a:endParaRPr lang="zh-CN" altLang="en-US" sz="1400" dirty="0"/>
              </a:p>
            </p:txBody>
          </p:sp>
        </mc:Choice>
        <mc:Fallback xmlns="">
          <p:sp>
            <p:nvSpPr>
              <p:cNvPr id="6" name="矩形 5"/>
              <p:cNvSpPr>
                <a:spLocks noRot="1" noChangeAspect="1" noMove="1" noResize="1" noEditPoints="1" noAdjustHandles="1" noChangeArrowheads="1" noChangeShapeType="1" noTextEdit="1"/>
              </p:cNvSpPr>
              <p:nvPr/>
            </p:nvSpPr>
            <p:spPr>
              <a:xfrm>
                <a:off x="1054834" y="3252841"/>
                <a:ext cx="2500813" cy="369332"/>
              </a:xfrm>
              <a:prstGeom prst="rect">
                <a:avLst/>
              </a:prstGeom>
              <a:blipFill rotWithShape="1">
                <a:blip r:embed="rId2"/>
                <a:stretch>
                  <a:fillRect l="-4" t="-100" r="11" b="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054834" y="3622173"/>
                <a:ext cx="3793539" cy="369332"/>
              </a:xfrm>
              <a:prstGeom prst="rect">
                <a:avLst/>
              </a:prstGeom>
            </p:spPr>
            <p:txBody>
              <a:bodyPr wrap="none">
                <a:spAutoFit/>
              </a:bodyPr>
              <a:lstStyle/>
              <a:p>
                <a:pPr marL="285750" indent="-285750">
                  <a:buFont typeface="Wingdings" panose="05000000000000000000" pitchFamily="2" charset="2"/>
                  <a:buChar char="p"/>
                </a:pPr>
                <a:r>
                  <a:rPr lang="zh-CN" altLang="en-US" kern="0" dirty="0">
                    <a:solidFill>
                      <a:prstClr val="black"/>
                    </a:solidFill>
                    <a:latin typeface="Times New Roman" panose="02020603050405020304" pitchFamily="18" charset="0"/>
                    <a:ea typeface="方正北魏楷书简体" panose="03000509000000000000" pitchFamily="65" charset="-122"/>
                    <a:cs typeface="Times New Roman" panose="02020603050405020304" pitchFamily="18" charset="0"/>
                  </a:rPr>
                  <a:t>物体位移</a:t>
                </a:r>
                <a14:m>
                  <m:oMath xmlns:m="http://schemas.openxmlformats.org/officeDocument/2006/math">
                    <m:r>
                      <a:rPr lang="zh-CN" altLang="en-US"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𝑠</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𝑠</m:t>
                    </m:r>
                    <m:d>
                      <m:dPr>
                        <m:ctrlP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e>
                    </m:d>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𝑠</m:t>
                    </m:r>
                    <m:d>
                      <m:dPr>
                        <m:ctrlP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sSub>
                          <m:sSubPr>
                            <m:ctrlP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sSubPr>
                          <m:e>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e>
                          <m:sub>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0</m:t>
                            </m:r>
                          </m:sub>
                        </m:sSub>
                      </m:e>
                    </m:d>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𝑎</m:t>
                    </m:r>
                    <m:r>
                      <a:rPr lang="zh-CN" altLang="en-US"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oMath>
                </a14:m>
                <a:endParaRPr lang="zh-CN" altLang="en-US" i="1" kern="0" dirty="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1054834" y="3622173"/>
                <a:ext cx="3793539" cy="369332"/>
              </a:xfrm>
              <a:prstGeom prst="rect">
                <a:avLst/>
              </a:prstGeom>
              <a:blipFill rotWithShape="1">
                <a:blip r:embed="rId3"/>
                <a:stretch>
                  <a:fillRect l="-3" t="-36" r="4" b="1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068293" y="2161346"/>
                <a:ext cx="10378597" cy="923330"/>
              </a:xfrm>
              <a:prstGeom prst="rect">
                <a:avLst/>
              </a:prstGeom>
            </p:spPr>
            <p:txBody>
              <a:bodyPr wrap="square">
                <a:spAutoFit/>
              </a:bodyPr>
              <a:lstStyle/>
              <a:p>
                <a:pPr lvl="0">
                  <a:lnSpc>
                    <a:spcPct val="150000"/>
                  </a:lnSpc>
                  <a:defRPr/>
                </a:pP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设一物体作匀速直线运动，则位移</a:t>
                </a:r>
                <a14:m>
                  <m:oMath xmlns:m="http://schemas.openxmlformats.org/officeDocument/2006/math">
                    <m:r>
                      <a:rPr lang="en-US" altLang="zh-CN" i="1" kern="0" dirty="0">
                        <a:latin typeface="Cambria Math" panose="02040503050406030204" pitchFamily="18" charset="0"/>
                        <a:ea typeface="方正北魏楷书简体" panose="03000509000000000000" pitchFamily="65" charset="-122"/>
                        <a:cs typeface="Times New Roman" panose="02020603050405020304" pitchFamily="18" charset="0"/>
                      </a:rPr>
                      <m:t>𝑠</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是时间</a:t>
                </a:r>
                <a14:m>
                  <m:oMath xmlns:m="http://schemas.openxmlformats.org/officeDocument/2006/math">
                    <m:r>
                      <a:rPr lang="en-US" altLang="zh-CN" i="1" kern="0" dirty="0">
                        <a:latin typeface="Cambria Math" panose="02040503050406030204" pitchFamily="18" charset="0"/>
                        <a:ea typeface="方正北魏楷书简体" panose="03000509000000000000" pitchFamily="65" charset="-122"/>
                        <a:cs typeface="Times New Roman" panose="02020603050405020304" pitchFamily="18" charset="0"/>
                      </a:rPr>
                      <m:t>𝑡</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的线性函数</a:t>
                </a:r>
                <a14:m>
                  <m:oMath xmlns:m="http://schemas.openxmlformats.org/officeDocument/2006/math">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𝑠</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𝑠</m:t>
                    </m:r>
                    <m:d>
                      <m:d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𝑡</m:t>
                        </m:r>
                      </m:e>
                    </m:d>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𝑎𝑡</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𝑏</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，位移随时间变化是均匀的，即</a:t>
                </a:r>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相同时间间隔内，位移的改变量是相同</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的。设物体从时刻</a:t>
                </a:r>
                <a14:m>
                  <m:oMath xmlns:m="http://schemas.openxmlformats.org/officeDocument/2006/math">
                    <m:sSub>
                      <m:sSub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sSubPr>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𝑡</m:t>
                        </m:r>
                      </m:e>
                      <m:sub>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0</m:t>
                        </m:r>
                      </m:sub>
                    </m:sSub>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开始运动至时刻</a:t>
                </a:r>
                <a14:m>
                  <m:oMath xmlns:m="http://schemas.openxmlformats.org/officeDocument/2006/math">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𝑡</m:t>
                    </m:r>
                  </m:oMath>
                </a14:m>
                <a:endPar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1068293" y="2161346"/>
                <a:ext cx="10378597" cy="923330"/>
              </a:xfrm>
              <a:prstGeom prst="rect">
                <a:avLst/>
              </a:prstGeom>
              <a:blipFill rotWithShape="1">
                <a:blip r:embed="rId4"/>
                <a:stretch>
                  <a:fillRect l="-2" t="-48" r="4" b="52"/>
                </a:stretch>
              </a:blipFill>
            </p:spPr>
            <p:txBody>
              <a:bodyPr/>
              <a:lstStyle/>
              <a:p>
                <a:r>
                  <a:rPr lang="zh-CN" altLang="en-US">
                    <a:noFill/>
                  </a:rPr>
                  <a:t> </a:t>
                </a:r>
              </a:p>
            </p:txBody>
          </p:sp>
        </mc:Fallback>
      </mc:AlternateContent>
      <p:sp>
        <p:nvSpPr>
          <p:cNvPr id="16" name="矩形 15"/>
          <p:cNvSpPr/>
          <p:nvPr/>
        </p:nvSpPr>
        <p:spPr>
          <a:xfrm>
            <a:off x="5182195" y="3437507"/>
            <a:ext cx="1396536" cy="369332"/>
          </a:xfrm>
          <a:prstGeom prst="rect">
            <a:avLst/>
          </a:prstGeom>
        </p:spPr>
        <p:txBody>
          <a:bodyPr wrap="none">
            <a:spAutoFit/>
          </a:bodyPr>
          <a:lstStyle/>
          <a:p>
            <a:pPr marL="285750" indent="-285750">
              <a:buFont typeface="Wingdings" panose="05000000000000000000" pitchFamily="2" charset="2"/>
              <a:buChar char="p"/>
            </a:pPr>
            <a:r>
              <a:rPr lang="zh-CN" altLang="en-US" kern="0" dirty="0">
                <a:solidFill>
                  <a:prstClr val="black"/>
                </a:solidFill>
                <a:latin typeface="Times New Roman" panose="02020603050405020304" pitchFamily="18" charset="0"/>
                <a:ea typeface="方正北魏楷书简体" panose="03000509000000000000" pitchFamily="65" charset="-122"/>
                <a:cs typeface="Times New Roman" panose="02020603050405020304" pitchFamily="18" charset="0"/>
              </a:rPr>
              <a:t>运动速度</a:t>
            </a:r>
            <a:endParaRPr lang="zh-CN" altLang="en-US" dirty="0"/>
          </a:p>
        </p:txBody>
      </p:sp>
      <mc:AlternateContent xmlns:mc="http://schemas.openxmlformats.org/markup-compatibility/2006" xmlns:a14="http://schemas.microsoft.com/office/drawing/2010/main">
        <mc:Choice Requires="a14">
          <p:sp>
            <p:nvSpPr>
              <p:cNvPr id="12" name="矩形 11"/>
              <p:cNvSpPr/>
              <p:nvPr/>
            </p:nvSpPr>
            <p:spPr>
              <a:xfrm>
                <a:off x="6578731" y="3259956"/>
                <a:ext cx="2026067"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𝑣</m:t>
                      </m:r>
                      <m:r>
                        <a:rPr lang="en-US" altLang="zh-CN"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zh-CN" altLang="en-US"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𝑠</m:t>
                          </m:r>
                        </m:num>
                        <m:den>
                          <m:r>
                            <a:rPr lang="zh-CN" altLang="en-US"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den>
                      </m:f>
                      <m:r>
                        <a:rPr lang="en-US" altLang="zh-CN"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lang="en-US" altLang="zh-CN"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𝑎</m:t>
                          </m:r>
                          <m:r>
                            <a:rPr lang="zh-CN" altLang="en-US"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num>
                        <m:den>
                          <m:r>
                            <a:rPr lang="zh-CN" altLang="en-US"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den>
                      </m:f>
                      <m:r>
                        <a:rPr lang="en-US" altLang="zh-CN"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b="1" i="1" kern="0" smtClean="0">
                          <a:solidFill>
                            <a:schemeClr val="tx1"/>
                          </a:solidFill>
                          <a:latin typeface="Cambria Math" panose="02040503050406030204" pitchFamily="18" charset="0"/>
                          <a:ea typeface="方正北魏楷书简体" panose="03000509000000000000" pitchFamily="65" charset="-122"/>
                          <a:cs typeface="Times New Roman" panose="02020603050405020304" pitchFamily="18" charset="0"/>
                        </a:rPr>
                        <m:t>𝒂</m:t>
                      </m:r>
                    </m:oMath>
                  </m:oMathPara>
                </a14:m>
                <a:endParaRPr lang="zh-CN" altLang="en-US" b="1" dirty="0">
                  <a:solidFill>
                    <a:schemeClr val="tx1"/>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6578731" y="3259956"/>
                <a:ext cx="2026067" cy="612732"/>
              </a:xfrm>
              <a:prstGeom prst="rect">
                <a:avLst/>
              </a:prstGeom>
              <a:blipFill rotWithShape="1">
                <a:blip r:embed="rId5"/>
                <a:stretch>
                  <a:fillRect l="-6" t="-82" r="27" b="75"/>
                </a:stretch>
              </a:blipFill>
            </p:spPr>
            <p:txBody>
              <a:bodyPr/>
              <a:lstStyle/>
              <a:p>
                <a:r>
                  <a:rPr lang="zh-CN" altLang="en-US">
                    <a:noFill/>
                  </a:rPr>
                  <a:t> </a:t>
                </a:r>
              </a:p>
            </p:txBody>
          </p:sp>
        </mc:Fallback>
      </mc:AlternateContent>
      <p:sp>
        <p:nvSpPr>
          <p:cNvPr id="18" name="矩形 17"/>
          <p:cNvSpPr/>
          <p:nvPr/>
        </p:nvSpPr>
        <p:spPr>
          <a:xfrm>
            <a:off x="8604798" y="3284325"/>
            <a:ext cx="2505814" cy="503151"/>
          </a:xfrm>
          <a:prstGeom prst="rect">
            <a:avLst/>
          </a:prstGeom>
        </p:spPr>
        <p:txBody>
          <a:bodyPr wrap="none">
            <a:spAutoFit/>
          </a:bodyPr>
          <a:lstStyle/>
          <a:p>
            <a:pPr lvl="0">
              <a:lnSpc>
                <a:spcPct val="150000"/>
              </a:lnSpc>
              <a:defRPr/>
            </a:pPr>
            <a:r>
              <a:rPr lang="zh-CN" altLang="en-US" sz="2000" b="1" kern="0" dirty="0">
                <a:effectLst>
                  <a:outerShdw blurRad="38100" dist="38100" dir="2700000" algn="tl">
                    <a:srgbClr val="000000">
                      <a:alpha val="43137"/>
                    </a:srgbClr>
                  </a:outerShdw>
                </a:effectLst>
                <a:latin typeface="Times New Roman" panose="02020603050405020304" pitchFamily="18" charset="0"/>
                <a:ea typeface="方正北魏楷书简体" panose="03000509000000000000" pitchFamily="65" charset="-122"/>
                <a:cs typeface="Times New Roman" panose="02020603050405020304" pitchFamily="18" charset="0"/>
              </a:rPr>
              <a:t>←运动速度为一常数</a:t>
            </a:r>
            <a:endParaRPr lang="en-US" altLang="zh-CN" sz="2000" b="1" kern="0" dirty="0">
              <a:effectLst>
                <a:outerShdw blurRad="38100" dist="38100" dir="2700000" algn="tl">
                  <a:srgbClr val="000000">
                    <a:alpha val="43137"/>
                  </a:srgbClr>
                </a:outerShdw>
              </a:effectLst>
              <a:latin typeface="Times New Roman" panose="02020603050405020304" pitchFamily="18" charset="0"/>
              <a:ea typeface="方正北魏楷书简体" panose="03000509000000000000" pitchFamily="65" charset="-122"/>
              <a:cs typeface="Times New Roman" panose="02020603050405020304" pitchFamily="18" charset="0"/>
            </a:endParaRPr>
          </a:p>
        </p:txBody>
      </p:sp>
      <p:sp>
        <p:nvSpPr>
          <p:cNvPr id="21" name="矩形 20"/>
          <p:cNvSpPr/>
          <p:nvPr/>
        </p:nvSpPr>
        <p:spPr>
          <a:xfrm>
            <a:off x="750758" y="3991688"/>
            <a:ext cx="10701708" cy="646331"/>
          </a:xfrm>
          <a:prstGeom prst="rect">
            <a:avLst/>
          </a:prstGeom>
        </p:spPr>
        <p:txBody>
          <a:bodyPr wrap="square">
            <a:spAutoFit/>
          </a:bodyPr>
          <a:lstStyle/>
          <a:p>
            <a:pPr marL="342900" lvl="0" indent="-342900">
              <a:lnSpc>
                <a:spcPct val="150000"/>
              </a:lnSpc>
              <a:buFont typeface="Wingdings" panose="05000000000000000000" pitchFamily="2" charset="2"/>
              <a:buChar char="n"/>
              <a:defRPr/>
            </a:pPr>
            <a:r>
              <a:rPr lang="zh-CN" altLang="en-US"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变速直线运动的瞬时速度</a:t>
            </a:r>
            <a:endParaRPr lang="en-US" altLang="zh-CN"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矩形 21"/>
              <p:cNvSpPr/>
              <p:nvPr/>
            </p:nvSpPr>
            <p:spPr>
              <a:xfrm>
                <a:off x="1073868" y="4596242"/>
                <a:ext cx="10378597" cy="877548"/>
              </a:xfrm>
              <a:prstGeom prst="rect">
                <a:avLst/>
              </a:prstGeom>
            </p:spPr>
            <p:txBody>
              <a:bodyPr wrap="square">
                <a:spAutoFit/>
              </a:bodyPr>
              <a:lstStyle/>
              <a:p>
                <a:pPr>
                  <a:lnSpc>
                    <a:spcPct val="150000"/>
                  </a:lnSpc>
                  <a:defRPr/>
                </a:pP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设一物体作变速直线运动，则位移</a:t>
                </a:r>
                <a14:m>
                  <m:oMath xmlns:m="http://schemas.openxmlformats.org/officeDocument/2006/math">
                    <m:r>
                      <a:rPr lang="en-US" altLang="zh-CN" i="1" kern="0" dirty="0">
                        <a:latin typeface="Cambria Math" panose="02040503050406030204" pitchFamily="18" charset="0"/>
                        <a:ea typeface="方正北魏楷书简体" panose="03000509000000000000" pitchFamily="65" charset="-122"/>
                        <a:cs typeface="Times New Roman" panose="02020603050405020304" pitchFamily="18" charset="0"/>
                      </a:rPr>
                      <m:t>𝑠</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随时间</a:t>
                </a:r>
                <a14:m>
                  <m:oMath xmlns:m="http://schemas.openxmlformats.org/officeDocument/2006/math">
                    <m:r>
                      <a:rPr lang="en-US" altLang="zh-CN" i="1" kern="0" dirty="0">
                        <a:latin typeface="Cambria Math" panose="02040503050406030204" pitchFamily="18" charset="0"/>
                        <a:ea typeface="方正北魏楷书简体" panose="03000509000000000000" pitchFamily="65" charset="-122"/>
                        <a:cs typeface="Times New Roman" panose="02020603050405020304" pitchFamily="18" charset="0"/>
                      </a:rPr>
                      <m:t>𝑡</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的变化非均匀，即</a:t>
                </a:r>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相同时间间隔内，位移的改变量是不同</a:t>
                </a:r>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的。为描述运动快慢，研究时刻</a:t>
                </a:r>
                <a14:m>
                  <m:oMath xmlns:m="http://schemas.openxmlformats.org/officeDocument/2006/math">
                    <m:sSub>
                      <m:sSub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sSubPr>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𝑡</m:t>
                        </m:r>
                      </m:e>
                      <m:sub>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0</m:t>
                        </m:r>
                      </m:sub>
                    </m:sSub>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至时刻</a:t>
                </a:r>
                <a14:m>
                  <m:oMath xmlns:m="http://schemas.openxmlformats.org/officeDocument/2006/math">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𝑡</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的平均速度</a:t>
                </a:r>
              </a:p>
            </p:txBody>
          </p:sp>
        </mc:Choice>
        <mc:Fallback xmlns="">
          <p:sp>
            <p:nvSpPr>
              <p:cNvPr id="22" name="矩形 21"/>
              <p:cNvSpPr>
                <a:spLocks noRot="1" noChangeAspect="1" noMove="1" noResize="1" noEditPoints="1" noAdjustHandles="1" noChangeArrowheads="1" noChangeShapeType="1" noTextEdit="1"/>
              </p:cNvSpPr>
              <p:nvPr/>
            </p:nvSpPr>
            <p:spPr>
              <a:xfrm>
                <a:off x="1073868" y="4596242"/>
                <a:ext cx="10378597" cy="877548"/>
              </a:xfrm>
              <a:prstGeom prst="rect">
                <a:avLst/>
              </a:prstGeom>
              <a:blipFill rotWithShape="1">
                <a:blip r:embed="rId6"/>
                <a:stretch>
                  <a:fillRect l="-1" t="-13" r="2" b="10"/>
                </a:stretch>
              </a:blipFill>
            </p:spPr>
            <p:txBody>
              <a:bodyPr/>
              <a:lstStyle/>
              <a:p>
                <a:r>
                  <a:rPr lang="zh-CN" altLang="en-US">
                    <a:noFill/>
                  </a:rPr>
                  <a:t> </a:t>
                </a:r>
              </a:p>
            </p:txBody>
          </p:sp>
        </mc:Fallback>
      </mc:AlternateContent>
      <p:sp>
        <p:nvSpPr>
          <p:cNvPr id="23" name="矩形 22"/>
          <p:cNvSpPr/>
          <p:nvPr/>
        </p:nvSpPr>
        <p:spPr>
          <a:xfrm>
            <a:off x="1049355" y="5799962"/>
            <a:ext cx="1396536" cy="369332"/>
          </a:xfrm>
          <a:prstGeom prst="rect">
            <a:avLst/>
          </a:prstGeom>
        </p:spPr>
        <p:txBody>
          <a:bodyPr wrap="none">
            <a:spAutoFit/>
          </a:bodyPr>
          <a:lstStyle/>
          <a:p>
            <a:pPr marL="285750" indent="-285750">
              <a:buFont typeface="Wingdings" panose="05000000000000000000" pitchFamily="2" charset="2"/>
              <a:buChar char="p"/>
            </a:pPr>
            <a:r>
              <a:rPr lang="zh-CN" altLang="en-US" kern="0" dirty="0">
                <a:solidFill>
                  <a:prstClr val="black"/>
                </a:solidFill>
                <a:latin typeface="Times New Roman" panose="02020603050405020304" pitchFamily="18" charset="0"/>
                <a:ea typeface="方正北魏楷书简体" panose="03000509000000000000" pitchFamily="65" charset="-122"/>
                <a:cs typeface="Times New Roman" panose="02020603050405020304" pitchFamily="18" charset="0"/>
              </a:rPr>
              <a:t>平均速度</a:t>
            </a:r>
            <a:endParaRPr lang="zh-CN" altLang="en-US" dirty="0"/>
          </a:p>
        </p:txBody>
      </p:sp>
      <mc:AlternateContent xmlns:mc="http://schemas.openxmlformats.org/markup-compatibility/2006" xmlns:a14="http://schemas.microsoft.com/office/drawing/2010/main">
        <mc:Choice Requires="a14">
          <p:sp>
            <p:nvSpPr>
              <p:cNvPr id="24" name="矩形 23"/>
              <p:cNvSpPr/>
              <p:nvPr/>
            </p:nvSpPr>
            <p:spPr>
              <a:xfrm>
                <a:off x="2445891" y="5622411"/>
                <a:ext cx="2397579" cy="676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accPr>
                        <m:e>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𝑣</m:t>
                          </m:r>
                        </m:e>
                      </m:acc>
                      <m:r>
                        <a:rPr lang="en-US" altLang="zh-CN"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zh-CN" altLang="en-US"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𝑠</m:t>
                          </m:r>
                        </m:num>
                        <m:den>
                          <m:r>
                            <a:rPr lang="zh-CN" altLang="en-US"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den>
                      </m:f>
                      <m:r>
                        <a:rPr lang="en-US" altLang="zh-CN"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lang="en-US" altLang="zh-CN"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𝑠</m:t>
                          </m:r>
                          <m:d>
                            <m:dPr>
                              <m:ctrlP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e>
                          </m:d>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𝑠</m:t>
                          </m:r>
                          <m:d>
                            <m:dPr>
                              <m:ctrlP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sSub>
                                <m:sSubPr>
                                  <m:ctrlP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sSubPr>
                                <m:e>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e>
                                <m:sub>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0</m:t>
                                  </m:r>
                                </m:sub>
                              </m:sSub>
                            </m:e>
                          </m:d>
                        </m:num>
                        <m:den>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sSubPr>
                            <m:e>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e>
                            <m:sub>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0</m:t>
                              </m:r>
                            </m:sub>
                          </m:sSub>
                        </m:den>
                      </m:f>
                    </m:oMath>
                  </m:oMathPara>
                </a14:m>
                <a:endParaRPr lang="zh-CN" altLang="en-US" b="1" dirty="0">
                  <a:solidFill>
                    <a:schemeClr val="tx1"/>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2445891" y="5622411"/>
                <a:ext cx="2397579" cy="676917"/>
              </a:xfrm>
              <a:prstGeom prst="rect">
                <a:avLst/>
              </a:prstGeom>
              <a:blipFill rotWithShape="1">
                <a:blip r:embed="rId7"/>
                <a:stretch>
                  <a:fillRect l="-21" t="-18" r="14" b="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193960" y="5457601"/>
                <a:ext cx="6821676" cy="923330"/>
              </a:xfrm>
              <a:prstGeom prst="rect">
                <a:avLst/>
              </a:prstGeom>
            </p:spPr>
            <p:txBody>
              <a:bodyPr wrap="none">
                <a:spAutoFit/>
              </a:bodyPr>
              <a:lstStyle/>
              <a:p>
                <a:pPr marL="285750" indent="-285750">
                  <a:lnSpc>
                    <a:spcPct val="150000"/>
                  </a:lnSpc>
                  <a:buFont typeface="Wingdings" panose="05000000000000000000" pitchFamily="2" charset="2"/>
                  <a:buChar char="p"/>
                </a:pPr>
                <a14:m>
                  <m:oMath xmlns:m="http://schemas.openxmlformats.org/officeDocument/2006/math">
                    <m:r>
                      <a:rPr lang="en-US" altLang="zh-CN"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zh-CN" altLang="en-US"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r>
                      <a:rPr lang="en-US" altLang="zh-CN"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较大，在这一段时间间隔内运动快慢已发生很大变化</a:t>
                </a:r>
                <a:endPar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endParaRPr>
              </a:p>
              <a:p>
                <a:pPr marL="285750" indent="-285750">
                  <a:lnSpc>
                    <a:spcPct val="150000"/>
                  </a:lnSpc>
                  <a:buFont typeface="Wingdings" panose="05000000000000000000" pitchFamily="2" charset="2"/>
                  <a:buChar char="p"/>
                </a:pPr>
                <a14:m>
                  <m:oMath xmlns:m="http://schemas.openxmlformats.org/officeDocument/2006/math">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zh-CN" altLang="en-US"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很小，很大程度上反应了</a:t>
                </a:r>
                <a14:m>
                  <m:oMath xmlns:m="http://schemas.openxmlformats.org/officeDocument/2006/math">
                    <m:sSub>
                      <m:sSub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sSubPr>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𝑡</m:t>
                        </m:r>
                      </m:e>
                      <m:sub>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0</m:t>
                        </m:r>
                      </m:sub>
                    </m:sSub>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时刻物体运动情况，越小越精确</a:t>
                </a:r>
              </a:p>
            </p:txBody>
          </p:sp>
        </mc:Choice>
        <mc:Fallback xmlns="">
          <p:sp>
            <p:nvSpPr>
              <p:cNvPr id="25" name="矩形 24"/>
              <p:cNvSpPr>
                <a:spLocks noRot="1" noChangeAspect="1" noMove="1" noResize="1" noEditPoints="1" noAdjustHandles="1" noChangeArrowheads="1" noChangeShapeType="1" noTextEdit="1"/>
              </p:cNvSpPr>
              <p:nvPr/>
            </p:nvSpPr>
            <p:spPr>
              <a:xfrm>
                <a:off x="5193960" y="5457601"/>
                <a:ext cx="6821676" cy="923330"/>
              </a:xfrm>
              <a:prstGeom prst="rect">
                <a:avLst/>
              </a:prstGeom>
              <a:blipFill rotWithShape="1">
                <a:blip r:embed="rId8"/>
                <a:stretch>
                  <a:fillRect l="-4" t="-45" r="2" b="49"/>
                </a:stretch>
              </a:blipFill>
            </p:spPr>
            <p:txBody>
              <a:bodyPr/>
              <a:lstStyle/>
              <a:p>
                <a:r>
                  <a:rPr lang="zh-CN" altLang="en-US">
                    <a:noFill/>
                  </a:rPr>
                  <a:t> </a:t>
                </a:r>
              </a:p>
            </p:txBody>
          </p:sp>
        </mc:Fallback>
      </mc:AlternateContent>
      <p:sp>
        <p:nvSpPr>
          <p:cNvPr id="29" name="矩形 28"/>
          <p:cNvSpPr/>
          <p:nvPr/>
        </p:nvSpPr>
        <p:spPr>
          <a:xfrm>
            <a:off x="2985347" y="915786"/>
            <a:ext cx="1685077" cy="369332"/>
          </a:xfrm>
          <a:prstGeom prst="rect">
            <a:avLst/>
          </a:prstGeom>
        </p:spPr>
        <p:txBody>
          <a:bodyPr wrap="none">
            <a:spAutoFit/>
          </a:bodyPr>
          <a:lstStyle/>
          <a:p>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导数概念背景</a:t>
            </a:r>
            <a:r>
              <a:rPr lang="en-US" altLang="zh-CN"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514447" y="2741717"/>
                <a:ext cx="1281945" cy="7861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altLang="zh-CN" sz="2400" i="1" kern="0" smtClea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ctrlPr>
                        </m:funcPr>
                        <m:fName>
                          <m:limLow>
                            <m:limLowPr>
                              <m:ctrlPr>
                                <a:rPr lang="en-US" altLang="zh-CN" sz="2400" i="1" kern="0" smtClea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ctrlPr>
                            </m:limLowPr>
                            <m:e>
                              <m:r>
                                <m:rPr>
                                  <m:sty m:val="p"/>
                                </m:rPr>
                                <a:rPr lang="en-US" altLang="zh-CN" sz="2400" i="0" kern="0" smtClea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lim</m:t>
                              </m:r>
                            </m:e>
                            <m:lim>
                              <m:r>
                                <a:rPr lang="zh-CN" altLang="en-US" sz="2400"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𝑡</m:t>
                              </m:r>
                              <m:r>
                                <a:rPr lang="en-US" altLang="zh-CN" sz="2400" i="1" kern="0" smtClea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0</m:t>
                              </m:r>
                            </m:lim>
                          </m:limLow>
                        </m:fName>
                        <m:e>
                          <m:f>
                            <m:fPr>
                              <m:ctrlPr>
                                <a:rPr lang="en-US" altLang="zh-CN" sz="2400"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zh-CN" altLang="en-US" sz="2400"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𝑠</m:t>
                              </m:r>
                            </m:num>
                            <m:den>
                              <m:r>
                                <a:rPr lang="zh-CN" altLang="en-US" sz="2400"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𝑡</m:t>
                              </m:r>
                            </m:den>
                          </m:f>
                        </m:e>
                      </m:func>
                    </m:oMath>
                  </m:oMathPara>
                </a14:m>
                <a:endParaRPr lang="zh-CN" altLang="en-US" sz="2400"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514447" y="2741717"/>
                <a:ext cx="1281945" cy="786177"/>
              </a:xfrm>
              <a:prstGeom prst="rect">
                <a:avLst/>
              </a:prstGeom>
              <a:blipFill rotWithShape="1">
                <a:blip r:embed="rId2"/>
                <a:stretch>
                  <a:fillRect l="-8" t="-54" r="48" b="60"/>
                </a:stretch>
              </a:blipFill>
            </p:spPr>
            <p:txBody>
              <a:bodyPr/>
              <a:lstStyle/>
              <a:p>
                <a:r>
                  <a:rPr lang="zh-CN" altLang="en-US">
                    <a:noFill/>
                  </a:rPr>
                  <a:t> </a:t>
                </a:r>
              </a:p>
            </p:txBody>
          </p:sp>
        </mc:Fallback>
      </mc:AlternateContent>
      <p:sp>
        <p:nvSpPr>
          <p:cNvPr id="3" name="矩形 2"/>
          <p:cNvSpPr/>
          <p:nvPr/>
        </p:nvSpPr>
        <p:spPr>
          <a:xfrm>
            <a:off x="196450" y="3057953"/>
            <a:ext cx="529405" cy="461665"/>
          </a:xfrm>
          <a:prstGeom prst="rect">
            <a:avLst/>
          </a:prstGeom>
        </p:spPr>
        <p:txBody>
          <a:bodyPr wrap="square">
            <a:spAutoFit/>
          </a:bodyPr>
          <a:lstStyle/>
          <a:p>
            <a:r>
              <a:rPr lang="zh-CN" altLang="en-US"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若</a:t>
            </a:r>
            <a:endParaRPr lang="zh-CN" altLang="en-US" sz="2400" dirty="0">
              <a:solidFill>
                <a:srgbClr val="FF0000"/>
              </a:solidFill>
            </a:endParaRPr>
          </a:p>
        </p:txBody>
      </p:sp>
      <mc:AlternateContent xmlns:mc="http://schemas.openxmlformats.org/markup-compatibility/2006" xmlns:a14="http://schemas.microsoft.com/office/drawing/2010/main">
        <mc:Choice Requires="a14">
          <p:sp>
            <p:nvSpPr>
              <p:cNvPr id="4" name="矩形 3"/>
              <p:cNvSpPr/>
              <p:nvPr/>
            </p:nvSpPr>
            <p:spPr>
              <a:xfrm>
                <a:off x="1584984" y="3057952"/>
                <a:ext cx="10581011" cy="461665"/>
              </a:xfrm>
              <a:prstGeom prst="rect">
                <a:avLst/>
              </a:prstGeom>
            </p:spPr>
            <p:txBody>
              <a:bodyPr wrap="square">
                <a:spAutoFit/>
              </a:bodyPr>
              <a:lstStyle/>
              <a:p>
                <a:r>
                  <a:rPr lang="zh-CN" altLang="en-US"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存在，可将其作为</a:t>
                </a:r>
                <a14:m>
                  <m:oMath xmlns:m="http://schemas.openxmlformats.org/officeDocument/2006/math">
                    <m:sSub>
                      <m:sSubPr>
                        <m:ctrlPr>
                          <a:rPr lang="en-US" altLang="zh-CN" sz="2400"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ctrlPr>
                      </m:sSubPr>
                      <m:e>
                        <m:r>
                          <a:rPr lang="en-US" altLang="zh-CN" sz="2400"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𝑡</m:t>
                        </m:r>
                      </m:e>
                      <m:sub>
                        <m:r>
                          <a:rPr lang="en-US" altLang="zh-CN" sz="2400"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0</m:t>
                        </m:r>
                      </m:sub>
                    </m:sSub>
                  </m:oMath>
                </a14:m>
                <a:r>
                  <a:rPr lang="zh-CN" altLang="en-US"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时刻运动快慢程度表征量，称为</a:t>
                </a:r>
                <a14:m>
                  <m:oMath xmlns:m="http://schemas.openxmlformats.org/officeDocument/2006/math">
                    <m:sSub>
                      <m:sSubPr>
                        <m:ctrlPr>
                          <a:rPr lang="en-US" altLang="zh-CN" sz="2400"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ctrlPr>
                      </m:sSubPr>
                      <m:e>
                        <m:r>
                          <a:rPr lang="en-US" altLang="zh-CN" sz="2400"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𝑡</m:t>
                        </m:r>
                      </m:e>
                      <m:sub>
                        <m:r>
                          <a:rPr lang="en-US" altLang="zh-CN" sz="2400"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0</m:t>
                        </m:r>
                      </m:sub>
                    </m:sSub>
                  </m:oMath>
                </a14:m>
                <a:r>
                  <a:rPr lang="zh-CN" altLang="en-US"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时刻物体运动瞬时速度</a:t>
                </a:r>
                <a:endParaRPr lang="zh-CN" altLang="en-US" sz="2400"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584984" y="3057952"/>
                <a:ext cx="10581011" cy="461665"/>
              </a:xfrm>
              <a:prstGeom prst="rect">
                <a:avLst/>
              </a:prstGeom>
              <a:blipFill rotWithShape="1">
                <a:blip r:embed="rId3"/>
                <a:stretch>
                  <a:fillRect t="-92" b="97"/>
                </a:stretch>
              </a:blipFill>
            </p:spPr>
            <p:txBody>
              <a:bodyPr/>
              <a:lstStyle/>
              <a:p>
                <a:r>
                  <a:rPr lang="zh-CN" altLang="en-US">
                    <a:noFill/>
                  </a:rPr>
                  <a:t> </a:t>
                </a:r>
              </a:p>
            </p:txBody>
          </p:sp>
        </mc:Fallback>
      </mc:AlternateContent>
      <p:sp>
        <p:nvSpPr>
          <p:cNvPr id="5" name="矩形 4"/>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导数概念</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7" name="矩形 6"/>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mc:AlternateContent xmlns:mc="http://schemas.openxmlformats.org/markup-compatibility/2006" xmlns:a14="http://schemas.microsoft.com/office/drawing/2010/main">
        <mc:Choice Requires="a14">
          <p:sp>
            <p:nvSpPr>
              <p:cNvPr id="11" name="矩形 10"/>
              <p:cNvSpPr/>
              <p:nvPr/>
            </p:nvSpPr>
            <p:spPr>
              <a:xfrm>
                <a:off x="3359696" y="3985420"/>
                <a:ext cx="4855239" cy="871842"/>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𝑣</m:t>
                      </m:r>
                      <m:d>
                        <m:dPr>
                          <m:ctrlPr>
                            <a:rPr lang="en-US" altLang="zh-CN" sz="24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sSub>
                            <m:sSubPr>
                              <m:ctrlPr>
                                <a:rPr lang="en-US" altLang="zh-CN" sz="24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sSubPr>
                            <m:e>
                              <m:r>
                                <a:rPr lang="en-US" altLang="zh-CN" sz="24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e>
                            <m:sub>
                              <m:r>
                                <a:rPr lang="en-US" altLang="zh-CN" sz="24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0</m:t>
                              </m:r>
                            </m:sub>
                          </m:sSub>
                        </m:e>
                      </m:d>
                      <m:r>
                        <a:rPr lang="en-US" altLang="zh-CN" sz="24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funcPr>
                        <m:fName>
                          <m:limLow>
                            <m:limLowPr>
                              <m:ctrlP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limLowPr>
                            <m:e>
                              <m:r>
                                <m:rPr>
                                  <m:sty m:val="p"/>
                                </m:rPr>
                                <a:rPr lang="en-US" altLang="zh-CN" sz="2400"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lim</m:t>
                              </m:r>
                            </m:e>
                            <m:lim>
                              <m:r>
                                <a:rPr lang="zh-CN" altLang="en-US"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→0</m:t>
                              </m:r>
                            </m:lim>
                          </m:limLow>
                        </m:fName>
                        <m:e>
                          <m:f>
                            <m:fPr>
                              <m:ctrlP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zh-CN" altLang="en-US"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𝑠</m:t>
                              </m:r>
                            </m:num>
                            <m:den>
                              <m:r>
                                <a:rPr lang="zh-CN" altLang="en-US"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den>
                          </m:f>
                        </m:e>
                      </m:func>
                      <m:r>
                        <a:rPr lang="en-US" altLang="zh-CN" sz="24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funcPr>
                        <m:fName>
                          <m:limLow>
                            <m:limLowPr>
                              <m:ctrlP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limLowPr>
                            <m:e>
                              <m:r>
                                <m:rPr>
                                  <m:sty m:val="p"/>
                                </m:rPr>
                                <a:rPr lang="en-US" altLang="zh-CN" sz="2400"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lim</m:t>
                              </m:r>
                            </m:e>
                            <m:lim>
                              <m:r>
                                <a:rPr lang="zh-CN" altLang="en-US"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→0</m:t>
                              </m:r>
                            </m:lim>
                          </m:limLow>
                        </m:fName>
                        <m:e>
                          <m:f>
                            <m:fPr>
                              <m:ctrlP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𝑠</m:t>
                              </m:r>
                              <m:d>
                                <m:dPr>
                                  <m:ctrlP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e>
                              </m:d>
                              <m: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𝑠</m:t>
                              </m:r>
                              <m:d>
                                <m:dPr>
                                  <m:ctrlP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sSub>
                                    <m:sSubPr>
                                      <m:ctrlP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e>
                                    <m:sub>
                                      <m: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0</m:t>
                                      </m:r>
                                    </m:sub>
                                  </m:sSub>
                                </m:e>
                              </m:d>
                            </m:num>
                            <m:den>
                              <m: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sSubPr>
                                <m:e>
                                  <m: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e>
                                <m:sub>
                                  <m: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0</m:t>
                                  </m:r>
                                </m:sub>
                              </m:sSub>
                            </m:den>
                          </m:f>
                        </m:e>
                      </m:func>
                    </m:oMath>
                  </m:oMathPara>
                </a14:m>
                <a:endParaRPr lang="zh-CN"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3359696" y="3985420"/>
                <a:ext cx="4855239" cy="871842"/>
              </a:xfrm>
              <a:prstGeom prst="rect">
                <a:avLst/>
              </a:prstGeom>
              <a:blipFill rotWithShape="1">
                <a:blip r:embed="rId4"/>
                <a:stretch>
                  <a:fillRect l="-103" t="-601" r="-93" b="-493"/>
                </a:stretch>
              </a:blipFill>
              <a:ln>
                <a:solidFill>
                  <a:schemeClr val="tx1"/>
                </a:solidFill>
              </a:ln>
            </p:spPr>
            <p:txBody>
              <a:bodyPr/>
              <a:lstStyle/>
              <a:p>
                <a:r>
                  <a:rPr lang="zh-CN" altLang="en-US">
                    <a:noFill/>
                  </a:rPr>
                  <a:t> </a:t>
                </a:r>
              </a:p>
            </p:txBody>
          </p:sp>
        </mc:Fallback>
      </mc:AlternateContent>
      <p:sp>
        <p:nvSpPr>
          <p:cNvPr id="12" name="矩形 11"/>
          <p:cNvSpPr/>
          <p:nvPr/>
        </p:nvSpPr>
        <p:spPr>
          <a:xfrm>
            <a:off x="223423" y="1930474"/>
            <a:ext cx="1396536" cy="369332"/>
          </a:xfrm>
          <a:prstGeom prst="rect">
            <a:avLst/>
          </a:prstGeom>
        </p:spPr>
        <p:txBody>
          <a:bodyPr wrap="none">
            <a:spAutoFit/>
          </a:bodyPr>
          <a:lstStyle/>
          <a:p>
            <a:pPr marL="285750" indent="-285750">
              <a:buFont typeface="Wingdings" panose="05000000000000000000" pitchFamily="2" charset="2"/>
              <a:buChar char="p"/>
            </a:pPr>
            <a:r>
              <a:rPr lang="zh-CN" altLang="en-US" kern="0" dirty="0">
                <a:solidFill>
                  <a:prstClr val="black"/>
                </a:solidFill>
                <a:latin typeface="Times New Roman" panose="02020603050405020304" pitchFamily="18" charset="0"/>
                <a:ea typeface="方正北魏楷书简体" panose="03000509000000000000" pitchFamily="65" charset="-122"/>
                <a:cs typeface="Times New Roman" panose="02020603050405020304" pitchFamily="18" charset="0"/>
              </a:rPr>
              <a:t>平均速度</a:t>
            </a:r>
            <a:endParaRPr lang="zh-CN" altLang="en-US" dirty="0"/>
          </a:p>
        </p:txBody>
      </p:sp>
      <mc:AlternateContent xmlns:mc="http://schemas.openxmlformats.org/markup-compatibility/2006" xmlns:a14="http://schemas.microsoft.com/office/drawing/2010/main">
        <mc:Choice Requires="a14">
          <p:sp>
            <p:nvSpPr>
              <p:cNvPr id="13" name="矩形 12"/>
              <p:cNvSpPr/>
              <p:nvPr/>
            </p:nvSpPr>
            <p:spPr>
              <a:xfrm>
                <a:off x="1619959" y="1752923"/>
                <a:ext cx="2397579" cy="676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accPr>
                        <m:e>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𝑣</m:t>
                          </m:r>
                        </m:e>
                      </m:acc>
                      <m:r>
                        <a:rPr lang="en-US" altLang="zh-CN"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zh-CN" altLang="en-US"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𝑠</m:t>
                          </m:r>
                        </m:num>
                        <m:den>
                          <m:r>
                            <a:rPr lang="zh-CN" altLang="en-US"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den>
                      </m:f>
                      <m:r>
                        <a:rPr lang="en-US" altLang="zh-CN"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lang="en-US" altLang="zh-CN"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𝑠</m:t>
                          </m:r>
                          <m:d>
                            <m:dPr>
                              <m:ctrlP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e>
                          </m:d>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𝑠</m:t>
                          </m:r>
                          <m:d>
                            <m:dPr>
                              <m:ctrlP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sSub>
                                <m:sSubPr>
                                  <m:ctrlP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sSubPr>
                                <m:e>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e>
                                <m:sub>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0</m:t>
                                  </m:r>
                                </m:sub>
                              </m:sSub>
                            </m:e>
                          </m:d>
                        </m:num>
                        <m:den>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sSub>
                            <m:sSubPr>
                              <m:ctrlP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sSubPr>
                            <m:e>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e>
                            <m:sub>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0</m:t>
                              </m:r>
                            </m:sub>
                          </m:sSub>
                        </m:den>
                      </m:f>
                    </m:oMath>
                  </m:oMathPara>
                </a14:m>
                <a:endParaRPr lang="zh-CN" altLang="en-US" b="1" dirty="0">
                  <a:solidFill>
                    <a:schemeClr val="tx1"/>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1619959" y="1752923"/>
                <a:ext cx="2397579" cy="676917"/>
              </a:xfrm>
              <a:prstGeom prst="rect">
                <a:avLst/>
              </a:prstGeom>
              <a:blipFill rotWithShape="1">
                <a:blip r:embed="rId5"/>
                <a:stretch>
                  <a:fillRect l="-3" t="-48" r="22" b="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583832" y="1668819"/>
                <a:ext cx="6821676" cy="923330"/>
              </a:xfrm>
              <a:prstGeom prst="rect">
                <a:avLst/>
              </a:prstGeom>
            </p:spPr>
            <p:txBody>
              <a:bodyPr wrap="none">
                <a:spAutoFit/>
              </a:bodyPr>
              <a:lstStyle/>
              <a:p>
                <a:pPr marL="285750" indent="-285750">
                  <a:lnSpc>
                    <a:spcPct val="150000"/>
                  </a:lnSpc>
                  <a:buFont typeface="Wingdings" panose="05000000000000000000" pitchFamily="2" charset="2"/>
                  <a:buChar char="p"/>
                </a:pPr>
                <a14:m>
                  <m:oMath xmlns:m="http://schemas.openxmlformats.org/officeDocument/2006/math">
                    <m:r>
                      <a:rPr lang="en-US" altLang="zh-CN"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zh-CN" altLang="en-US"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r>
                      <a:rPr lang="en-US" altLang="zh-CN"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较大，在这一段时间间隔内运动快慢已发生很大变化</a:t>
                </a:r>
                <a:endParaRPr lang="en-US" altLang="zh-CN" kern="0" dirty="0">
                  <a:latin typeface="Times New Roman" panose="02020603050405020304" pitchFamily="18" charset="0"/>
                  <a:ea typeface="方正北魏楷书简体" panose="03000509000000000000" pitchFamily="65" charset="-122"/>
                  <a:cs typeface="Times New Roman" panose="02020603050405020304" pitchFamily="18" charset="0"/>
                </a:endParaRPr>
              </a:p>
              <a:p>
                <a:pPr marL="285750" indent="-285750">
                  <a:lnSpc>
                    <a:spcPct val="150000"/>
                  </a:lnSpc>
                  <a:buFont typeface="Wingdings" panose="05000000000000000000" pitchFamily="2" charset="2"/>
                  <a:buChar char="p"/>
                </a:pPr>
                <a14:m>
                  <m:oMath xmlns:m="http://schemas.openxmlformats.org/officeDocument/2006/math">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zh-CN" altLang="en-US"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𝑡</m:t>
                    </m:r>
                    <m:r>
                      <a:rPr lang="en-US" altLang="zh-CN"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很小，很大程度上反应了</a:t>
                </a:r>
                <a14:m>
                  <m:oMath xmlns:m="http://schemas.openxmlformats.org/officeDocument/2006/math">
                    <m:sSub>
                      <m:sSubPr>
                        <m:ctrlP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ctrlPr>
                      </m:sSubPr>
                      <m:e>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𝑡</m:t>
                        </m:r>
                      </m:e>
                      <m:sub>
                        <m:r>
                          <a:rPr lang="en-US" altLang="zh-CN" i="1" kern="0">
                            <a:latin typeface="Cambria Math" panose="02040503050406030204" pitchFamily="18" charset="0"/>
                            <a:ea typeface="方正北魏楷书简体" panose="03000509000000000000" pitchFamily="65" charset="-122"/>
                            <a:cs typeface="Times New Roman" panose="02020603050405020304" pitchFamily="18" charset="0"/>
                          </a:rPr>
                          <m:t>0</m:t>
                        </m:r>
                      </m:sub>
                    </m:sSub>
                  </m:oMath>
                </a14:m>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时刻物体运动情况，越小越精确</a:t>
                </a:r>
              </a:p>
            </p:txBody>
          </p:sp>
        </mc:Choice>
        <mc:Fallback xmlns="">
          <p:sp>
            <p:nvSpPr>
              <p:cNvPr id="14" name="矩形 13"/>
              <p:cNvSpPr>
                <a:spLocks noRot="1" noChangeAspect="1" noMove="1" noResize="1" noEditPoints="1" noAdjustHandles="1" noChangeArrowheads="1" noChangeShapeType="1" noTextEdit="1"/>
              </p:cNvSpPr>
              <p:nvPr/>
            </p:nvSpPr>
            <p:spPr>
              <a:xfrm>
                <a:off x="4583832" y="1668819"/>
                <a:ext cx="6821676" cy="923330"/>
              </a:xfrm>
              <a:prstGeom prst="rect">
                <a:avLst/>
              </a:prstGeom>
              <a:blipFill rotWithShape="1">
                <a:blip r:embed="rId6"/>
                <a:stretch>
                  <a:fillRect l="-6" t="-4" r="4" b="9"/>
                </a:stretch>
              </a:blipFill>
            </p:spPr>
            <p:txBody>
              <a:bodyPr/>
              <a:lstStyle/>
              <a:p>
                <a:r>
                  <a:rPr lang="zh-CN" altLang="en-US">
                    <a:noFill/>
                  </a:rPr>
                  <a:t> </a:t>
                </a:r>
              </a:p>
            </p:txBody>
          </p:sp>
        </mc:Fallback>
      </mc:AlternateContent>
      <p:sp>
        <p:nvSpPr>
          <p:cNvPr id="15" name="矩形 14"/>
          <p:cNvSpPr/>
          <p:nvPr/>
        </p:nvSpPr>
        <p:spPr>
          <a:xfrm>
            <a:off x="2985347" y="915786"/>
            <a:ext cx="1685077" cy="369332"/>
          </a:xfrm>
          <a:prstGeom prst="rect">
            <a:avLst/>
          </a:prstGeom>
        </p:spPr>
        <p:txBody>
          <a:bodyPr wrap="none">
            <a:spAutoFit/>
          </a:bodyPr>
          <a:lstStyle/>
          <a:p>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导数概念背景</a:t>
            </a:r>
            <a:r>
              <a:rPr lang="en-US" altLang="zh-CN"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目录</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p:sp>
        <p:nvSpPr>
          <p:cNvPr id="6" name="矩形 5"/>
          <p:cNvSpPr/>
          <p:nvPr/>
        </p:nvSpPr>
        <p:spPr>
          <a:xfrm>
            <a:off x="774419" y="1412776"/>
            <a:ext cx="10618352" cy="5078313"/>
          </a:xfrm>
          <a:prstGeom prst="rect">
            <a:avLst/>
          </a:prstGeom>
        </p:spPr>
        <p:txBody>
          <a:bodyPr wrap="square">
            <a:spAutoFit/>
          </a:bodyPr>
          <a:lstStyle/>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函数基本概念</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n"/>
            </a:pPr>
            <a:r>
              <a:rPr lang="zh-CN" altLang="en-US" dirty="0">
                <a:latin typeface="方正北魏楷书简体" panose="03000509000000000000" pitchFamily="65" charset="-122"/>
                <a:ea typeface="方正北魏楷书简体" panose="03000509000000000000" pitchFamily="65" charset="-122"/>
              </a:rPr>
              <a:t>区间</a:t>
            </a:r>
            <a:r>
              <a:rPr lang="en-US" altLang="zh-CN" dirty="0">
                <a:latin typeface="方正北魏楷书简体" panose="03000509000000000000" pitchFamily="65" charset="-122"/>
                <a:ea typeface="方正北魏楷书简体" panose="03000509000000000000" pitchFamily="65" charset="-122"/>
              </a:rPr>
              <a:t>/</a:t>
            </a:r>
            <a:r>
              <a:rPr lang="zh-CN" altLang="en-US" dirty="0">
                <a:latin typeface="方正北魏楷书简体" panose="03000509000000000000" pitchFamily="65" charset="-122"/>
                <a:ea typeface="方正北魏楷书简体" panose="03000509000000000000" pitchFamily="65" charset="-122"/>
              </a:rPr>
              <a:t>邻域，自变量</a:t>
            </a:r>
            <a:r>
              <a:rPr lang="en-US" altLang="zh-CN" dirty="0">
                <a:latin typeface="方正北魏楷书简体" panose="03000509000000000000" pitchFamily="65" charset="-122"/>
                <a:ea typeface="方正北魏楷书简体" panose="03000509000000000000" pitchFamily="65" charset="-122"/>
              </a:rPr>
              <a:t>/</a:t>
            </a:r>
            <a:r>
              <a:rPr lang="zh-CN" altLang="en-US" dirty="0">
                <a:latin typeface="方正北魏楷书简体" panose="03000509000000000000" pitchFamily="65" charset="-122"/>
                <a:ea typeface="方正北魏楷书简体" panose="03000509000000000000" pitchFamily="65" charset="-122"/>
              </a:rPr>
              <a:t>因变量，定义域</a:t>
            </a:r>
            <a:r>
              <a:rPr lang="en-US" altLang="zh-CN" dirty="0">
                <a:latin typeface="方正北魏楷书简体" panose="03000509000000000000" pitchFamily="65" charset="-122"/>
                <a:ea typeface="方正北魏楷书简体" panose="03000509000000000000" pitchFamily="65" charset="-122"/>
              </a:rPr>
              <a:t>/</a:t>
            </a:r>
            <a:r>
              <a:rPr lang="zh-CN" altLang="en-US" dirty="0">
                <a:latin typeface="方正北魏楷书简体" panose="03000509000000000000" pitchFamily="65" charset="-122"/>
                <a:ea typeface="方正北魏楷书简体" panose="03000509000000000000" pitchFamily="65" charset="-122"/>
              </a:rPr>
              <a:t>值域，反函数，复合函数</a:t>
            </a:r>
            <a:endParaRPr lang="en-US" altLang="zh-CN" dirty="0">
              <a:latin typeface="方正北魏楷书简体" panose="03000509000000000000" pitchFamily="65" charset="-122"/>
              <a:ea typeface="方正北魏楷书简体" panose="03000509000000000000" pitchFamily="65" charset="-122"/>
            </a:endParaRPr>
          </a:p>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函数基本性质</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n"/>
            </a:pPr>
            <a:r>
              <a:rPr lang="zh-CN" altLang="en-US" dirty="0">
                <a:latin typeface="方正北魏楷书简体" panose="03000509000000000000" pitchFamily="65" charset="-122"/>
                <a:ea typeface="方正北魏楷书简体" panose="03000509000000000000" pitchFamily="65" charset="-122"/>
              </a:rPr>
              <a:t>增减性，奇偶性，周期性</a:t>
            </a:r>
            <a:endParaRPr lang="en-US" altLang="zh-CN" dirty="0">
              <a:latin typeface="方正北魏楷书简体" panose="03000509000000000000" pitchFamily="65" charset="-122"/>
              <a:ea typeface="方正北魏楷书简体" panose="03000509000000000000" pitchFamily="65" charset="-122"/>
            </a:endParaRPr>
          </a:p>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基本初等函数</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indent="-285750" algn="just">
              <a:lnSpc>
                <a:spcPct val="150000"/>
              </a:lnSpc>
              <a:buFont typeface="Wingdings" panose="05000000000000000000" pitchFamily="2" charset="2"/>
              <a:buChar char="n"/>
            </a:pPr>
            <a:r>
              <a:rPr lang="zh-CN" altLang="en-US" dirty="0">
                <a:latin typeface="方正北魏楷书简体" panose="03000509000000000000" pitchFamily="65" charset="-122"/>
                <a:ea typeface="方正北魏楷书简体" panose="03000509000000000000" pitchFamily="65" charset="-122"/>
              </a:rPr>
              <a:t>幂函数、多项式函数</a:t>
            </a:r>
            <a:r>
              <a:rPr lang="en-US" altLang="zh-CN" dirty="0">
                <a:latin typeface="方正北魏楷书简体" panose="03000509000000000000" pitchFamily="65" charset="-122"/>
                <a:ea typeface="方正北魏楷书简体" panose="03000509000000000000" pitchFamily="65" charset="-122"/>
              </a:rPr>
              <a:t>/</a:t>
            </a:r>
            <a:r>
              <a:rPr lang="zh-CN" altLang="en-US" dirty="0">
                <a:latin typeface="方正北魏楷书简体" panose="03000509000000000000" pitchFamily="65" charset="-122"/>
                <a:ea typeface="方正北魏楷书简体" panose="03000509000000000000" pitchFamily="65" charset="-122"/>
              </a:rPr>
              <a:t>有理函数，指数函数</a:t>
            </a:r>
            <a:r>
              <a:rPr lang="en-US" altLang="zh-CN" dirty="0">
                <a:latin typeface="方正北魏楷书简体" panose="03000509000000000000" pitchFamily="65" charset="-122"/>
                <a:ea typeface="方正北魏楷书简体" panose="03000509000000000000" pitchFamily="65" charset="-122"/>
              </a:rPr>
              <a:t>/</a:t>
            </a:r>
            <a:r>
              <a:rPr lang="zh-CN" altLang="en-US" dirty="0">
                <a:latin typeface="方正北魏楷书简体" panose="03000509000000000000" pitchFamily="65" charset="-122"/>
                <a:ea typeface="方正北魏楷书简体" panose="03000509000000000000" pitchFamily="65" charset="-122"/>
              </a:rPr>
              <a:t>对数函数，三角函数</a:t>
            </a:r>
            <a:r>
              <a:rPr lang="en-US" altLang="zh-CN" dirty="0">
                <a:latin typeface="方正北魏楷书简体" panose="03000509000000000000" pitchFamily="65" charset="-122"/>
                <a:ea typeface="方正北魏楷书简体" panose="03000509000000000000" pitchFamily="65" charset="-122"/>
              </a:rPr>
              <a:t>/</a:t>
            </a:r>
            <a:r>
              <a:rPr lang="zh-CN" altLang="en-US" dirty="0">
                <a:latin typeface="方正北魏楷书简体" panose="03000509000000000000" pitchFamily="65" charset="-122"/>
                <a:ea typeface="方正北魏楷书简体" panose="03000509000000000000" pitchFamily="65" charset="-122"/>
              </a:rPr>
              <a:t>反三角函数</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特殊函数</a:t>
            </a:r>
            <a:endPar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endParaRPr>
          </a:p>
          <a:p>
            <a:pPr marL="285750" indent="-285750" algn="just">
              <a:lnSpc>
                <a:spcPct val="150000"/>
              </a:lnSpc>
              <a:spcAft>
                <a:spcPts val="0"/>
              </a:spcAft>
              <a:buFont typeface="Wingdings" panose="05000000000000000000" pitchFamily="2" charset="2"/>
              <a:buChar char="n"/>
            </a:pPr>
            <a:r>
              <a:rPr lang="zh-CN" altLang="en-US" dirty="0">
                <a:latin typeface="方正北魏楷书简体" panose="03000509000000000000" pitchFamily="65" charset="-122"/>
                <a:ea typeface="方正北魏楷书简体" panose="03000509000000000000" pitchFamily="65" charset="-122"/>
              </a:rPr>
              <a:t>绝对值函数、取整函数、分段函数</a:t>
            </a:r>
            <a:endParaRPr lang="en-US" altLang="zh-CN" dirty="0">
              <a:latin typeface="方正北魏楷书简体" panose="03000509000000000000" pitchFamily="65" charset="-122"/>
              <a:ea typeface="方正北魏楷书简体" panose="03000509000000000000" pitchFamily="65" charset="-122"/>
            </a:endParaRPr>
          </a:p>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参数方程</a:t>
            </a:r>
            <a:r>
              <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(BC)</a:t>
            </a:r>
          </a:p>
          <a:p>
            <a:pPr algn="just">
              <a:lnSpc>
                <a:spcPct val="150000"/>
              </a:lnSpc>
              <a:spcAft>
                <a:spcPts val="0"/>
              </a:spcAft>
            </a:pPr>
            <a:r>
              <a:rPr lang="zh-CN" altLang="en-US"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极坐标方程、向量函数</a:t>
            </a:r>
            <a:r>
              <a:rPr lang="en-US" altLang="zh-CN" sz="2400" b="1" kern="100" dirty="0">
                <a:solidFill>
                  <a:srgbClr val="FF0000"/>
                </a:solidFill>
                <a:highlight>
                  <a:srgbClr val="FFFF00"/>
                </a:highlight>
                <a:latin typeface="方正北魏楷书简体" panose="03000509000000000000" pitchFamily="65" charset="-122"/>
                <a:ea typeface="方正北魏楷书简体" panose="03000509000000000000" pitchFamily="65" charset="-122"/>
                <a:cs typeface="Times New Roman" panose="02020603050405020304" pitchFamily="18" charset="0"/>
              </a:rPr>
              <a:t>(BC)</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85347" y="915786"/>
            <a:ext cx="1685077" cy="369332"/>
          </a:xfrm>
          <a:prstGeom prst="rect">
            <a:avLst/>
          </a:prstGeom>
        </p:spPr>
        <p:txBody>
          <a:bodyPr wrap="none">
            <a:spAutoFit/>
          </a:bodyPr>
          <a:lstStyle/>
          <a:p>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导数概念背景</a:t>
            </a:r>
            <a:r>
              <a:rPr lang="en-US" altLang="zh-CN"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2</a:t>
            </a:r>
            <a:endParaRPr lang="zh-CN" altLang="en-US" dirty="0"/>
          </a:p>
        </p:txBody>
      </p:sp>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导数概念</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p:sp>
        <p:nvSpPr>
          <p:cNvPr id="6" name="矩形 5"/>
          <p:cNvSpPr/>
          <p:nvPr/>
        </p:nvSpPr>
        <p:spPr>
          <a:xfrm>
            <a:off x="796843" y="1484492"/>
            <a:ext cx="2188504" cy="646331"/>
          </a:xfrm>
          <a:prstGeom prst="rect">
            <a:avLst/>
          </a:prstGeom>
        </p:spPr>
        <p:txBody>
          <a:bodyPr wrap="square">
            <a:spAutoFit/>
          </a:bodyPr>
          <a:lstStyle/>
          <a:p>
            <a:pPr marL="342900" lvl="0" indent="-342900">
              <a:lnSpc>
                <a:spcPct val="150000"/>
              </a:lnSpc>
              <a:buFont typeface="Wingdings" panose="05000000000000000000" pitchFamily="2" charset="2"/>
              <a:buChar char="n"/>
              <a:defRPr/>
            </a:pPr>
            <a:r>
              <a:rPr lang="zh-CN" altLang="en-US"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直线的斜率</a:t>
            </a:r>
            <a:endParaRPr lang="en-US" altLang="zh-CN"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415" y="2276872"/>
            <a:ext cx="2952329" cy="238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7" name="矩形 6"/>
              <p:cNvSpPr/>
              <p:nvPr/>
            </p:nvSpPr>
            <p:spPr>
              <a:xfrm>
                <a:off x="443335" y="5085184"/>
                <a:ext cx="3744487"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𝑠𝑙𝑜𝑝𝑒</m:t>
                      </m:r>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000" b="0" i="1" kern="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kern="0" smtClean="0">
                              <a:latin typeface="Cambria Math" panose="02040503050406030204" pitchFamily="18" charset="0"/>
                              <a:ea typeface="Cambria Math" panose="02040503050406030204" pitchFamily="18" charset="0"/>
                              <a:cs typeface="Times New Roman" panose="02020603050405020304" pitchFamily="18" charset="0"/>
                            </a:rPr>
                            <m:t>𝑦</m:t>
                          </m:r>
                        </m:num>
                        <m:den>
                          <m:r>
                            <a:rPr lang="en-US" altLang="zh-CN" sz="2000" b="0" i="1" kern="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kern="0" smtClean="0">
                              <a:latin typeface="Cambria Math" panose="02040503050406030204" pitchFamily="18" charset="0"/>
                              <a:ea typeface="Cambria Math" panose="02040503050406030204" pitchFamily="18" charset="0"/>
                              <a:cs typeface="Times New Roman" panose="02020603050405020304" pitchFamily="18" charset="0"/>
                            </a:rPr>
                            <m:t>𝑥</m:t>
                          </m:r>
                        </m:den>
                      </m:f>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000" b="0" i="1" kern="0" smtClean="0">
                                  <a:latin typeface="Cambria Math" panose="02040503050406030204" pitchFamily="18" charset="0"/>
                                  <a:ea typeface="Cambria Math" panose="02040503050406030204" pitchFamily="18" charset="0"/>
                                  <a:cs typeface="Times New Roman" panose="02020603050405020304" pitchFamily="18" charset="0"/>
                                </a:rPr>
                                <m:t>𝑥</m:t>
                              </m:r>
                            </m:e>
                          </m:d>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𝑥</m:t>
                              </m:r>
                            </m:e>
                          </m:d>
                        </m:num>
                        <m:den>
                          <m:r>
                            <a:rPr lang="en-US" altLang="zh-CN" sz="2000" b="0" i="1" kern="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kern="0" smtClean="0">
                              <a:latin typeface="Cambria Math" panose="02040503050406030204" pitchFamily="18" charset="0"/>
                              <a:ea typeface="Cambria Math" panose="02040503050406030204" pitchFamily="18" charset="0"/>
                              <a:cs typeface="Times New Roman" panose="02020603050405020304" pitchFamily="18" charset="0"/>
                            </a:rPr>
                            <m:t>𝑥</m:t>
                          </m:r>
                        </m:den>
                      </m:f>
                    </m:oMath>
                  </m:oMathPara>
                </a14:m>
                <a:endParaRPr lang="zh-CN" altLang="en-US" sz="2000" dirty="0"/>
              </a:p>
            </p:txBody>
          </p:sp>
        </mc:Choice>
        <mc:Fallback xmlns="">
          <p:sp>
            <p:nvSpPr>
              <p:cNvPr id="7" name="矩形 6"/>
              <p:cNvSpPr>
                <a:spLocks noRot="1" noChangeAspect="1" noMove="1" noResize="1" noEditPoints="1" noAdjustHandles="1" noChangeArrowheads="1" noChangeShapeType="1" noTextEdit="1"/>
              </p:cNvSpPr>
              <p:nvPr/>
            </p:nvSpPr>
            <p:spPr>
              <a:xfrm>
                <a:off x="443335" y="5085184"/>
                <a:ext cx="3744487" cy="689676"/>
              </a:xfrm>
              <a:prstGeom prst="rect">
                <a:avLst/>
              </a:prstGeom>
              <a:blipFill rotWithShape="1">
                <a:blip r:embed="rId3"/>
                <a:stretch>
                  <a:fillRect l="-3" t="-15" r="17" b="25"/>
                </a:stretch>
              </a:blipFill>
            </p:spPr>
            <p:txBody>
              <a:bodyPr/>
              <a:lstStyle/>
              <a:p>
                <a:r>
                  <a:rPr lang="zh-CN" altLang="en-US">
                    <a:noFill/>
                  </a:rPr>
                  <a:t> </a:t>
                </a:r>
              </a:p>
            </p:txBody>
          </p:sp>
        </mc:Fallback>
      </mc:AlternateContent>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848" y="2259768"/>
            <a:ext cx="2973459" cy="2407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4727848" y="1467386"/>
            <a:ext cx="2952328" cy="646331"/>
          </a:xfrm>
          <a:prstGeom prst="rect">
            <a:avLst/>
          </a:prstGeom>
        </p:spPr>
        <p:txBody>
          <a:bodyPr wrap="square">
            <a:spAutoFit/>
          </a:bodyPr>
          <a:lstStyle/>
          <a:p>
            <a:pPr marL="342900" lvl="0" indent="-342900">
              <a:lnSpc>
                <a:spcPct val="150000"/>
              </a:lnSpc>
              <a:buFont typeface="Wingdings" panose="05000000000000000000" pitchFamily="2" charset="2"/>
              <a:buChar char="n"/>
              <a:defRPr/>
            </a:pPr>
            <a:r>
              <a:rPr lang="zh-CN" altLang="en-US"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曲线割线的斜率</a:t>
            </a:r>
            <a:endParaRPr lang="en-US" altLang="zh-CN"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p:cNvSpPr/>
              <p:nvPr/>
            </p:nvSpPr>
            <p:spPr>
              <a:xfrm>
                <a:off x="4459853" y="5085184"/>
                <a:ext cx="3744487" cy="6896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𝑠𝑙𝑜𝑝𝑒</m:t>
                      </m:r>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000" b="0" i="1" kern="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kern="0" smtClean="0">
                              <a:latin typeface="Cambria Math" panose="02040503050406030204" pitchFamily="18" charset="0"/>
                              <a:ea typeface="Cambria Math" panose="02040503050406030204" pitchFamily="18" charset="0"/>
                              <a:cs typeface="Times New Roman" panose="02020603050405020304" pitchFamily="18" charset="0"/>
                            </a:rPr>
                            <m:t>𝑦</m:t>
                          </m:r>
                        </m:num>
                        <m:den>
                          <m:r>
                            <a:rPr lang="en-US" altLang="zh-CN" sz="2000" b="0" i="1" kern="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kern="0" smtClean="0">
                              <a:latin typeface="Cambria Math" panose="02040503050406030204" pitchFamily="18" charset="0"/>
                              <a:ea typeface="Cambria Math" panose="02040503050406030204" pitchFamily="18" charset="0"/>
                              <a:cs typeface="Times New Roman" panose="02020603050405020304" pitchFamily="18" charset="0"/>
                            </a:rPr>
                            <m:t>𝑥</m:t>
                          </m:r>
                        </m:den>
                      </m:f>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f>
                        <m:fPr>
                          <m:ctrlP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000" b="0" i="1" kern="0" smtClean="0">
                                  <a:latin typeface="Cambria Math" panose="02040503050406030204" pitchFamily="18" charset="0"/>
                                  <a:ea typeface="Cambria Math" panose="02040503050406030204" pitchFamily="18" charset="0"/>
                                  <a:cs typeface="Times New Roman" panose="02020603050405020304" pitchFamily="18" charset="0"/>
                                </a:rPr>
                                <m:t>𝑥</m:t>
                              </m:r>
                            </m:e>
                          </m:d>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𝑥</m:t>
                              </m:r>
                            </m:e>
                          </m:d>
                        </m:num>
                        <m:den>
                          <m:r>
                            <a:rPr lang="en-US" altLang="zh-CN" sz="2000" b="0" i="1" kern="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kern="0" smtClean="0">
                              <a:latin typeface="Cambria Math" panose="02040503050406030204" pitchFamily="18" charset="0"/>
                              <a:ea typeface="Cambria Math" panose="02040503050406030204" pitchFamily="18" charset="0"/>
                              <a:cs typeface="Times New Roman" panose="02020603050405020304" pitchFamily="18" charset="0"/>
                            </a:rPr>
                            <m:t>𝑥</m:t>
                          </m:r>
                        </m:den>
                      </m:f>
                    </m:oMath>
                  </m:oMathPara>
                </a14:m>
                <a:endParaRPr lang="zh-CN" altLang="en-US" sz="2000" dirty="0"/>
              </a:p>
            </p:txBody>
          </p:sp>
        </mc:Choice>
        <mc:Fallback xmlns="">
          <p:sp>
            <p:nvSpPr>
              <p:cNvPr id="15" name="矩形 14"/>
              <p:cNvSpPr>
                <a:spLocks noRot="1" noChangeAspect="1" noMove="1" noResize="1" noEditPoints="1" noAdjustHandles="1" noChangeArrowheads="1" noChangeShapeType="1" noTextEdit="1"/>
              </p:cNvSpPr>
              <p:nvPr/>
            </p:nvSpPr>
            <p:spPr>
              <a:xfrm>
                <a:off x="4459853" y="5085184"/>
                <a:ext cx="3744487" cy="689676"/>
              </a:xfrm>
              <a:prstGeom prst="rect">
                <a:avLst/>
              </a:prstGeom>
              <a:blipFill rotWithShape="1">
                <a:blip r:embed="rId3"/>
                <a:stretch>
                  <a:fillRect l="-7" t="-15" r="4" b="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8550537" y="4987016"/>
                <a:ext cx="2743700" cy="15756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kern="0" smtClean="0">
                          <a:latin typeface="Cambria Math" panose="02040503050406030204" pitchFamily="18" charset="0"/>
                          <a:ea typeface="方正北魏楷书简体" panose="03000509000000000000" pitchFamily="65" charset="-122"/>
                          <a:cs typeface="Times New Roman" panose="02020603050405020304" pitchFamily="18" charset="0"/>
                        </a:rPr>
                        <m:t>切线斜率</m:t>
                      </m:r>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funcPr>
                        <m:fName>
                          <m:limLow>
                            <m:limLowPr>
                              <m:ctrlP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limLowPr>
                            <m:e>
                              <m:r>
                                <m:rPr>
                                  <m:sty m:val="p"/>
                                </m:rPr>
                                <a:rPr lang="en-US" altLang="zh-CN" sz="2000" b="0" i="0" kern="0" smtClean="0">
                                  <a:latin typeface="Cambria Math" panose="02040503050406030204" pitchFamily="18" charset="0"/>
                                  <a:ea typeface="方正北魏楷书简体" panose="03000509000000000000" pitchFamily="65" charset="-122"/>
                                  <a:cs typeface="Times New Roman" panose="02020603050405020304" pitchFamily="18" charset="0"/>
                                </a:rPr>
                                <m:t>lim</m:t>
                              </m:r>
                            </m:e>
                            <m:lim>
                              <m:r>
                                <a:rPr lang="en-US" altLang="zh-CN" sz="2000" i="1" ker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kern="0">
                                  <a:latin typeface="Cambria Math" panose="02040503050406030204" pitchFamily="18" charset="0"/>
                                  <a:ea typeface="Cambria Math" panose="02040503050406030204" pitchFamily="18" charset="0"/>
                                  <a:cs typeface="Times New Roman" panose="02020603050405020304" pitchFamily="18" charset="0"/>
                                </a:rPr>
                                <m:t>𝑥</m:t>
                              </m:r>
                              <m:r>
                                <a:rPr lang="en-US" altLang="zh-CN" sz="2000" b="0" i="1" kern="0" smtClean="0">
                                  <a:latin typeface="Cambria Math" panose="02040503050406030204" pitchFamily="18" charset="0"/>
                                  <a:ea typeface="Cambria Math" panose="02040503050406030204" pitchFamily="18" charset="0"/>
                                  <a:cs typeface="Times New Roman" panose="02020603050405020304" pitchFamily="18" charset="0"/>
                                </a:rPr>
                                <m:t>→0</m:t>
                              </m:r>
                            </m:lim>
                          </m:limLow>
                        </m:fName>
                        <m:e>
                          <m:f>
                            <m:fPr>
                              <m:ctrlPr>
                                <a:rPr lang="en-US" altLang="zh-CN" sz="2000" i="1" ker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000" i="1" ker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kern="0">
                                  <a:latin typeface="Cambria Math" panose="02040503050406030204" pitchFamily="18" charset="0"/>
                                  <a:ea typeface="Cambria Math" panose="02040503050406030204" pitchFamily="18" charset="0"/>
                                  <a:cs typeface="Times New Roman" panose="02020603050405020304" pitchFamily="18" charset="0"/>
                                </a:rPr>
                                <m:t>𝑦</m:t>
                              </m:r>
                            </m:num>
                            <m:den>
                              <m:r>
                                <a:rPr lang="en-US" altLang="zh-CN" sz="2000" i="1" ker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kern="0">
                                  <a:latin typeface="Cambria Math" panose="02040503050406030204" pitchFamily="18" charset="0"/>
                                  <a:ea typeface="Cambria Math" panose="02040503050406030204" pitchFamily="18" charset="0"/>
                                  <a:cs typeface="Times New Roman" panose="02020603050405020304" pitchFamily="18" charset="0"/>
                                </a:rPr>
                                <m:t>𝑥</m:t>
                              </m:r>
                            </m:den>
                          </m:f>
                        </m:e>
                      </m:func>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oMath>
                  </m:oMathPara>
                </a14:m>
                <a:endParaRPr lang="en-US" altLang="zh-CN" sz="2000" b="0" i="1" kern="0" dirty="0">
                  <a:latin typeface="Cambria Math" panose="02040503050406030204" pitchFamily="18" charset="0"/>
                  <a:ea typeface="方正北魏楷书简体" panose="03000509000000000000" pitchFamily="65" charset="-122"/>
                  <a:cs typeface="Times New Roman" panose="02020603050405020304" pitchFamily="18" charset="0"/>
                </a:endParaRPr>
              </a:p>
              <a:p>
                <a:endParaRPr lang="en-US" altLang="zh-CN" sz="2000" b="0" i="1" kern="0" dirty="0">
                  <a:latin typeface="Cambria Math" panose="02040503050406030204" pitchFamily="18" charset="0"/>
                  <a:ea typeface="方正北魏楷书简体" panose="03000509000000000000" pitchFamily="65"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limLow>
                        <m:limLowPr>
                          <m:ctrlPr>
                            <a:rPr lang="en-US" altLang="zh-CN" sz="2000" i="1" kern="0">
                              <a:latin typeface="Cambria Math" panose="02040503050406030204" pitchFamily="18" charset="0"/>
                              <a:ea typeface="方正北魏楷书简体" panose="03000509000000000000" pitchFamily="65" charset="-122"/>
                              <a:cs typeface="Times New Roman" panose="02020603050405020304" pitchFamily="18" charset="0"/>
                            </a:rPr>
                          </m:ctrlPr>
                        </m:limLowPr>
                        <m:e>
                          <m:r>
                            <m:rPr>
                              <m:sty m:val="p"/>
                            </m:rPr>
                            <a:rPr lang="en-US" altLang="zh-CN" sz="2000" kern="0">
                              <a:latin typeface="Cambria Math" panose="02040503050406030204" pitchFamily="18" charset="0"/>
                              <a:ea typeface="方正北魏楷书简体" panose="03000509000000000000" pitchFamily="65" charset="-122"/>
                              <a:cs typeface="Times New Roman" panose="02020603050405020304" pitchFamily="18" charset="0"/>
                            </a:rPr>
                            <m:t>lim</m:t>
                          </m:r>
                        </m:e>
                        <m:lim>
                          <m:r>
                            <a:rPr lang="en-US" altLang="zh-CN" sz="2000" i="1" ker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i="1" kern="0">
                              <a:latin typeface="Cambria Math" panose="02040503050406030204" pitchFamily="18" charset="0"/>
                              <a:ea typeface="Cambria Math" panose="02040503050406030204" pitchFamily="18" charset="0"/>
                              <a:cs typeface="Times New Roman" panose="02020603050405020304" pitchFamily="18" charset="0"/>
                            </a:rPr>
                            <m:t>𝑥</m:t>
                          </m:r>
                          <m:r>
                            <a:rPr lang="en-US" altLang="zh-CN" sz="2000" i="1" kern="0">
                              <a:latin typeface="Cambria Math" panose="02040503050406030204" pitchFamily="18" charset="0"/>
                              <a:ea typeface="Cambria Math" panose="02040503050406030204" pitchFamily="18" charset="0"/>
                              <a:cs typeface="Times New Roman" panose="02020603050405020304" pitchFamily="18" charset="0"/>
                            </a:rPr>
                            <m:t>→0</m:t>
                          </m:r>
                        </m:lim>
                      </m:limLow>
                      <m:f>
                        <m:fPr>
                          <m:ctrlP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000" b="0" i="1" kern="0" smtClean="0">
                                  <a:latin typeface="Cambria Math" panose="02040503050406030204" pitchFamily="18" charset="0"/>
                                  <a:ea typeface="Cambria Math" panose="02040503050406030204" pitchFamily="18" charset="0"/>
                                  <a:cs typeface="Times New Roman" panose="02020603050405020304" pitchFamily="18" charset="0"/>
                                </a:rPr>
                                <m:t>𝑥</m:t>
                              </m:r>
                            </m:e>
                          </m:d>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0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𝑥</m:t>
                              </m:r>
                            </m:e>
                          </m:d>
                        </m:num>
                        <m:den>
                          <m:r>
                            <a:rPr lang="en-US" altLang="zh-CN" sz="2000" b="0" i="1" kern="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kern="0" smtClean="0">
                              <a:latin typeface="Cambria Math" panose="02040503050406030204" pitchFamily="18" charset="0"/>
                              <a:ea typeface="Cambria Math" panose="02040503050406030204" pitchFamily="18" charset="0"/>
                              <a:cs typeface="Times New Roman" panose="02020603050405020304" pitchFamily="18" charset="0"/>
                            </a:rPr>
                            <m:t>𝑥</m:t>
                          </m:r>
                        </m:den>
                      </m:f>
                    </m:oMath>
                  </m:oMathPara>
                </a14:m>
                <a:endParaRPr lang="zh-CN" altLang="en-US" sz="2000" dirty="0"/>
              </a:p>
            </p:txBody>
          </p:sp>
        </mc:Choice>
        <mc:Fallback xmlns="">
          <p:sp>
            <p:nvSpPr>
              <p:cNvPr id="16" name="矩形 15"/>
              <p:cNvSpPr>
                <a:spLocks noRot="1" noChangeAspect="1" noMove="1" noResize="1" noEditPoints="1" noAdjustHandles="1" noChangeArrowheads="1" noChangeShapeType="1" noTextEdit="1"/>
              </p:cNvSpPr>
              <p:nvPr/>
            </p:nvSpPr>
            <p:spPr>
              <a:xfrm>
                <a:off x="8550537" y="4987016"/>
                <a:ext cx="2743700" cy="1575688"/>
              </a:xfrm>
              <a:prstGeom prst="rect">
                <a:avLst/>
              </a:prstGeom>
              <a:blipFill rotWithShape="1">
                <a:blip r:embed="rId5"/>
                <a:stretch>
                  <a:fillRect l="-10" t="-23" r="5" b="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8407471" y="1370521"/>
                <a:ext cx="3927795" cy="585288"/>
              </a:xfrm>
              <a:prstGeom prst="rect">
                <a:avLst/>
              </a:prstGeom>
            </p:spPr>
            <p:txBody>
              <a:bodyPr wrap="square">
                <a:spAutoFit/>
              </a:bodyPr>
              <a:lstStyle/>
              <a:p>
                <a:pPr lvl="0">
                  <a:lnSpc>
                    <a:spcPct val="150000"/>
                  </a:lnSpc>
                  <a:defRPr/>
                </a:pPr>
                <a14:m>
                  <m:oMath xmlns:m="http://schemas.openxmlformats.org/officeDocument/2006/math">
                    <m:r>
                      <a:rPr lang="en-US" altLang="zh-CN" sz="2400" i="1" kern="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i="1" kern="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en-US" sz="2400" kern="0" dirty="0">
                    <a:solidFill>
                      <a:schemeClr val="tx1"/>
                    </a:solidFill>
                    <a:latin typeface="Times New Roman" panose="02020603050405020304" pitchFamily="18" charset="0"/>
                    <a:ea typeface="方正北魏楷书简体" panose="03000509000000000000" pitchFamily="65" charset="-122"/>
                    <a:cs typeface="Times New Roman" panose="02020603050405020304" pitchFamily="18" charset="0"/>
                  </a:rPr>
                  <a:t>趋于</a:t>
                </a:r>
                <a:r>
                  <a:rPr lang="en-US" altLang="zh-CN" sz="2400" kern="0" dirty="0">
                    <a:solidFill>
                      <a:schemeClr val="tx1"/>
                    </a:solidFill>
                    <a:latin typeface="Times New Roman" panose="02020603050405020304" pitchFamily="18" charset="0"/>
                    <a:ea typeface="方正北魏楷书简体" panose="03000509000000000000" pitchFamily="65" charset="-122"/>
                    <a:cs typeface="Times New Roman" panose="02020603050405020304" pitchFamily="18" charset="0"/>
                  </a:rPr>
                  <a:t>0</a:t>
                </a:r>
                <a:r>
                  <a:rPr lang="zh-CN" altLang="en-US" sz="2400" kern="0" dirty="0">
                    <a:solidFill>
                      <a:schemeClr val="tx1"/>
                    </a:solidFill>
                    <a:latin typeface="Times New Roman" panose="02020603050405020304" pitchFamily="18" charset="0"/>
                    <a:ea typeface="方正北魏楷书简体" panose="03000509000000000000" pitchFamily="65" charset="-122"/>
                    <a:cs typeface="Times New Roman" panose="02020603050405020304" pitchFamily="18" charset="0"/>
                  </a:rPr>
                  <a:t>，割线变切线</a:t>
                </a:r>
                <a:endParaRPr lang="en-US" altLang="zh-CN" sz="2400" kern="0" dirty="0">
                  <a:solidFill>
                    <a:schemeClr val="tx1"/>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17" name="矩形 16"/>
              <p:cNvSpPr>
                <a:spLocks noRot="1" noChangeAspect="1" noMove="1" noResize="1" noEditPoints="1" noAdjustHandles="1" noChangeArrowheads="1" noChangeShapeType="1" noTextEdit="1"/>
              </p:cNvSpPr>
              <p:nvPr/>
            </p:nvSpPr>
            <p:spPr>
              <a:xfrm>
                <a:off x="8407471" y="1370521"/>
                <a:ext cx="3927795" cy="585288"/>
              </a:xfrm>
              <a:prstGeom prst="rect">
                <a:avLst/>
              </a:prstGeom>
              <a:blipFill rotWithShape="1">
                <a:blip r:embed="rId6"/>
                <a:stretch>
                  <a:fillRect l="-2" t="-33" r="10" b="-1517"/>
                </a:stretch>
              </a:blipFill>
            </p:spPr>
            <p:txBody>
              <a:bodyPr/>
              <a:lstStyle/>
              <a:p>
                <a:r>
                  <a:rPr lang="zh-CN" altLang="en-US">
                    <a:noFill/>
                  </a:rPr>
                  <a:t> </a:t>
                </a:r>
              </a:p>
            </p:txBody>
          </p:sp>
        </mc:Fallback>
      </mc:AlternateContent>
      <p:pic>
        <p:nvPicPr>
          <p:cNvPr id="10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1843" y="2276872"/>
            <a:ext cx="2921088" cy="2389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44436" y="878300"/>
            <a:ext cx="5254965" cy="461665"/>
          </a:xfrm>
          <a:prstGeom prst="rect">
            <a:avLst/>
          </a:prstGeom>
        </p:spPr>
        <p:txBody>
          <a:bodyPr wrap="none">
            <a:spAutoFit/>
          </a:bodyPr>
          <a:lstStyle/>
          <a:p>
            <a:r>
              <a:rPr lang="en-US" altLang="zh-CN"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Definition of the Derivative of a function</a:t>
            </a:r>
            <a:endParaRPr lang="zh-CN" altLang="en-US" sz="2400" dirty="0"/>
          </a:p>
        </p:txBody>
      </p:sp>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导数概念</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mc:AlternateContent xmlns:mc="http://schemas.openxmlformats.org/markup-compatibility/2006" xmlns:a14="http://schemas.microsoft.com/office/drawing/2010/main">
        <mc:Choice Requires="a14">
          <p:sp>
            <p:nvSpPr>
              <p:cNvPr id="7" name="矩形 6"/>
              <p:cNvSpPr/>
              <p:nvPr/>
            </p:nvSpPr>
            <p:spPr>
              <a:xfrm>
                <a:off x="4411379" y="1556792"/>
                <a:ext cx="7780621" cy="3156762"/>
              </a:xfrm>
              <a:prstGeom prst="rect">
                <a:avLst/>
              </a:prstGeom>
            </p:spPr>
            <p:txBody>
              <a:bodyPr wrap="square">
                <a:spAutoFit/>
              </a:bodyPr>
              <a:lstStyle/>
              <a:p>
                <a:pPr>
                  <a:lnSpc>
                    <a:spcPct val="150000"/>
                  </a:lnSpc>
                  <a:defRPr/>
                </a:pP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设函数在点</a:t>
                </a:r>
                <a14:m>
                  <m:oMath xmlns:m="http://schemas.openxmlformats.org/officeDocument/2006/math">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oMath>
                </a14:m>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的某个邻域内有定义，当自变量</a:t>
                </a:r>
                <a14:m>
                  <m:oMath xmlns:m="http://schemas.openxmlformats.org/officeDocument/2006/math">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𝑥</m:t>
                    </m:r>
                  </m:oMath>
                </a14:m>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在点</a:t>
                </a:r>
                <a14:m>
                  <m:oMath xmlns:m="http://schemas.openxmlformats.org/officeDocument/2006/math">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oMath>
                </a14:m>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处取增量</a:t>
                </a:r>
                <a14:m>
                  <m:oMath xmlns:m="http://schemas.openxmlformats.org/officeDocument/2006/math">
                    <m:r>
                      <a:rPr lang="en-US" altLang="zh-CN" sz="2400" i="1" kern="0" smtClean="0">
                        <a:latin typeface="Cambria Math" panose="02040503050406030204" pitchFamily="18" charset="0"/>
                        <a:ea typeface="方正北魏楷书简体" panose="03000509000000000000" pitchFamily="65" charset="-122"/>
                        <a:cs typeface="Times New Roman" panose="02020603050405020304" pitchFamily="18" charset="0"/>
                      </a:rPr>
                      <m:t>h</m:t>
                    </m:r>
                  </m:oMath>
                </a14:m>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时，相应的，函数</a:t>
                </a:r>
                <a14:m>
                  <m:oMath xmlns:m="http://schemas.openxmlformats.org/officeDocument/2006/math">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𝑦</m:t>
                    </m:r>
                  </m:oMath>
                </a14:m>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得到增量</a:t>
                </a:r>
                <a14:m>
                  <m:oMath xmlns:m="http://schemas.openxmlformats.org/officeDocument/2006/math">
                    <m:r>
                      <a:rPr lang="zh-CN" altLang="en-US" sz="240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𝑦</m:t>
                    </m:r>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latin typeface="Cambria Math" panose="02040503050406030204" pitchFamily="18" charset="0"/>
                            <a:ea typeface="Cambria Math" panose="02040503050406030204" pitchFamily="18" charset="0"/>
                            <a:cs typeface="Times New Roman" panose="02020603050405020304" pitchFamily="18" charset="0"/>
                          </a:rPr>
                          <m:t>h</m:t>
                        </m:r>
                      </m:e>
                    </m:d>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e>
                    </m:d>
                  </m:oMath>
                </a14:m>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，如果当</a:t>
                </a:r>
                <a14:m>
                  <m:oMath xmlns:m="http://schemas.openxmlformats.org/officeDocument/2006/math">
                    <m:r>
                      <a:rPr lang="en-US" altLang="zh-CN" sz="2400" i="1" kern="0" smtClean="0">
                        <a:latin typeface="Cambria Math" panose="02040503050406030204" pitchFamily="18" charset="0"/>
                        <a:ea typeface="方正北魏楷书简体" panose="03000509000000000000" pitchFamily="65" charset="-122"/>
                        <a:cs typeface="Times New Roman" panose="02020603050405020304" pitchFamily="18" charset="0"/>
                      </a:rPr>
                      <m:t>h</m:t>
                    </m:r>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→0</m:t>
                    </m:r>
                  </m:oMath>
                </a14:m>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时，极限</a:t>
                </a:r>
                <a14:m>
                  <m:oMath xmlns:m="http://schemas.openxmlformats.org/officeDocument/2006/math">
                    <m:func>
                      <m:func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limLow>
                          <m:limLow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limLowPr>
                          <m:e>
                            <m:r>
                              <m:rPr>
                                <m:sty m:val="p"/>
                              </m:rP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lim</m:t>
                            </m:r>
                          </m:e>
                          <m:lim>
                            <m:r>
                              <m:rPr>
                                <m:sty m:val="p"/>
                              </m:rPr>
                              <a:rPr lang="en-US" altLang="zh-CN" sz="2400" b="0" i="0" kern="0" smtClean="0">
                                <a:latin typeface="Cambria Math" panose="02040503050406030204" pitchFamily="18" charset="0"/>
                                <a:ea typeface="方正北魏楷书简体" panose="03000509000000000000" pitchFamily="65" charset="-122"/>
                                <a:cs typeface="Times New Roman" panose="02020603050405020304" pitchFamily="18" charset="0"/>
                              </a:rPr>
                              <m:t>h</m:t>
                            </m:r>
                            <m: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→0</m:t>
                            </m:r>
                          </m:lim>
                        </m:limLow>
                      </m:fName>
                      <m:e>
                        <m:f>
                          <m:f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𝑦</m:t>
                            </m:r>
                          </m:num>
                          <m:den>
                            <m:r>
                              <m:rPr>
                                <m:sty m:val="p"/>
                              </m:rPr>
                              <a:rPr lang="en-US" altLang="zh-CN" sz="2400" b="0" i="0" kern="0" smtClean="0">
                                <a:latin typeface="Cambria Math" panose="02040503050406030204" pitchFamily="18" charset="0"/>
                                <a:ea typeface="方正北魏楷书简体" panose="03000509000000000000" pitchFamily="65" charset="-122"/>
                                <a:cs typeface="Times New Roman" panose="02020603050405020304" pitchFamily="18" charset="0"/>
                              </a:rPr>
                              <m:t>h</m:t>
                            </m:r>
                          </m:den>
                        </m:f>
                      </m:e>
                    </m:func>
                    <m:r>
                      <a:rPr lang="zh-CN" altLang="en-US" sz="2400" kern="0">
                        <a:latin typeface="Cambria Math" panose="02040503050406030204" pitchFamily="18" charset="0"/>
                        <a:ea typeface="方正北魏楷书简体" panose="03000509000000000000" pitchFamily="65" charset="-122"/>
                        <a:cs typeface="Times New Roman" panose="02020603050405020304" pitchFamily="18" charset="0"/>
                      </a:rPr>
                      <m:t>存</m:t>
                    </m:r>
                    <m:r>
                      <a:rPr lang="zh-CN" altLang="en-US" sz="2400" kern="0" smtClean="0">
                        <a:latin typeface="Cambria Math" panose="02040503050406030204" pitchFamily="18" charset="0"/>
                        <a:ea typeface="方正北魏楷书简体" panose="03000509000000000000" pitchFamily="65" charset="-122"/>
                        <a:cs typeface="Times New Roman" panose="02020603050405020304" pitchFamily="18" charset="0"/>
                      </a:rPr>
                      <m:t>在</m:t>
                    </m:r>
                  </m:oMath>
                </a14:m>
                <a:r>
                  <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rPr>
                  <a:t>,</a:t>
                </a: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则称函数在点</a:t>
                </a:r>
                <a14:m>
                  <m:oMath xmlns:m="http://schemas.openxmlformats.org/officeDocument/2006/math">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𝑎</m:t>
                    </m:r>
                  </m:oMath>
                </a14:m>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处可导，并称该</a:t>
                </a:r>
                <a:r>
                  <a:rPr lang="zh-CN" altLang="en-US" sz="2400"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极限值为函数</a:t>
                </a:r>
                <a14:m>
                  <m:oMath xmlns:m="http://schemas.openxmlformats.org/officeDocument/2006/math">
                    <m:r>
                      <a:rPr lang="en-US" altLang="zh-CN" sz="2400" b="1"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𝒚</m:t>
                    </m:r>
                    <m:r>
                      <a:rPr lang="en-US" altLang="zh-CN" sz="2400" b="1"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1"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𝒇</m:t>
                    </m:r>
                    <m:d>
                      <m:dPr>
                        <m:ctrlPr>
                          <a:rPr lang="en-US" altLang="zh-CN" sz="2400" b="1"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b="1"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𝒙</m:t>
                        </m:r>
                      </m:e>
                    </m:d>
                  </m:oMath>
                </a14:m>
                <a:r>
                  <a:rPr lang="zh-CN" altLang="en-US" sz="2400"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在点</a:t>
                </a:r>
                <a14:m>
                  <m:oMath xmlns:m="http://schemas.openxmlformats.org/officeDocument/2006/math">
                    <m:r>
                      <a:rPr lang="en-US" altLang="zh-CN" sz="2400" b="1" i="1" kern="0" smtClea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𝒂</m:t>
                    </m:r>
                  </m:oMath>
                </a14:m>
                <a:r>
                  <a:rPr lang="zh-CN" altLang="en-US" sz="2400" b="1"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处的导数</a:t>
                </a: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，记作</a:t>
                </a:r>
              </a:p>
              <a:p>
                <a:pPr>
                  <a:lnSpc>
                    <a:spcPct val="150000"/>
                  </a:lnSpc>
                  <a:defRPr/>
                </a:pPr>
                <a:endPar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4411379" y="1556792"/>
                <a:ext cx="7780621" cy="3156762"/>
              </a:xfrm>
              <a:prstGeom prst="rect">
                <a:avLst/>
              </a:prstGeom>
              <a:blipFill rotWithShape="1">
                <a:blip r:embed="rId2"/>
                <a:stretch>
                  <a:fillRect t="-13" r="-669" b="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274593" y="4581128"/>
                <a:ext cx="5849615" cy="9997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320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𝑓</m:t>
                          </m:r>
                        </m:e>
                        <m:sup>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d>
                        <m:dPr>
                          <m:ctrlP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𝑎</m:t>
                          </m:r>
                        </m:e>
                      </m:d>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limLow>
                            <m:limLow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limLowPr>
                            <m:e>
                              <m:r>
                                <m:rPr>
                                  <m:sty m:val="p"/>
                                </m:rP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lim</m:t>
                              </m:r>
                            </m:e>
                            <m:lim>
                              <m:r>
                                <m:rPr>
                                  <m:sty m:val="p"/>
                                </m:rPr>
                                <a:rPr lang="en-US" altLang="zh-CN" sz="2400" b="0" i="0" kern="0" smtClean="0">
                                  <a:latin typeface="Cambria Math" panose="02040503050406030204" pitchFamily="18" charset="0"/>
                                  <a:ea typeface="方正北魏楷书简体" panose="03000509000000000000" pitchFamily="65" charset="-122"/>
                                  <a:cs typeface="Times New Roman" panose="02020603050405020304" pitchFamily="18" charset="0"/>
                                </a:rPr>
                                <m:t>h</m:t>
                              </m:r>
                              <m: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→0</m:t>
                              </m:r>
                            </m:lim>
                          </m:limLow>
                        </m:fName>
                        <m:e>
                          <m:f>
                            <m:f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𝑦</m:t>
                              </m:r>
                            </m:num>
                            <m:den>
                              <m:r>
                                <m:rPr>
                                  <m:sty m:val="p"/>
                                </m:rPr>
                                <a:rPr lang="en-US" altLang="zh-CN" sz="2400" b="0" i="0" kern="0" smtClean="0">
                                  <a:latin typeface="Cambria Math" panose="02040503050406030204" pitchFamily="18" charset="0"/>
                                  <a:ea typeface="方正北魏楷书简体" panose="03000509000000000000" pitchFamily="65" charset="-122"/>
                                  <a:cs typeface="Times New Roman" panose="02020603050405020304" pitchFamily="18" charset="0"/>
                                </a:rPr>
                                <m:t>h</m:t>
                              </m:r>
                            </m:den>
                          </m:f>
                        </m:e>
                      </m:func>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limLow>
                            <m:limLow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limLowPr>
                            <m:e>
                              <m:r>
                                <m:rPr>
                                  <m:sty m:val="p"/>
                                </m:rP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lim</m:t>
                              </m:r>
                            </m:e>
                            <m:lim>
                              <m:r>
                                <m:rPr>
                                  <m:sty m:val="p"/>
                                </m:rPr>
                                <a:rPr lang="en-US" altLang="zh-CN" sz="2400" b="0" i="0" kern="0" smtClean="0">
                                  <a:latin typeface="Cambria Math" panose="02040503050406030204" pitchFamily="18" charset="0"/>
                                  <a:ea typeface="方正北魏楷书简体" panose="03000509000000000000" pitchFamily="65" charset="-122"/>
                                  <a:cs typeface="Times New Roman" panose="02020603050405020304" pitchFamily="18" charset="0"/>
                                </a:rPr>
                                <m:t>h</m:t>
                              </m:r>
                              <m: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→0</m:t>
                              </m:r>
                            </m:lim>
                          </m:limLow>
                        </m:fName>
                        <m:e>
                          <m:f>
                            <m:f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latin typeface="Cambria Math" panose="02040503050406030204" pitchFamily="18" charset="0"/>
                                      <a:ea typeface="Cambria Math" panose="02040503050406030204" pitchFamily="18" charset="0"/>
                                      <a:cs typeface="Times New Roman" panose="02020603050405020304" pitchFamily="18" charset="0"/>
                                    </a:rPr>
                                    <m:t>h</m:t>
                                  </m:r>
                                </m:e>
                              </m:d>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e>
                              </m:d>
                            </m:num>
                            <m:den>
                              <m:r>
                                <m:rPr>
                                  <m:sty m:val="p"/>
                                </m:rPr>
                                <a:rPr lang="en-US" altLang="zh-CN" sz="2400" b="0" i="0" kern="0" smtClean="0">
                                  <a:latin typeface="Cambria Math" panose="02040503050406030204" pitchFamily="18" charset="0"/>
                                  <a:ea typeface="方正北魏楷书简体" panose="03000509000000000000" pitchFamily="65" charset="-122"/>
                                  <a:cs typeface="Times New Roman" panose="02020603050405020304" pitchFamily="18" charset="0"/>
                                </a:rPr>
                                <m:t>h</m:t>
                              </m:r>
                            </m:den>
                          </m:f>
                        </m:e>
                      </m:func>
                    </m:oMath>
                  </m:oMathPara>
                </a14:m>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5274593" y="4581128"/>
                <a:ext cx="5849615" cy="999761"/>
              </a:xfrm>
              <a:prstGeom prst="rect">
                <a:avLst/>
              </a:prstGeom>
              <a:blipFill rotWithShape="1">
                <a:blip r:embed="rId3"/>
                <a:stretch>
                  <a:fillRect l="-5" t="-24" r="5" b="51"/>
                </a:stretch>
              </a:blipFill>
            </p:spPr>
            <p:txBody>
              <a:bodyPr/>
              <a:lstStyle/>
              <a:p>
                <a:r>
                  <a:rPr lang="zh-CN" altLang="en-US">
                    <a:noFill/>
                  </a:rPr>
                  <a:t> </a:t>
                </a:r>
              </a:p>
            </p:txBody>
          </p:sp>
        </mc:Fallback>
      </mc:AlternateContent>
      <p:pic>
        <p:nvPicPr>
          <p:cNvPr id="14" name="图片 1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86" y="1370813"/>
            <a:ext cx="4221846" cy="518967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44436" y="878300"/>
            <a:ext cx="5254965" cy="461665"/>
          </a:xfrm>
          <a:prstGeom prst="rect">
            <a:avLst/>
          </a:prstGeom>
        </p:spPr>
        <p:txBody>
          <a:bodyPr wrap="none">
            <a:spAutoFit/>
          </a:bodyPr>
          <a:lstStyle/>
          <a:p>
            <a:r>
              <a:rPr lang="en-US" altLang="zh-CN"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Definition of the Derivative of a function</a:t>
            </a:r>
            <a:endParaRPr lang="zh-CN" altLang="en-US" sz="2400" dirty="0"/>
          </a:p>
        </p:txBody>
      </p:sp>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导数概念</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mc:AlternateContent xmlns:mc="http://schemas.openxmlformats.org/markup-compatibility/2006" xmlns:a14="http://schemas.microsoft.com/office/drawing/2010/main">
        <mc:Choice Requires="a14">
          <p:sp>
            <p:nvSpPr>
              <p:cNvPr id="12" name="矩形 11"/>
              <p:cNvSpPr/>
              <p:nvPr/>
            </p:nvSpPr>
            <p:spPr>
              <a:xfrm>
                <a:off x="4763190" y="1725340"/>
                <a:ext cx="5849615" cy="9997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320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𝑓</m:t>
                          </m:r>
                        </m:e>
                        <m:sup>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d>
                        <m:dPr>
                          <m:ctrlP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𝑎</m:t>
                          </m:r>
                        </m:e>
                      </m:d>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limLow>
                            <m:limLow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limLowPr>
                            <m:e>
                              <m:r>
                                <m:rPr>
                                  <m:sty m:val="p"/>
                                </m:rP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lim</m:t>
                              </m:r>
                            </m:e>
                            <m:lim>
                              <m:r>
                                <m:rPr>
                                  <m:sty m:val="p"/>
                                </m:rPr>
                                <a:rPr lang="en-US" altLang="zh-CN" sz="2400" b="0" i="0" kern="0" smtClean="0">
                                  <a:latin typeface="Cambria Math" panose="02040503050406030204" pitchFamily="18" charset="0"/>
                                  <a:ea typeface="方正北魏楷书简体" panose="03000509000000000000" pitchFamily="65" charset="-122"/>
                                  <a:cs typeface="Times New Roman" panose="02020603050405020304" pitchFamily="18" charset="0"/>
                                </a:rPr>
                                <m:t>h</m:t>
                              </m:r>
                              <m: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→0</m:t>
                              </m:r>
                            </m:lim>
                          </m:limLow>
                        </m:fName>
                        <m:e>
                          <m:f>
                            <m:f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𝑦</m:t>
                              </m:r>
                            </m:num>
                            <m:den>
                              <m:r>
                                <m:rPr>
                                  <m:sty m:val="p"/>
                                </m:rPr>
                                <a:rPr lang="en-US" altLang="zh-CN" sz="2400" b="0" i="0" kern="0" smtClean="0">
                                  <a:latin typeface="Cambria Math" panose="02040503050406030204" pitchFamily="18" charset="0"/>
                                  <a:ea typeface="方正北魏楷书简体" panose="03000509000000000000" pitchFamily="65" charset="-122"/>
                                  <a:cs typeface="Times New Roman" panose="02020603050405020304" pitchFamily="18" charset="0"/>
                                </a:rPr>
                                <m:t>h</m:t>
                              </m:r>
                            </m:den>
                          </m:f>
                        </m:e>
                      </m:func>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limLow>
                            <m:limLow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limLowPr>
                            <m:e>
                              <m:r>
                                <m:rPr>
                                  <m:sty m:val="p"/>
                                </m:rP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lim</m:t>
                              </m:r>
                            </m:e>
                            <m:lim>
                              <m:r>
                                <m:rPr>
                                  <m:sty m:val="p"/>
                                </m:rPr>
                                <a:rPr lang="en-US" altLang="zh-CN" sz="2400" b="0" i="0" kern="0" smtClean="0">
                                  <a:latin typeface="Cambria Math" panose="02040503050406030204" pitchFamily="18" charset="0"/>
                                  <a:ea typeface="方正北魏楷书简体" panose="03000509000000000000" pitchFamily="65" charset="-122"/>
                                  <a:cs typeface="Times New Roman" panose="02020603050405020304" pitchFamily="18" charset="0"/>
                                </a:rPr>
                                <m:t>h</m:t>
                              </m:r>
                              <m: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→0</m:t>
                              </m:r>
                            </m:lim>
                          </m:limLow>
                        </m:fName>
                        <m:e>
                          <m:f>
                            <m:f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latin typeface="Cambria Math" panose="02040503050406030204" pitchFamily="18" charset="0"/>
                                      <a:ea typeface="Cambria Math" panose="02040503050406030204" pitchFamily="18" charset="0"/>
                                      <a:cs typeface="Times New Roman" panose="02020603050405020304" pitchFamily="18" charset="0"/>
                                    </a:rPr>
                                    <m:t>h</m:t>
                                  </m:r>
                                </m:e>
                              </m:d>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e>
                              </m:d>
                            </m:num>
                            <m:den>
                              <m:r>
                                <m:rPr>
                                  <m:sty m:val="p"/>
                                </m:rPr>
                                <a:rPr lang="en-US" altLang="zh-CN" sz="2400" b="0" i="0" kern="0" smtClean="0">
                                  <a:latin typeface="Cambria Math" panose="02040503050406030204" pitchFamily="18" charset="0"/>
                                  <a:ea typeface="方正北魏楷书简体" panose="03000509000000000000" pitchFamily="65" charset="-122"/>
                                  <a:cs typeface="Times New Roman" panose="02020603050405020304" pitchFamily="18" charset="0"/>
                                </a:rPr>
                                <m:t>h</m:t>
                              </m:r>
                            </m:den>
                          </m:f>
                        </m:e>
                      </m:func>
                    </m:oMath>
                  </m:oMathPara>
                </a14:m>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4763190" y="1725340"/>
                <a:ext cx="5849615" cy="999761"/>
              </a:xfrm>
              <a:prstGeom prst="rect">
                <a:avLst/>
              </a:prstGeom>
              <a:blipFill rotWithShape="1">
                <a:blip r:embed="rId2"/>
                <a:stretch>
                  <a:fillRect l="-1" t="-5" r="1" b="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598999" y="2996952"/>
                <a:ext cx="7200800" cy="1200329"/>
              </a:xfrm>
              <a:prstGeom prst="rect">
                <a:avLst/>
              </a:prstGeom>
              <a:ln>
                <a:noFill/>
              </a:ln>
            </p:spPr>
            <p:txBody>
              <a:bodyPr wrap="square">
                <a:spAutoFit/>
              </a:bodyPr>
              <a:lstStyle/>
              <a:p>
                <a:pPr>
                  <a:lnSpc>
                    <a:spcPct val="150000"/>
                  </a:lnSpc>
                </a:pPr>
                <a:r>
                  <a:rPr lang="zh-CN" altLang="en-US" sz="2400" kern="0" dirty="0">
                    <a:solidFill>
                      <a:prstClr val="black"/>
                    </a:solidFill>
                    <a:latin typeface="Times New Roman" panose="02020603050405020304" pitchFamily="18" charset="0"/>
                    <a:ea typeface="方正北魏楷书简体" panose="03000509000000000000" pitchFamily="65" charset="-122"/>
                    <a:cs typeface="Times New Roman" panose="02020603050405020304" pitchFamily="18" charset="0"/>
                  </a:rPr>
                  <a:t>若函数</a:t>
                </a:r>
                <a14:m>
                  <m:oMath xmlns:m="http://schemas.openxmlformats.org/officeDocument/2006/math">
                    <m:r>
                      <a:rPr lang="en-US" altLang="zh-CN" sz="24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oMath>
                </a14:m>
                <a:r>
                  <a:rPr lang="zh-CN" altLang="en-US" sz="2400" kern="0" dirty="0">
                    <a:solidFill>
                      <a:prstClr val="black"/>
                    </a:solidFill>
                    <a:latin typeface="Times New Roman" panose="02020603050405020304" pitchFamily="18" charset="0"/>
                    <a:ea typeface="方正北魏楷书简体" panose="03000509000000000000" pitchFamily="65" charset="-122"/>
                    <a:cs typeface="Times New Roman" panose="02020603050405020304" pitchFamily="18" charset="0"/>
                  </a:rPr>
                  <a:t>在</a:t>
                </a:r>
                <a14:m>
                  <m:oMath xmlns:m="http://schemas.openxmlformats.org/officeDocument/2006/math">
                    <m:r>
                      <a:rPr lang="en-US" altLang="zh-CN" sz="2400" b="0" i="1" kern="0" dirty="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𝐼</m:t>
                    </m:r>
                    <m:r>
                      <a:rPr lang="zh-CN" altLang="en-US" sz="2400" i="1" kern="0" dirty="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上</m:t>
                    </m:r>
                  </m:oMath>
                </a14:m>
                <a:r>
                  <a:rPr lang="zh-CN" altLang="en-US" sz="2400" kern="0" dirty="0">
                    <a:solidFill>
                      <a:prstClr val="black"/>
                    </a:solidFill>
                    <a:latin typeface="Times New Roman" panose="02020603050405020304" pitchFamily="18" charset="0"/>
                    <a:ea typeface="方正北魏楷书简体" panose="03000509000000000000" pitchFamily="65" charset="-122"/>
                    <a:cs typeface="Times New Roman" panose="02020603050405020304" pitchFamily="18" charset="0"/>
                  </a:rPr>
                  <a:t>每一点都可导，则称</a:t>
                </a:r>
                <a14:m>
                  <m:oMath xmlns:m="http://schemas.openxmlformats.org/officeDocument/2006/math">
                    <m: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oMath>
                </a14:m>
                <a:r>
                  <a:rPr lang="zh-CN" altLang="en-US" sz="2400" kern="0" dirty="0">
                    <a:solidFill>
                      <a:prstClr val="black"/>
                    </a:solidFill>
                    <a:latin typeface="Times New Roman" panose="02020603050405020304" pitchFamily="18" charset="0"/>
                    <a:ea typeface="方正北魏楷书简体" panose="03000509000000000000" pitchFamily="65" charset="-122"/>
                    <a:cs typeface="Times New Roman" panose="02020603050405020304" pitchFamily="18" charset="0"/>
                  </a:rPr>
                  <a:t>在</a:t>
                </a:r>
                <a14:m>
                  <m:oMath xmlns:m="http://schemas.openxmlformats.org/officeDocument/2006/math">
                    <m:r>
                      <a:rPr lang="en-US" altLang="zh-CN" sz="2400" i="1" kern="0" dirty="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𝐼</m:t>
                    </m:r>
                  </m:oMath>
                </a14:m>
                <a:r>
                  <a:rPr lang="zh-CN" altLang="en-US" sz="2400" kern="0" dirty="0">
                    <a:solidFill>
                      <a:prstClr val="black"/>
                    </a:solidFill>
                    <a:latin typeface="Times New Roman" panose="02020603050405020304" pitchFamily="18" charset="0"/>
                    <a:ea typeface="方正北魏楷书简体" panose="03000509000000000000" pitchFamily="65" charset="-122"/>
                    <a:cs typeface="Times New Roman" panose="02020603050405020304" pitchFamily="18" charset="0"/>
                  </a:rPr>
                  <a:t>上可导</a:t>
                </a:r>
                <a:r>
                  <a:rPr lang="zh-CN" altLang="en-US" dirty="0"/>
                  <a:t>，</a:t>
                </a:r>
                <a:endParaRPr lang="en-US" altLang="zh-CN" dirty="0"/>
              </a:p>
              <a:p>
                <a:pPr>
                  <a:lnSpc>
                    <a:spcPct val="150000"/>
                  </a:lnSpc>
                </a:pPr>
                <a:r>
                  <a:rPr lang="zh-CN" altLang="en-US" sz="2400" kern="0" dirty="0">
                    <a:solidFill>
                      <a:prstClr val="black"/>
                    </a:solidFill>
                    <a:latin typeface="Times New Roman" panose="02020603050405020304" pitchFamily="18" charset="0"/>
                    <a:ea typeface="方正北魏楷书简体" panose="03000509000000000000" pitchFamily="65" charset="-122"/>
                    <a:cs typeface="Times New Roman" panose="02020603050405020304" pitchFamily="18" charset="0"/>
                  </a:rPr>
                  <a:t>其导数记为</a:t>
                </a:r>
                <a:endParaRPr lang="en-US" altLang="zh-CN" sz="2400" kern="0" dirty="0">
                  <a:solidFill>
                    <a:prstClr val="black"/>
                  </a:solidFill>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4598999" y="2996952"/>
                <a:ext cx="7200800" cy="1200329"/>
              </a:xfrm>
              <a:prstGeom prst="rect">
                <a:avLst/>
              </a:prstGeom>
              <a:blipFill rotWithShape="1">
                <a:blip r:embed="rId3"/>
                <a:stretch>
                  <a:fillRect l="-5" t="-32" r="-14" b="47"/>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943872" y="4197281"/>
                <a:ext cx="5413790" cy="10567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𝑓</m:t>
                          </m:r>
                        </m:e>
                        <m:sup>
                          <m: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d>
                        <m:dPr>
                          <m:ctrlP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r>
                        <a:rPr lang="en-US" altLang="zh-CN" sz="320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sz="3200"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limLow>
                            <m:limLowPr>
                              <m:ctrlPr>
                                <a:rPr lang="en-US" altLang="zh-CN" sz="3200" i="1" kern="0">
                                  <a:latin typeface="Cambria Math" panose="02040503050406030204" pitchFamily="18" charset="0"/>
                                  <a:ea typeface="方正北魏楷书简体" panose="03000509000000000000" pitchFamily="65" charset="-122"/>
                                  <a:cs typeface="Times New Roman" panose="02020603050405020304" pitchFamily="18" charset="0"/>
                                </a:rPr>
                              </m:ctrlPr>
                            </m:limLowPr>
                            <m:e>
                              <m:r>
                                <m:rPr>
                                  <m:sty m:val="p"/>
                                </m:rPr>
                                <a:rPr lang="en-US" altLang="zh-CN" sz="3200" kern="0">
                                  <a:latin typeface="Cambria Math" panose="02040503050406030204" pitchFamily="18" charset="0"/>
                                  <a:ea typeface="方正北魏楷书简体" panose="03000509000000000000" pitchFamily="65" charset="-122"/>
                                  <a:cs typeface="Times New Roman" panose="02020603050405020304" pitchFamily="18" charset="0"/>
                                </a:rPr>
                                <m:t>lim</m:t>
                              </m:r>
                            </m:e>
                            <m:lim>
                              <m:r>
                                <m:rPr>
                                  <m:sty m:val="p"/>
                                </m:rPr>
                                <a:rPr lang="en-US" altLang="zh-CN" sz="3200" kern="0">
                                  <a:latin typeface="Cambria Math" panose="02040503050406030204" pitchFamily="18" charset="0"/>
                                  <a:ea typeface="方正北魏楷书简体" panose="03000509000000000000" pitchFamily="65" charset="-122"/>
                                  <a:cs typeface="Times New Roman" panose="02020603050405020304" pitchFamily="18" charset="0"/>
                                </a:rPr>
                                <m:t>h</m:t>
                              </m:r>
                              <m:r>
                                <a:rPr lang="en-US" altLang="zh-CN" sz="3200" kern="0">
                                  <a:latin typeface="Cambria Math" panose="02040503050406030204" pitchFamily="18" charset="0"/>
                                  <a:ea typeface="方正北魏楷书简体" panose="03000509000000000000" pitchFamily="65" charset="-122"/>
                                  <a:cs typeface="Times New Roman" panose="02020603050405020304" pitchFamily="18" charset="0"/>
                                </a:rPr>
                                <m:t>→0</m:t>
                              </m:r>
                            </m:lim>
                          </m:limLow>
                        </m:fName>
                        <m:e>
                          <m:f>
                            <m:fPr>
                              <m:ctrlPr>
                                <a:rPr lang="en-US" altLang="zh-CN" sz="3200" i="1" ker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3200" i="1" ker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3200" i="1" ker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32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3200"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3200" i="1" kern="0">
                                      <a:latin typeface="Cambria Math" panose="02040503050406030204" pitchFamily="18" charset="0"/>
                                      <a:ea typeface="Cambria Math" panose="02040503050406030204" pitchFamily="18" charset="0"/>
                                      <a:cs typeface="Times New Roman" panose="02020603050405020304" pitchFamily="18" charset="0"/>
                                    </a:rPr>
                                    <m:t>h</m:t>
                                  </m:r>
                                </m:e>
                              </m:d>
                              <m:r>
                                <a:rPr lang="en-US" altLang="zh-CN" sz="3200"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3200" i="1" ker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3200" i="1" ker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32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𝑥</m:t>
                                  </m:r>
                                </m:e>
                              </m:d>
                            </m:num>
                            <m:den>
                              <m:r>
                                <m:rPr>
                                  <m:sty m:val="p"/>
                                </m:rPr>
                                <a:rPr lang="en-US" altLang="zh-CN" sz="3200" kern="0">
                                  <a:latin typeface="Cambria Math" panose="02040503050406030204" pitchFamily="18" charset="0"/>
                                  <a:ea typeface="方正北魏楷书简体" panose="03000509000000000000" pitchFamily="65" charset="-122"/>
                                  <a:cs typeface="Times New Roman" panose="02020603050405020304" pitchFamily="18" charset="0"/>
                                </a:rPr>
                                <m:t>h</m:t>
                              </m:r>
                            </m:den>
                          </m:f>
                        </m:e>
                      </m:func>
                    </m:oMath>
                  </m:oMathPara>
                </a14:m>
                <a:endParaRPr lang="zh-CN" altLang="en-US" sz="3200" dirty="0"/>
              </a:p>
            </p:txBody>
          </p:sp>
        </mc:Choice>
        <mc:Fallback xmlns="">
          <p:sp>
            <p:nvSpPr>
              <p:cNvPr id="13" name="矩形 12"/>
              <p:cNvSpPr>
                <a:spLocks noRot="1" noChangeAspect="1" noMove="1" noResize="1" noEditPoints="1" noAdjustHandles="1" noChangeArrowheads="1" noChangeShapeType="1" noTextEdit="1"/>
              </p:cNvSpPr>
              <p:nvPr/>
            </p:nvSpPr>
            <p:spPr>
              <a:xfrm>
                <a:off x="4943872" y="4197281"/>
                <a:ext cx="5413790" cy="1056764"/>
              </a:xfrm>
              <a:prstGeom prst="rect">
                <a:avLst/>
              </a:prstGeom>
              <a:blipFill rotWithShape="1">
                <a:blip r:embed="rId4"/>
                <a:stretch>
                  <a:fillRect l="-7" t="-54" r="3" b="5"/>
                </a:stretch>
              </a:blipFill>
            </p:spPr>
            <p:txBody>
              <a:bodyPr/>
              <a:lstStyle/>
              <a:p>
                <a:r>
                  <a:rPr lang="zh-CN" altLang="en-US">
                    <a:noFill/>
                  </a:rPr>
                  <a:t> </a:t>
                </a:r>
              </a:p>
            </p:txBody>
          </p:sp>
        </mc:Fallback>
      </mc:AlternateContent>
      <p:pic>
        <p:nvPicPr>
          <p:cNvPr id="14" name="图片 13"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86" y="1370813"/>
            <a:ext cx="4221846" cy="518967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导数概念</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mc:AlternateContent xmlns:mc="http://schemas.openxmlformats.org/markup-compatibility/2006" xmlns:a14="http://schemas.microsoft.com/office/drawing/2010/main">
        <mc:Choice Requires="a14">
          <p:sp>
            <p:nvSpPr>
              <p:cNvPr id="6" name="矩形 5"/>
              <p:cNvSpPr/>
              <p:nvPr/>
            </p:nvSpPr>
            <p:spPr>
              <a:xfrm>
                <a:off x="2279576" y="3717031"/>
                <a:ext cx="6983258" cy="881588"/>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𝑓</m:t>
                          </m:r>
                        </m:e>
                        <m:sup>
                          <m: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d>
                        <m:dPr>
                          <m:ctrlP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𝑎</m:t>
                          </m:r>
                        </m:e>
                      </m:d>
                      <m:r>
                        <a:rPr lang="en-US" altLang="zh-CN" sz="24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         </m:t>
                      </m:r>
                      <m:sSup>
                        <m:sSupPr>
                          <m:ctrlP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𝑦</m:t>
                          </m:r>
                        </m:e>
                        <m:sup>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sup>
                      </m:sSup>
                      <m:sSub>
                        <m:sSubPr>
                          <m:ctrlP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sSubPr>
                        <m:e>
                          <m:d>
                            <m:dPr>
                              <m:begChr m:val=""/>
                              <m:endChr m:val="|"/>
                              <m:ctrlP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zh-CN" altLang="en-US" sz="1400">
                                  <a:latin typeface="Cambria Math" panose="02040503050406030204" pitchFamily="18" charset="0"/>
                                </a:rPr>
                                <m:t>​</m:t>
                              </m:r>
                            </m:e>
                          </m:d>
                        </m:e>
                        <m:sub>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sub>
                      </m:sSub>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          </m:t>
                      </m:r>
                      <m:f>
                        <m:fPr>
                          <m:ctrlP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𝑑𝑦</m:t>
                          </m:r>
                        </m:num>
                        <m:den>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𝑑𝑥</m:t>
                          </m:r>
                        </m:den>
                      </m:f>
                      <m:sSub>
                        <m:sSubPr>
                          <m:ctrlP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sSubPr>
                        <m:e>
                          <m:d>
                            <m:dPr>
                              <m:begChr m:val=""/>
                              <m:endChr m:val="|"/>
                              <m:ctrlP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zh-CN" altLang="en-US" sz="1400">
                                  <a:latin typeface="Cambria Math" panose="02040503050406030204" pitchFamily="18" charset="0"/>
                                </a:rPr>
                                <m:t>​</m:t>
                              </m:r>
                            </m:e>
                          </m:d>
                        </m:e>
                        <m:sub>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sub>
                      </m:sSub>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         </m:t>
                      </m:r>
                      <m:f>
                        <m:fPr>
                          <m:ctrlPr>
                            <a:rPr lang="en-US" altLang="zh-CN" sz="2800" i="1" ker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800" i="1" kern="0">
                              <a:latin typeface="Cambria Math" panose="02040503050406030204" pitchFamily="18" charset="0"/>
                              <a:ea typeface="方正北魏楷书简体" panose="03000509000000000000" pitchFamily="65" charset="-122"/>
                              <a:cs typeface="Times New Roman" panose="02020603050405020304" pitchFamily="18" charset="0"/>
                            </a:rPr>
                            <m:t>𝑑</m:t>
                          </m:r>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𝑥</m:t>
                              </m:r>
                            </m:e>
                          </m:d>
                        </m:num>
                        <m:den>
                          <m:r>
                            <a:rPr lang="en-US" altLang="zh-CN" sz="2800" i="1" kern="0">
                              <a:latin typeface="Cambria Math" panose="02040503050406030204" pitchFamily="18" charset="0"/>
                              <a:ea typeface="方正北魏楷书简体" panose="03000509000000000000" pitchFamily="65" charset="-122"/>
                              <a:cs typeface="Times New Roman" panose="02020603050405020304" pitchFamily="18" charset="0"/>
                            </a:rPr>
                            <m:t>𝑑𝑥</m:t>
                          </m:r>
                        </m:den>
                      </m:f>
                      <m:sSub>
                        <m:sSubPr>
                          <m:ctrlPr>
                            <a:rPr lang="en-US" altLang="zh-CN" sz="2800" i="1" kern="0">
                              <a:latin typeface="Cambria Math" panose="02040503050406030204" pitchFamily="18" charset="0"/>
                              <a:ea typeface="方正北魏楷书简体" panose="03000509000000000000" pitchFamily="65" charset="-122"/>
                              <a:cs typeface="Times New Roman" panose="02020603050405020304" pitchFamily="18" charset="0"/>
                            </a:rPr>
                          </m:ctrlPr>
                        </m:sSubPr>
                        <m:e>
                          <m:d>
                            <m:dPr>
                              <m:begChr m:val=""/>
                              <m:endChr m:val="|"/>
                              <m:ctrlPr>
                                <a:rPr lang="en-US" altLang="zh-CN" sz="2800" i="1" ker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zh-CN" altLang="en-US" sz="1400">
                                  <a:latin typeface="Cambria Math" panose="02040503050406030204" pitchFamily="18" charset="0"/>
                                </a:rPr>
                                <m:t>​</m:t>
                              </m:r>
                            </m:e>
                          </m:d>
                        </m:e>
                        <m:sub>
                          <m:r>
                            <a:rPr lang="en-US" altLang="zh-CN" sz="2800" i="1" ker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800"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sub>
                      </m:sSub>
                    </m:oMath>
                  </m:oMathPara>
                </a14:m>
                <a:endParaRPr lang="zh-CN" altLang="en-US" sz="2800" kern="0" dirty="0">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279576" y="3717031"/>
                <a:ext cx="6983258" cy="881588"/>
              </a:xfrm>
              <a:prstGeom prst="rect">
                <a:avLst/>
              </a:prstGeom>
              <a:blipFill rotWithShape="1">
                <a:blip r:embed="rId2"/>
                <a:stretch>
                  <a:fillRect l="-72" t="-547" r="-62" b="-510"/>
                </a:stretch>
              </a:blipFill>
              <a:ln>
                <a:solidFill>
                  <a:schemeClr val="tx1"/>
                </a:solidFill>
              </a:ln>
            </p:spPr>
            <p:txBody>
              <a:bodyPr/>
              <a:lstStyle/>
              <a:p>
                <a:r>
                  <a:rPr lang="zh-CN" altLang="en-US">
                    <a:noFill/>
                  </a:rPr>
                  <a:t> </a:t>
                </a:r>
              </a:p>
            </p:txBody>
          </p:sp>
        </mc:Fallback>
      </mc:AlternateContent>
      <p:sp>
        <p:nvSpPr>
          <p:cNvPr id="11" name="矩形 10"/>
          <p:cNvSpPr/>
          <p:nvPr/>
        </p:nvSpPr>
        <p:spPr>
          <a:xfrm>
            <a:off x="2944436" y="878300"/>
            <a:ext cx="5254965" cy="461665"/>
          </a:xfrm>
          <a:prstGeom prst="rect">
            <a:avLst/>
          </a:prstGeom>
        </p:spPr>
        <p:txBody>
          <a:bodyPr wrap="none">
            <a:spAutoFit/>
          </a:bodyPr>
          <a:lstStyle/>
          <a:p>
            <a:r>
              <a:rPr lang="en-US" altLang="zh-CN"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Definition of the Derivative of a function</a:t>
            </a:r>
            <a:endParaRPr lang="zh-CN" altLang="en-US" sz="2400" dirty="0"/>
          </a:p>
        </p:txBody>
      </p:sp>
      <mc:AlternateContent xmlns:mc="http://schemas.openxmlformats.org/markup-compatibility/2006" xmlns:a14="http://schemas.microsoft.com/office/drawing/2010/main">
        <mc:Choice Requires="a14">
          <p:sp>
            <p:nvSpPr>
              <p:cNvPr id="13" name="矩形 12"/>
              <p:cNvSpPr/>
              <p:nvPr/>
            </p:nvSpPr>
            <p:spPr>
              <a:xfrm>
                <a:off x="2944436" y="2108896"/>
                <a:ext cx="4603247" cy="839204"/>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𝑓</m:t>
                          </m:r>
                        </m:e>
                        <m:sup>
                          <m: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d>
                        <m:dPr>
                          <m:ctrlPr>
                            <a:rPr lang="en-US" altLang="zh-CN" sz="24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r>
                        <a:rPr lang="en-US" altLang="zh-CN" sz="24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          </m:t>
                      </m:r>
                      <m:sSup>
                        <m:sSupPr>
                          <m:ctrlP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𝑦</m:t>
                          </m:r>
                        </m:e>
                        <m:sup>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sup>
                      </m:sSup>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       </m:t>
                      </m:r>
                      <m:f>
                        <m:fPr>
                          <m:ctrlP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𝑑𝑦</m:t>
                          </m:r>
                        </m:num>
                        <m:den>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𝑑𝑥</m:t>
                          </m:r>
                        </m:den>
                      </m:f>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        </m:t>
                      </m:r>
                      <m:f>
                        <m:fPr>
                          <m:ctrlPr>
                            <a:rPr lang="en-US" altLang="zh-CN" sz="2800" i="1" ker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800" i="1" kern="0">
                              <a:latin typeface="Cambria Math" panose="02040503050406030204" pitchFamily="18" charset="0"/>
                              <a:ea typeface="方正北魏楷书简体" panose="03000509000000000000" pitchFamily="65" charset="-122"/>
                              <a:cs typeface="Times New Roman" panose="02020603050405020304" pitchFamily="18" charset="0"/>
                            </a:rPr>
                            <m:t>𝑑</m:t>
                          </m:r>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𝑥</m:t>
                              </m:r>
                            </m:e>
                          </m:d>
                        </m:num>
                        <m:den>
                          <m:r>
                            <a:rPr lang="en-US" altLang="zh-CN" sz="2800" i="1" kern="0">
                              <a:latin typeface="Cambria Math" panose="02040503050406030204" pitchFamily="18" charset="0"/>
                              <a:ea typeface="方正北魏楷书简体" panose="03000509000000000000" pitchFamily="65" charset="-122"/>
                              <a:cs typeface="Times New Roman" panose="02020603050405020304" pitchFamily="18" charset="0"/>
                            </a:rPr>
                            <m:t>𝑑𝑥</m:t>
                          </m:r>
                        </m:den>
                      </m:f>
                    </m:oMath>
                  </m:oMathPara>
                </a14:m>
                <a:endParaRPr lang="zh-CN" altLang="en-US" sz="2800" kern="0" dirty="0">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2944436" y="2108896"/>
                <a:ext cx="4603247" cy="839204"/>
              </a:xfrm>
              <a:prstGeom prst="rect">
                <a:avLst/>
              </a:prstGeom>
              <a:blipFill rotWithShape="1">
                <a:blip r:embed="rId3"/>
                <a:stretch>
                  <a:fillRect l="-109" t="-613" r="-95" b="-554"/>
                </a:stretch>
              </a:blipFill>
              <a:ln>
                <a:solidFill>
                  <a:schemeClr val="tx1"/>
                </a:solidFill>
              </a:ln>
            </p:spPr>
            <p:txBody>
              <a:bodyPr/>
              <a:lstStyle/>
              <a:p>
                <a:r>
                  <a:rPr lang="zh-CN" alt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导数概念</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mc:AlternateContent xmlns:mc="http://schemas.openxmlformats.org/markup-compatibility/2006" xmlns:a14="http://schemas.microsoft.com/office/drawing/2010/main">
        <mc:Choice Requires="a14">
          <p:sp>
            <p:nvSpPr>
              <p:cNvPr id="14" name="矩形 13"/>
              <p:cNvSpPr/>
              <p:nvPr/>
            </p:nvSpPr>
            <p:spPr>
              <a:xfrm>
                <a:off x="5717734" y="4228935"/>
                <a:ext cx="3869842" cy="9997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320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𝑓</m:t>
                          </m:r>
                        </m:e>
                        <m:sup>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d>
                        <m:dPr>
                          <m:ctrlP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𝑎</m:t>
                          </m:r>
                        </m:e>
                      </m:d>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limLow>
                            <m:limLow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limLowPr>
                            <m:e>
                              <m:r>
                                <m:rPr>
                                  <m:sty m:val="p"/>
                                </m:rP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lim</m:t>
                              </m:r>
                            </m:e>
                            <m:lim>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lim>
                          </m:limLow>
                        </m:fName>
                        <m:e>
                          <m:f>
                            <m:f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𝑥</m:t>
                                  </m:r>
                                </m:e>
                              </m:d>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e>
                              </m:d>
                            </m:num>
                            <m:den>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den>
                          </m:f>
                        </m:e>
                      </m:func>
                    </m:oMath>
                  </m:oMathPara>
                </a14:m>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5717734" y="4228935"/>
                <a:ext cx="3869842" cy="999761"/>
              </a:xfrm>
              <a:prstGeom prst="rect">
                <a:avLst/>
              </a:prstGeom>
              <a:blipFill rotWithShape="1">
                <a:blip r:embed="rId2"/>
                <a:stretch>
                  <a:fillRect l="-5" t="-47" r="-319" b="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785466" y="2901059"/>
                <a:ext cx="1770485" cy="9541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𝑥</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𝑎</m:t>
                      </m:r>
                      <m:r>
                        <a:rPr lang="en-US" altLang="zh-CN" sz="2800" b="0" i="1" smtClean="0">
                          <a:solidFill>
                            <a:srgbClr val="FF0000"/>
                          </a:solidFill>
                          <a:latin typeface="Cambria Math" panose="02040503050406030204" pitchFamily="18" charset="0"/>
                        </a:rPr>
                        <m:t>+</m:t>
                      </m:r>
                      <m:r>
                        <m:rPr>
                          <m:sty m:val="p"/>
                        </m:rPr>
                        <a:rPr lang="en-US" altLang="zh-CN" sz="2800" b="0" i="0" kern="0" smtClea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h</m:t>
                      </m:r>
                    </m:oMath>
                  </m:oMathPara>
                </a14:m>
                <a:endParaRPr lang="en-US" altLang="zh-CN" sz="2800" dirty="0">
                  <a:solidFill>
                    <a:srgbClr val="FF0000"/>
                  </a:solidFill>
                </a:endParaRPr>
              </a:p>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h</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𝑥</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𝑎</m:t>
                      </m:r>
                    </m:oMath>
                  </m:oMathPara>
                </a14:m>
                <a:endParaRPr lang="zh-CN" altLang="en-US" sz="2800" dirty="0">
                  <a:solidFill>
                    <a:srgbClr val="FF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5785466" y="2901059"/>
                <a:ext cx="1770485" cy="954107"/>
              </a:xfrm>
              <a:prstGeom prst="rect">
                <a:avLst/>
              </a:prstGeom>
              <a:blipFill rotWithShape="1">
                <a:blip r:embed="rId3"/>
                <a:stretch>
                  <a:fillRect l="-35" t="-40" r="-426" b="8"/>
                </a:stretch>
              </a:blipFill>
            </p:spPr>
            <p:txBody>
              <a:bodyPr/>
              <a:lstStyle/>
              <a:p>
                <a:r>
                  <a:rPr lang="zh-CN" altLang="en-US">
                    <a:noFill/>
                  </a:rPr>
                  <a:t> </a:t>
                </a:r>
              </a:p>
            </p:txBody>
          </p:sp>
        </mc:Fallback>
      </mc:AlternateContent>
      <p:sp>
        <p:nvSpPr>
          <p:cNvPr id="19" name="矩形 18"/>
          <p:cNvSpPr/>
          <p:nvPr/>
        </p:nvSpPr>
        <p:spPr>
          <a:xfrm>
            <a:off x="2944436" y="878300"/>
            <a:ext cx="5254965" cy="461665"/>
          </a:xfrm>
          <a:prstGeom prst="rect">
            <a:avLst/>
          </a:prstGeom>
        </p:spPr>
        <p:txBody>
          <a:bodyPr wrap="none">
            <a:spAutoFit/>
          </a:bodyPr>
          <a:lstStyle/>
          <a:p>
            <a:r>
              <a:rPr lang="en-US" altLang="zh-CN"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Definition of the Derivative of a function</a:t>
            </a:r>
            <a:endParaRPr lang="zh-CN" altLang="en-US" sz="2400" dirty="0"/>
          </a:p>
        </p:txBody>
      </p:sp>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878" y="1562642"/>
            <a:ext cx="3993226" cy="4884843"/>
          </a:xfrm>
          <a:prstGeom prst="rect">
            <a:avLst/>
          </a:prstGeom>
        </p:spPr>
      </p:pic>
      <mc:AlternateContent xmlns:mc="http://schemas.openxmlformats.org/markup-compatibility/2006" xmlns:a14="http://schemas.microsoft.com/office/drawing/2010/main">
        <mc:Choice Requires="a14">
          <p:sp>
            <p:nvSpPr>
              <p:cNvPr id="21" name="矩形 20"/>
              <p:cNvSpPr/>
              <p:nvPr/>
            </p:nvSpPr>
            <p:spPr>
              <a:xfrm>
                <a:off x="4727848" y="1499353"/>
                <a:ext cx="5849615" cy="9997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320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𝑓</m:t>
                          </m:r>
                        </m:e>
                        <m:sup>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d>
                        <m:dPr>
                          <m:ctrlP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𝑎</m:t>
                          </m:r>
                        </m:e>
                      </m:d>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limLow>
                            <m:limLow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limLowPr>
                            <m:e>
                              <m:r>
                                <m:rPr>
                                  <m:sty m:val="p"/>
                                </m:rP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lim</m:t>
                              </m:r>
                            </m:e>
                            <m:lim>
                              <m:r>
                                <m:rPr>
                                  <m:sty m:val="p"/>
                                </m:rPr>
                                <a:rPr lang="en-US" altLang="zh-CN" sz="2400" b="0" i="0" kern="0" smtClean="0">
                                  <a:latin typeface="Cambria Math" panose="02040503050406030204" pitchFamily="18" charset="0"/>
                                  <a:ea typeface="方正北魏楷书简体" panose="03000509000000000000" pitchFamily="65" charset="-122"/>
                                  <a:cs typeface="Times New Roman" panose="02020603050405020304" pitchFamily="18" charset="0"/>
                                </a:rPr>
                                <m:t>h</m:t>
                              </m:r>
                              <m: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→0</m:t>
                              </m:r>
                            </m:lim>
                          </m:limLow>
                        </m:fName>
                        <m:e>
                          <m:f>
                            <m:f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𝑦</m:t>
                              </m:r>
                            </m:num>
                            <m:den>
                              <m:r>
                                <m:rPr>
                                  <m:sty m:val="p"/>
                                </m:rPr>
                                <a:rPr lang="en-US" altLang="zh-CN" sz="2400" b="0" i="0" kern="0" smtClean="0">
                                  <a:latin typeface="Cambria Math" panose="02040503050406030204" pitchFamily="18" charset="0"/>
                                  <a:ea typeface="方正北魏楷书简体" panose="03000509000000000000" pitchFamily="65" charset="-122"/>
                                  <a:cs typeface="Times New Roman" panose="02020603050405020304" pitchFamily="18" charset="0"/>
                                </a:rPr>
                                <m:t>h</m:t>
                              </m:r>
                            </m:den>
                          </m:f>
                        </m:e>
                      </m:func>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limLow>
                            <m:limLow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limLowPr>
                            <m:e>
                              <m:r>
                                <m:rPr>
                                  <m:sty m:val="p"/>
                                </m:rP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lim</m:t>
                              </m:r>
                            </m:e>
                            <m:lim>
                              <m:r>
                                <m:rPr>
                                  <m:sty m:val="p"/>
                                </m:rPr>
                                <a:rPr lang="en-US" altLang="zh-CN" sz="2400" b="0" i="0" kern="0" smtClean="0">
                                  <a:latin typeface="Cambria Math" panose="02040503050406030204" pitchFamily="18" charset="0"/>
                                  <a:ea typeface="方正北魏楷书简体" panose="03000509000000000000" pitchFamily="65" charset="-122"/>
                                  <a:cs typeface="Times New Roman" panose="02020603050405020304" pitchFamily="18" charset="0"/>
                                </a:rPr>
                                <m:t>h</m:t>
                              </m:r>
                              <m: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→0</m:t>
                              </m:r>
                            </m:lim>
                          </m:limLow>
                        </m:fName>
                        <m:e>
                          <m:f>
                            <m:f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latin typeface="Cambria Math" panose="02040503050406030204" pitchFamily="18" charset="0"/>
                                      <a:ea typeface="Cambria Math" panose="02040503050406030204" pitchFamily="18" charset="0"/>
                                      <a:cs typeface="Times New Roman" panose="02020603050405020304" pitchFamily="18" charset="0"/>
                                    </a:rPr>
                                    <m:t>h</m:t>
                                  </m:r>
                                </m:e>
                              </m:d>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e>
                              </m:d>
                            </m:num>
                            <m:den>
                              <m:r>
                                <m:rPr>
                                  <m:sty m:val="p"/>
                                </m:rPr>
                                <a:rPr lang="en-US" altLang="zh-CN" sz="2400" b="0" i="0" kern="0" smtClean="0">
                                  <a:latin typeface="Cambria Math" panose="02040503050406030204" pitchFamily="18" charset="0"/>
                                  <a:ea typeface="方正北魏楷书简体" panose="03000509000000000000" pitchFamily="65" charset="-122"/>
                                  <a:cs typeface="Times New Roman" panose="02020603050405020304" pitchFamily="18" charset="0"/>
                                </a:rPr>
                                <m:t>h</m:t>
                              </m:r>
                            </m:den>
                          </m:f>
                        </m:e>
                      </m:func>
                    </m:oMath>
                  </m:oMathPara>
                </a14:m>
                <a:endParaRPr lang="zh-CN" altLang="en-US" sz="2400" dirty="0"/>
              </a:p>
            </p:txBody>
          </p:sp>
        </mc:Choice>
        <mc:Fallback xmlns="">
          <p:sp>
            <p:nvSpPr>
              <p:cNvPr id="21" name="矩形 20"/>
              <p:cNvSpPr>
                <a:spLocks noRot="1" noChangeAspect="1" noMove="1" noResize="1" noEditPoints="1" noAdjustHandles="1" noChangeArrowheads="1" noChangeShapeType="1" noTextEdit="1"/>
              </p:cNvSpPr>
              <p:nvPr/>
            </p:nvSpPr>
            <p:spPr>
              <a:xfrm>
                <a:off x="4727848" y="1499353"/>
                <a:ext cx="5849615" cy="999761"/>
              </a:xfrm>
              <a:prstGeom prst="rect">
                <a:avLst/>
              </a:prstGeom>
              <a:blipFill rotWithShape="1">
                <a:blip r:embed="rId5"/>
                <a:stretch>
                  <a:fillRect l="-5" t="-12" r="5" b="39"/>
                </a:stretch>
              </a:blipFill>
            </p:spPr>
            <p:txBody>
              <a:bodyPr/>
              <a:lstStyle/>
              <a:p>
                <a:r>
                  <a:rPr lang="zh-CN" altLang="en-US">
                    <a:noFill/>
                  </a:rPr>
                  <a:t> </a:t>
                </a:r>
              </a:p>
            </p:txBody>
          </p:sp>
        </mc:Fallback>
      </mc:AlternateContent>
      <p:cxnSp>
        <p:nvCxnSpPr>
          <p:cNvPr id="9" name="直接箭头连接符 8"/>
          <p:cNvCxnSpPr>
            <a:stCxn id="21" idx="2"/>
            <a:endCxn id="14" idx="0"/>
          </p:cNvCxnSpPr>
          <p:nvPr/>
        </p:nvCxnSpPr>
        <p:spPr>
          <a:xfrm flipH="1">
            <a:off x="7652655" y="2499114"/>
            <a:ext cx="1" cy="172982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09683"/>
            <a:ext cx="2009357" cy="675641"/>
            <a:chOff x="0" y="0"/>
            <a:chExt cx="2009356" cy="675640"/>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0"/>
              <a:ext cx="2009357" cy="67564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t>导数概念</a:t>
              </a:r>
            </a:p>
          </p:txBody>
        </p:sp>
      </p:grpSp>
      <p:sp>
        <p:nvSpPr>
          <p:cNvPr id="126" name="矩形 4"/>
          <p:cNvSpPr txBox="1"/>
          <p:nvPr/>
        </p:nvSpPr>
        <p:spPr>
          <a:xfrm>
            <a:off x="210877" y="620687"/>
            <a:ext cx="337225" cy="599441"/>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t>1</a:t>
            </a:r>
          </a:p>
        </p:txBody>
      </p:sp>
      <p:sp>
        <p:nvSpPr>
          <p:cNvPr id="152" name="矩形 28"/>
          <p:cNvSpPr txBox="1"/>
          <p:nvPr/>
        </p:nvSpPr>
        <p:spPr>
          <a:xfrm>
            <a:off x="778820" y="1801848"/>
            <a:ext cx="3150861" cy="461665"/>
          </a:xfrm>
          <a:prstGeom prst="rect">
            <a:avLst/>
          </a:prstGeom>
          <a:ln w="12700">
            <a:miter lim="400000"/>
          </a:ln>
        </p:spPr>
        <p:txBody>
          <a:bodyPr wrap="none" lIns="45719" rIns="45719">
            <a:spAutoFit/>
          </a:bodyPr>
          <a:lstStyle/>
          <a:p>
            <a:pPr marL="285750" indent="-285750">
              <a:buFont typeface="Wingdings" panose="05000000000000000000" pitchFamily="2" charset="2"/>
              <a:buChar char="n"/>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sz="2400" dirty="0">
                <a:latin typeface="方正北魏楷书简体"/>
                <a:ea typeface="方正北魏楷书简体"/>
                <a:cs typeface="方正北魏楷书简体"/>
                <a:sym typeface="方正北魏楷书简体"/>
              </a:rPr>
              <a:t>利用导数定义求导数</a:t>
            </a:r>
            <a:endParaRPr sz="2400" dirty="0"/>
          </a:p>
        </p:txBody>
      </p:sp>
      <mc:AlternateContent xmlns:mc="http://schemas.openxmlformats.org/markup-compatibility/2006" xmlns:a14="http://schemas.microsoft.com/office/drawing/2010/main">
        <mc:Choice Requires="a14">
          <p:sp>
            <p:nvSpPr>
              <p:cNvPr id="34" name="矩形 28"/>
              <p:cNvSpPr txBox="1"/>
              <p:nvPr/>
            </p:nvSpPr>
            <p:spPr>
              <a:xfrm>
                <a:off x="983432" y="2725396"/>
                <a:ext cx="3444467" cy="3113353"/>
              </a:xfrm>
              <a:prstGeom prst="rect">
                <a:avLst/>
              </a:prstGeom>
              <a:ln w="12700">
                <a:miter lim="400000"/>
              </a:ln>
            </p:spPr>
            <p:txBody>
              <a:bodyPr wrap="none" lIns="45719" rIns="45719">
                <a:spAutoFit/>
              </a:bodyPr>
              <a:lstStyle/>
              <a:p>
                <a:pPr marL="342900" indent="-342900">
                  <a:buFont typeface="+mj-lt"/>
                  <a:buAutoNum type="arabicPeriod"/>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14:m>
                  <m:oMath xmlns:m="http://schemas.openxmlformats.org/officeDocument/2006/math">
                    <m:r>
                      <a:rPr lang="en-US" altLang="zh-CN" sz="2800" b="0" i="1" smtClean="0">
                        <a:latin typeface="Cambria Math" panose="02040503050406030204" pitchFamily="18" charset="0"/>
                      </a:rPr>
                      <m:t>𝑓</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oMath>
                </a14:m>
                <a:endParaRPr lang="en-US" altLang="zh-CN" sz="2800" b="0" dirty="0"/>
              </a:p>
              <a:p>
                <a:pPr marL="342900" indent="-342900">
                  <a:buFont typeface="+mj-lt"/>
                  <a:buAutoNum type="arabicPeriod"/>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endParaRPr lang="en-US" altLang="zh-CN" sz="2800" b="0" dirty="0"/>
              </a:p>
              <a:p>
                <a:pPr marL="342900" indent="-342900">
                  <a:buFont typeface="+mj-lt"/>
                  <a:buAutoNum type="arabicPeriod"/>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14:m>
                  <m:oMath xmlns:m="http://schemas.openxmlformats.org/officeDocument/2006/math">
                    <m:r>
                      <a:rPr lang="en-US" altLang="zh-CN" sz="2800" i="1">
                        <a:latin typeface="Cambria Math" panose="02040503050406030204" pitchFamily="18" charset="0"/>
                      </a:rPr>
                      <m:t>𝑓</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e>
                    </m:d>
                    <m:r>
                      <a:rPr lang="en-US" altLang="zh-CN" sz="2800" i="1">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i="1" smtClean="0">
                            <a:latin typeface="Cambria Math" panose="02040503050406030204" pitchFamily="18" charset="0"/>
                          </a:rPr>
                          <m:t>𝑥</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−3</m:t>
                    </m:r>
                  </m:oMath>
                </a14:m>
                <a:endParaRPr lang="en-US" altLang="zh-CN" sz="2800" dirty="0"/>
              </a:p>
              <a:p>
                <a:pPr marL="342900" indent="-342900">
                  <a:buFont typeface="+mj-lt"/>
                  <a:buAutoNum type="arabicPeriod"/>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endParaRPr lang="en-US" sz="2800" dirty="0"/>
              </a:p>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en-US" sz="2800" i="1" dirty="0"/>
                  <a:t>3.</a:t>
                </a:r>
                <a:r>
                  <a:rPr lang="en-US" altLang="zh-CN" sz="2800" i="1" dirty="0"/>
                  <a:t> </a:t>
                </a:r>
                <a14:m>
                  <m:oMath xmlns:m="http://schemas.openxmlformats.org/officeDocument/2006/math">
                    <m:r>
                      <a:rPr lang="en-US" altLang="zh-CN" sz="2800" i="1">
                        <a:latin typeface="Cambria Math" panose="02040503050406030204" pitchFamily="18" charset="0"/>
                      </a:rPr>
                      <m:t>𝑓</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e>
                    </m:d>
                    <m:r>
                      <a:rPr lang="en-US" altLang="zh-CN" sz="2800" i="1">
                        <a:latin typeface="Cambria Math" panose="02040503050406030204" pitchFamily="18" charset="0"/>
                      </a:rPr>
                      <m:t>=</m:t>
                    </m:r>
                    <m:rad>
                      <m:radPr>
                        <m:degHide m:val="on"/>
                        <m:ctrlPr>
                          <a:rPr lang="en-US" altLang="zh-CN" sz="2800" i="1" smtClean="0">
                            <a:latin typeface="Cambria Math" panose="02040503050406030204" pitchFamily="18" charset="0"/>
                          </a:rPr>
                        </m:ctrlPr>
                      </m:radPr>
                      <m:deg/>
                      <m:e>
                        <m:r>
                          <a:rPr lang="en-US" altLang="zh-CN" sz="2800" b="0" i="1" smtClean="0">
                            <a:latin typeface="Cambria Math" panose="02040503050406030204" pitchFamily="18" charset="0"/>
                          </a:rPr>
                          <m:t>𝑥</m:t>
                        </m:r>
                      </m:e>
                    </m:rad>
                  </m:oMath>
                </a14:m>
                <a:endParaRPr lang="en-US" altLang="zh-CN" sz="2800" i="1" dirty="0">
                  <a:latin typeface="Cambria Math" panose="02040503050406030204" pitchFamily="18" charset="0"/>
                </a:endParaRPr>
              </a:p>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endParaRPr lang="en-US" altLang="zh-CN" sz="2800" i="1" dirty="0">
                  <a:latin typeface="Cambria Math" panose="02040503050406030204" pitchFamily="18" charset="0"/>
                </a:endParaRPr>
              </a:p>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en-US" altLang="zh-CN" sz="2800" i="1" dirty="0">
                    <a:latin typeface="Cambria Math" panose="02040503050406030204" pitchFamily="18" charset="0"/>
                  </a:rPr>
                  <a:t>4.</a:t>
                </a:r>
                <a14:m>
                  <m:oMath xmlns:m="http://schemas.openxmlformats.org/officeDocument/2006/math">
                    <m:r>
                      <a:rPr lang="en-US" altLang="zh-CN" sz="2800" i="1">
                        <a:latin typeface="Cambria Math" panose="02040503050406030204" pitchFamily="18" charset="0"/>
                      </a:rPr>
                      <m:t>𝑓</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e>
                    </m:d>
                    <m:r>
                      <a:rPr lang="en-US" altLang="zh-CN" sz="2800" i="1">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sin</m:t>
                        </m:r>
                      </m:fName>
                      <m:e>
                        <m:r>
                          <a:rPr lang="en-US" altLang="zh-CN" sz="2800" b="0" i="1" smtClean="0">
                            <a:latin typeface="Cambria Math" panose="02040503050406030204" pitchFamily="18" charset="0"/>
                          </a:rPr>
                          <m:t>𝑥</m:t>
                        </m:r>
                      </m:e>
                    </m:func>
                  </m:oMath>
                </a14:m>
                <a:endParaRPr sz="2800" dirty="0"/>
              </a:p>
            </p:txBody>
          </p:sp>
        </mc:Choice>
        <mc:Fallback xmlns="">
          <p:sp>
            <p:nvSpPr>
              <p:cNvPr id="34" name="矩形 28"/>
              <p:cNvSpPr txBox="1">
                <a:spLocks noRot="1" noChangeAspect="1" noMove="1" noResize="1" noEditPoints="1" noAdjustHandles="1" noChangeArrowheads="1" noChangeShapeType="1" noTextEdit="1"/>
              </p:cNvSpPr>
              <p:nvPr/>
            </p:nvSpPr>
            <p:spPr>
              <a:xfrm>
                <a:off x="983432" y="2725396"/>
                <a:ext cx="3444467" cy="3113353"/>
              </a:xfrm>
              <a:prstGeom prst="rect">
                <a:avLst/>
              </a:prstGeom>
              <a:blipFill rotWithShape="1">
                <a:blip r:embed="rId2"/>
                <a:stretch>
                  <a:fillRect l="-13" t="-20" r="1" b="18"/>
                </a:stretch>
              </a:blipFill>
              <a:ln w="12700">
                <a:miter lim="400000"/>
              </a:ln>
            </p:spPr>
            <p:txBody>
              <a:bodyPr/>
              <a:lstStyle/>
              <a:p>
                <a:r>
                  <a:rPr lang="zh-CN" altLang="en-US">
                    <a:noFill/>
                  </a:rPr>
                  <a:t> </a:t>
                </a:r>
              </a:p>
            </p:txBody>
          </p:sp>
        </mc:Fallback>
      </mc:AlternateContent>
      <p:sp>
        <p:nvSpPr>
          <p:cNvPr id="11" name="矩形 10"/>
          <p:cNvSpPr/>
          <p:nvPr/>
        </p:nvSpPr>
        <p:spPr>
          <a:xfrm>
            <a:off x="2944436" y="878300"/>
            <a:ext cx="5254965" cy="461665"/>
          </a:xfrm>
          <a:prstGeom prst="rect">
            <a:avLst/>
          </a:prstGeom>
        </p:spPr>
        <p:txBody>
          <a:bodyPr wrap="none">
            <a:spAutoFit/>
          </a:bodyPr>
          <a:lstStyle/>
          <a:p>
            <a:r>
              <a:rPr lang="en-US" altLang="zh-CN"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Definition of the Derivative of a function</a:t>
            </a:r>
            <a:endParaRPr lang="zh-CN" altLang="en-US" sz="2400" dirty="0"/>
          </a:p>
        </p:txBody>
      </p:sp>
      <mc:AlternateContent xmlns:mc="http://schemas.openxmlformats.org/markup-compatibility/2006" xmlns:a14="http://schemas.microsoft.com/office/drawing/2010/main">
        <mc:Choice Requires="a14">
          <p:sp>
            <p:nvSpPr>
              <p:cNvPr id="4" name="矩形 3"/>
              <p:cNvSpPr/>
              <p:nvPr/>
            </p:nvSpPr>
            <p:spPr>
              <a:xfrm>
                <a:off x="4727848" y="1828279"/>
                <a:ext cx="5267532" cy="10448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𝑓</m:t>
                          </m:r>
                        </m:e>
                        <m:sup>
                          <m: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sup>
                      </m:sSup>
                      <m:d>
                        <m:dPr>
                          <m:ctrlP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funcPr>
                        <m:fName>
                          <m:limLow>
                            <m:limLowPr>
                              <m:ctrlP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limLowPr>
                            <m:e>
                              <m:r>
                                <m:rPr>
                                  <m:sty m:val="p"/>
                                </m:rPr>
                                <a:rPr lang="en-US" altLang="zh-CN" sz="3200"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lim</m:t>
                              </m:r>
                            </m:e>
                            <m:lim>
                              <m:r>
                                <m:rPr>
                                  <m:sty m:val="p"/>
                                </m:rPr>
                                <a:rPr lang="en-US" altLang="zh-CN" sz="3200"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h</m:t>
                              </m:r>
                              <m:r>
                                <a:rPr lang="en-US" altLang="zh-CN" sz="3200"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→0</m:t>
                              </m:r>
                            </m:lim>
                          </m:limLow>
                        </m:fName>
                        <m:e>
                          <m:f>
                            <m:fPr>
                              <m:ctrlP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3200" i="1" ker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h</m:t>
                                  </m:r>
                                </m:e>
                              </m:d>
                              <m: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num>
                            <m:den>
                              <m:r>
                                <m:rPr>
                                  <m:sty m:val="p"/>
                                </m:rPr>
                                <a:rPr lang="en-US" altLang="zh-CN" sz="3200"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h</m:t>
                              </m:r>
                            </m:den>
                          </m:f>
                        </m:e>
                      </m:func>
                    </m:oMath>
                  </m:oMathPara>
                </a14:m>
                <a:endParaRPr lang="en-US" altLang="zh-CN" sz="3200" kern="0" dirty="0">
                  <a:solidFill>
                    <a:prstClr val="black"/>
                  </a:solidFill>
                  <a:ea typeface="方正北魏楷书简体" panose="03000509000000000000" pitchFamily="65"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4727848" y="1828279"/>
                <a:ext cx="5267532" cy="1044838"/>
              </a:xfrm>
              <a:prstGeom prst="rect">
                <a:avLst/>
              </a:prstGeom>
              <a:blipFill rotWithShape="1">
                <a:blip r:embed="rId3"/>
                <a:stretch>
                  <a:fillRect l="-5" t="-11" r="9" b="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788459" y="3284984"/>
                <a:ext cx="5872120" cy="10457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funcPr>
                        <m:fName>
                          <m:limLow>
                            <m:limLowPr>
                              <m:ctrlP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limLowPr>
                            <m:e>
                              <m:r>
                                <m:rPr>
                                  <m:sty m:val="p"/>
                                </m:rPr>
                                <a:rPr lang="en-US" altLang="zh-CN" sz="3200"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lim</m:t>
                              </m:r>
                            </m:e>
                            <m:lim>
                              <m:r>
                                <m:rPr>
                                  <m:sty m:val="p"/>
                                </m:rPr>
                                <a:rPr lang="en-US" altLang="zh-CN" sz="3200"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h</m:t>
                              </m:r>
                              <m:r>
                                <a:rPr lang="en-US" altLang="zh-CN" sz="3200"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→0</m:t>
                              </m:r>
                            </m:lim>
                          </m:limLow>
                        </m:fName>
                        <m:e>
                          <m:f>
                            <m:fPr>
                              <m:ctrlP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fPr>
                            <m:num>
                              <m:d>
                                <m:dPr>
                                  <m:begChr m:val="["/>
                                  <m:endChr m:val="]"/>
                                  <m:ctrlP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𝑎</m:t>
                                  </m:r>
                                  <m:d>
                                    <m:dPr>
                                      <m:ctrlP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h</m:t>
                                      </m:r>
                                    </m:e>
                                  </m:d>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𝑏</m:t>
                                  </m:r>
                                </m:e>
                              </m:d>
                              <m: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𝑎𝑥</m:t>
                              </m:r>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𝑏</m:t>
                              </m:r>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num>
                            <m:den>
                              <m:r>
                                <m:rPr>
                                  <m:sty m:val="p"/>
                                </m:rPr>
                                <a:rPr lang="en-US" altLang="zh-CN" sz="3200"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h</m:t>
                              </m:r>
                            </m:den>
                          </m:f>
                        </m:e>
                      </m:func>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5788459" y="3284984"/>
                <a:ext cx="5872120" cy="1045799"/>
              </a:xfrm>
              <a:prstGeom prst="rect">
                <a:avLst/>
              </a:prstGeom>
              <a:blipFill rotWithShape="1">
                <a:blip r:embed="rId4"/>
                <a:stretch>
                  <a:fillRect l="-7" t="-12" r="1" b="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788459" y="4672466"/>
                <a:ext cx="2614242" cy="10241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funcPr>
                        <m:fName>
                          <m:limLow>
                            <m:limLowPr>
                              <m:ctrlP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limLowPr>
                            <m:e>
                              <m:r>
                                <m:rPr>
                                  <m:sty m:val="p"/>
                                </m:rPr>
                                <a:rPr lang="en-US" altLang="zh-CN" sz="3200"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lim</m:t>
                              </m:r>
                            </m:e>
                            <m:lim>
                              <m:r>
                                <m:rPr>
                                  <m:sty m:val="p"/>
                                </m:rPr>
                                <a:rPr lang="en-US" altLang="zh-CN" sz="3200"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h</m:t>
                              </m:r>
                              <m:r>
                                <a:rPr lang="en-US" altLang="zh-CN" sz="3200"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→0</m:t>
                              </m:r>
                            </m:lim>
                          </m:limLow>
                        </m:fName>
                        <m:e>
                          <m:f>
                            <m:fPr>
                              <m:ctrlP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𝑎h</m:t>
                              </m:r>
                            </m:num>
                            <m:den>
                              <m:r>
                                <m:rPr>
                                  <m:sty m:val="p"/>
                                </m:rPr>
                                <a:rPr lang="en-US" altLang="zh-CN" sz="3200" b="0" i="0"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h</m:t>
                              </m:r>
                            </m:den>
                          </m:f>
                        </m:e>
                      </m:func>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𝑎</m:t>
                      </m:r>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5788459" y="4672466"/>
                <a:ext cx="2614242" cy="1024127"/>
              </a:xfrm>
              <a:prstGeom prst="rect">
                <a:avLst/>
              </a:prstGeom>
              <a:blipFill rotWithShape="1">
                <a:blip r:embed="rId5"/>
                <a:stretch>
                  <a:fillRect l="-17" t="-13" r="15" b="1"/>
                </a:stretch>
              </a:blipFill>
            </p:spPr>
            <p:txBody>
              <a:bodyPr/>
              <a:lstStyle/>
              <a:p>
                <a:r>
                  <a:rPr lang="zh-CN" alt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09683"/>
            <a:ext cx="2009357" cy="675641"/>
            <a:chOff x="0" y="0"/>
            <a:chExt cx="2009356" cy="675640"/>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0"/>
              <a:ext cx="2009357" cy="67564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t>导数概念</a:t>
              </a:r>
            </a:p>
          </p:txBody>
        </p:sp>
      </p:grpSp>
      <p:sp>
        <p:nvSpPr>
          <p:cNvPr id="126" name="矩形 4"/>
          <p:cNvSpPr txBox="1"/>
          <p:nvPr/>
        </p:nvSpPr>
        <p:spPr>
          <a:xfrm>
            <a:off x="210877" y="620687"/>
            <a:ext cx="337225" cy="599441"/>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t>1</a:t>
            </a:r>
          </a:p>
        </p:txBody>
      </p:sp>
      <p:sp>
        <p:nvSpPr>
          <p:cNvPr id="152" name="矩形 28"/>
          <p:cNvSpPr txBox="1"/>
          <p:nvPr/>
        </p:nvSpPr>
        <p:spPr>
          <a:xfrm>
            <a:off x="778820" y="1801848"/>
            <a:ext cx="3150861" cy="461665"/>
          </a:xfrm>
          <a:prstGeom prst="rect">
            <a:avLst/>
          </a:prstGeom>
          <a:ln w="12700">
            <a:miter lim="400000"/>
          </a:ln>
        </p:spPr>
        <p:txBody>
          <a:bodyPr wrap="none" lIns="45719" rIns="45719">
            <a:spAutoFit/>
          </a:bodyPr>
          <a:lstStyle/>
          <a:p>
            <a:pPr marL="285750" indent="-285750">
              <a:buFont typeface="Wingdings" panose="05000000000000000000" pitchFamily="2" charset="2"/>
              <a:buChar char="n"/>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sz="2400" dirty="0">
                <a:latin typeface="方正北魏楷书简体"/>
                <a:ea typeface="方正北魏楷书简体"/>
                <a:cs typeface="方正北魏楷书简体"/>
                <a:sym typeface="方正北魏楷书简体"/>
              </a:rPr>
              <a:t>利用导数定义求导数</a:t>
            </a:r>
            <a:endParaRPr sz="2400" dirty="0"/>
          </a:p>
        </p:txBody>
      </p:sp>
      <mc:AlternateContent xmlns:mc="http://schemas.openxmlformats.org/markup-compatibility/2006" xmlns:a14="http://schemas.microsoft.com/office/drawing/2010/main">
        <mc:Choice Requires="a14">
          <p:sp>
            <p:nvSpPr>
              <p:cNvPr id="34" name="矩形 28"/>
              <p:cNvSpPr txBox="1"/>
              <p:nvPr/>
            </p:nvSpPr>
            <p:spPr>
              <a:xfrm>
                <a:off x="983432" y="2725396"/>
                <a:ext cx="3444467" cy="3113353"/>
              </a:xfrm>
              <a:prstGeom prst="rect">
                <a:avLst/>
              </a:prstGeom>
              <a:ln w="12700">
                <a:miter lim="400000"/>
              </a:ln>
            </p:spPr>
            <p:txBody>
              <a:bodyPr wrap="none" lIns="45719" rIns="45719">
                <a:spAutoFit/>
              </a:bodyPr>
              <a:lstStyle/>
              <a:p>
                <a:pPr marL="342900" indent="-342900">
                  <a:buFont typeface="+mj-lt"/>
                  <a:buAutoNum type="arabicPeriod"/>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14:m>
                  <m:oMath xmlns:m="http://schemas.openxmlformats.org/officeDocument/2006/math">
                    <m:r>
                      <a:rPr lang="en-US" altLang="zh-CN" sz="2800" b="0" i="1" smtClean="0">
                        <a:latin typeface="Cambria Math" panose="02040503050406030204" pitchFamily="18" charset="0"/>
                      </a:rPr>
                      <m:t>𝑓</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𝑥</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𝑎𝑥</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𝑏</m:t>
                    </m:r>
                  </m:oMath>
                </a14:m>
                <a:endParaRPr lang="en-US" altLang="zh-CN" sz="2800" b="0" dirty="0"/>
              </a:p>
              <a:p>
                <a:pPr marL="342900" indent="-342900">
                  <a:buFont typeface="+mj-lt"/>
                  <a:buAutoNum type="arabicPeriod"/>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endParaRPr lang="en-US" altLang="zh-CN" sz="2800" b="0" dirty="0"/>
              </a:p>
              <a:p>
                <a:pPr marL="342900" indent="-342900">
                  <a:buFont typeface="+mj-lt"/>
                  <a:buAutoNum type="arabicPeriod"/>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14:m>
                  <m:oMath xmlns:m="http://schemas.openxmlformats.org/officeDocument/2006/math">
                    <m:r>
                      <a:rPr lang="en-US" altLang="zh-CN" sz="2800" i="1">
                        <a:latin typeface="Cambria Math" panose="02040503050406030204" pitchFamily="18" charset="0"/>
                      </a:rPr>
                      <m:t>𝑓</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e>
                    </m:d>
                    <m:r>
                      <a:rPr lang="en-US" altLang="zh-CN" sz="2800" i="1">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i="1" smtClean="0">
                            <a:latin typeface="Cambria Math" panose="02040503050406030204" pitchFamily="18" charset="0"/>
                          </a:rPr>
                          <m:t>𝑥</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𝑥</m:t>
                    </m:r>
                    <m:r>
                      <a:rPr lang="en-US" altLang="zh-CN" sz="2800" b="0" i="1" smtClean="0">
                        <a:latin typeface="Cambria Math" panose="02040503050406030204" pitchFamily="18" charset="0"/>
                      </a:rPr>
                      <m:t>−3</m:t>
                    </m:r>
                  </m:oMath>
                </a14:m>
                <a:endParaRPr lang="en-US" altLang="zh-CN" sz="2800" dirty="0"/>
              </a:p>
              <a:p>
                <a:pPr marL="342900" indent="-342900">
                  <a:buFont typeface="+mj-lt"/>
                  <a:buAutoNum type="arabicPeriod"/>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endParaRPr lang="en-US" sz="2800" dirty="0"/>
              </a:p>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en-US" sz="2800" i="1" dirty="0"/>
                  <a:t>3.</a:t>
                </a:r>
                <a:r>
                  <a:rPr lang="en-US" altLang="zh-CN" sz="2800" i="1" dirty="0"/>
                  <a:t> </a:t>
                </a:r>
                <a14:m>
                  <m:oMath xmlns:m="http://schemas.openxmlformats.org/officeDocument/2006/math">
                    <m:r>
                      <a:rPr lang="en-US" altLang="zh-CN" sz="2800" i="1">
                        <a:latin typeface="Cambria Math" panose="02040503050406030204" pitchFamily="18" charset="0"/>
                      </a:rPr>
                      <m:t>𝑓</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e>
                    </m:d>
                    <m:r>
                      <a:rPr lang="en-US" altLang="zh-CN" sz="2800" i="1">
                        <a:latin typeface="Cambria Math" panose="02040503050406030204" pitchFamily="18" charset="0"/>
                      </a:rPr>
                      <m:t>=</m:t>
                    </m:r>
                    <m:rad>
                      <m:radPr>
                        <m:degHide m:val="on"/>
                        <m:ctrlPr>
                          <a:rPr lang="en-US" altLang="zh-CN" sz="2800" i="1" smtClean="0">
                            <a:latin typeface="Cambria Math" panose="02040503050406030204" pitchFamily="18" charset="0"/>
                          </a:rPr>
                        </m:ctrlPr>
                      </m:radPr>
                      <m:deg/>
                      <m:e>
                        <m:r>
                          <a:rPr lang="en-US" altLang="zh-CN" sz="2800" b="0" i="1" smtClean="0">
                            <a:latin typeface="Cambria Math" panose="02040503050406030204" pitchFamily="18" charset="0"/>
                          </a:rPr>
                          <m:t>𝑥</m:t>
                        </m:r>
                      </m:e>
                    </m:rad>
                  </m:oMath>
                </a14:m>
                <a:endParaRPr lang="en-US" altLang="zh-CN" sz="2800" i="1" dirty="0">
                  <a:latin typeface="Cambria Math" panose="02040503050406030204" pitchFamily="18" charset="0"/>
                </a:endParaRPr>
              </a:p>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endParaRPr lang="en-US" altLang="zh-CN" sz="2800" i="1" dirty="0">
                  <a:latin typeface="Cambria Math" panose="02040503050406030204" pitchFamily="18" charset="0"/>
                </a:endParaRPr>
              </a:p>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en-US" altLang="zh-CN" sz="2800" i="1" dirty="0">
                    <a:latin typeface="Cambria Math" panose="02040503050406030204" pitchFamily="18" charset="0"/>
                  </a:rPr>
                  <a:t>4.</a:t>
                </a:r>
                <a14:m>
                  <m:oMath xmlns:m="http://schemas.openxmlformats.org/officeDocument/2006/math">
                    <m:r>
                      <a:rPr lang="en-US" altLang="zh-CN" sz="2800" i="1">
                        <a:latin typeface="Cambria Math" panose="02040503050406030204" pitchFamily="18" charset="0"/>
                      </a:rPr>
                      <m:t>𝑓</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𝑥</m:t>
                        </m:r>
                      </m:e>
                    </m:d>
                    <m:r>
                      <a:rPr lang="en-US" altLang="zh-CN" sz="2800" i="1">
                        <a:latin typeface="Cambria Math" panose="02040503050406030204" pitchFamily="18" charset="0"/>
                      </a:rPr>
                      <m:t>=</m:t>
                    </m:r>
                    <m:func>
                      <m:funcPr>
                        <m:ctrlPr>
                          <a:rPr lang="en-US" altLang="zh-CN"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sin</m:t>
                        </m:r>
                      </m:fName>
                      <m:e>
                        <m:r>
                          <a:rPr lang="en-US" altLang="zh-CN" sz="2800" b="0" i="1" smtClean="0">
                            <a:latin typeface="Cambria Math" panose="02040503050406030204" pitchFamily="18" charset="0"/>
                          </a:rPr>
                          <m:t>𝑥</m:t>
                        </m:r>
                      </m:e>
                    </m:func>
                  </m:oMath>
                </a14:m>
                <a:endParaRPr sz="2800" dirty="0"/>
              </a:p>
            </p:txBody>
          </p:sp>
        </mc:Choice>
        <mc:Fallback xmlns="">
          <p:sp>
            <p:nvSpPr>
              <p:cNvPr id="34" name="矩形 28"/>
              <p:cNvSpPr txBox="1">
                <a:spLocks noRot="1" noChangeAspect="1" noMove="1" noResize="1" noEditPoints="1" noAdjustHandles="1" noChangeArrowheads="1" noChangeShapeType="1" noTextEdit="1"/>
              </p:cNvSpPr>
              <p:nvPr/>
            </p:nvSpPr>
            <p:spPr>
              <a:xfrm>
                <a:off x="983432" y="2725396"/>
                <a:ext cx="3444467" cy="3113353"/>
              </a:xfrm>
              <a:prstGeom prst="rect">
                <a:avLst/>
              </a:prstGeom>
              <a:blipFill rotWithShape="1">
                <a:blip r:embed="rId2"/>
                <a:stretch>
                  <a:fillRect l="-13" t="-20" r="1" b="18"/>
                </a:stretch>
              </a:blipFill>
              <a:ln w="12700">
                <a:miter lim="400000"/>
              </a:ln>
            </p:spPr>
            <p:txBody>
              <a:bodyPr/>
              <a:lstStyle/>
              <a:p>
                <a:r>
                  <a:rPr lang="zh-CN" altLang="en-US">
                    <a:noFill/>
                  </a:rPr>
                  <a:t> </a:t>
                </a:r>
              </a:p>
            </p:txBody>
          </p:sp>
        </mc:Fallback>
      </mc:AlternateContent>
      <p:sp>
        <p:nvSpPr>
          <p:cNvPr id="11" name="矩形 10"/>
          <p:cNvSpPr/>
          <p:nvPr/>
        </p:nvSpPr>
        <p:spPr>
          <a:xfrm>
            <a:off x="2944436" y="878300"/>
            <a:ext cx="5254965" cy="461665"/>
          </a:xfrm>
          <a:prstGeom prst="rect">
            <a:avLst/>
          </a:prstGeom>
        </p:spPr>
        <p:txBody>
          <a:bodyPr wrap="none">
            <a:spAutoFit/>
          </a:bodyPr>
          <a:lstStyle/>
          <a:p>
            <a:r>
              <a:rPr lang="en-US" altLang="zh-CN"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Definition of the Derivative of a function</a:t>
            </a:r>
            <a:endParaRPr lang="zh-CN" altLang="en-US" sz="2400" dirty="0"/>
          </a:p>
        </p:txBody>
      </p:sp>
      <p:pic>
        <p:nvPicPr>
          <p:cNvPr id="13" name="图片 1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832" y="2492896"/>
            <a:ext cx="7020905" cy="384863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导数概念</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p:sp>
        <p:nvSpPr>
          <p:cNvPr id="13" name="矩形 12"/>
          <p:cNvSpPr/>
          <p:nvPr/>
        </p:nvSpPr>
        <p:spPr>
          <a:xfrm>
            <a:off x="2985347" y="915786"/>
            <a:ext cx="1800493" cy="369332"/>
          </a:xfrm>
          <a:prstGeom prst="rect">
            <a:avLst/>
          </a:prstGeom>
        </p:spPr>
        <p:txBody>
          <a:bodyPr wrap="none">
            <a:spAutoFit/>
          </a:bodyPr>
          <a:lstStyle/>
          <a:p>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函数可导的定义</a:t>
            </a:r>
            <a:endParaRPr lang="zh-CN" altLang="en-US" dirty="0"/>
          </a:p>
        </p:txBody>
      </p:sp>
      <p:sp>
        <p:nvSpPr>
          <p:cNvPr id="10" name="矩形 9"/>
          <p:cNvSpPr/>
          <p:nvPr/>
        </p:nvSpPr>
        <p:spPr>
          <a:xfrm>
            <a:off x="3639946" y="2379279"/>
            <a:ext cx="1107996" cy="461665"/>
          </a:xfrm>
          <a:prstGeom prst="rect">
            <a:avLst/>
          </a:prstGeom>
        </p:spPr>
        <p:txBody>
          <a:bodyPr wrap="none">
            <a:spAutoFit/>
          </a:bodyPr>
          <a:lstStyle/>
          <a:p>
            <a:r>
              <a:rPr lang="zh-CN" altLang="en-US" sz="2400" kern="0" dirty="0">
                <a:solidFill>
                  <a:prstClr val="black"/>
                </a:solidFill>
                <a:latin typeface="Times New Roman" panose="02020603050405020304" pitchFamily="18" charset="0"/>
                <a:ea typeface="方正北魏楷书简体" panose="03000509000000000000" pitchFamily="65" charset="-122"/>
                <a:cs typeface="Times New Roman" panose="02020603050405020304" pitchFamily="18" charset="0"/>
              </a:rPr>
              <a:t>左导数</a:t>
            </a:r>
            <a:endParaRPr lang="zh-CN" altLang="en-US" dirty="0"/>
          </a:p>
        </p:txBody>
      </p:sp>
      <p:sp>
        <p:nvSpPr>
          <p:cNvPr id="19" name="矩形 18"/>
          <p:cNvSpPr/>
          <p:nvPr/>
        </p:nvSpPr>
        <p:spPr>
          <a:xfrm>
            <a:off x="3596319" y="3653431"/>
            <a:ext cx="1107996" cy="461665"/>
          </a:xfrm>
          <a:prstGeom prst="rect">
            <a:avLst/>
          </a:prstGeom>
        </p:spPr>
        <p:txBody>
          <a:bodyPr wrap="none">
            <a:spAutoFit/>
          </a:bodyPr>
          <a:lstStyle/>
          <a:p>
            <a:r>
              <a:rPr lang="zh-CN" altLang="en-US" sz="2400" kern="0" dirty="0">
                <a:solidFill>
                  <a:prstClr val="black"/>
                </a:solidFill>
                <a:latin typeface="Times New Roman" panose="02020603050405020304" pitchFamily="18" charset="0"/>
                <a:ea typeface="方正北魏楷书简体" panose="03000509000000000000" pitchFamily="65" charset="-122"/>
                <a:cs typeface="Times New Roman" panose="02020603050405020304" pitchFamily="18" charset="0"/>
              </a:rPr>
              <a:t>右导数</a:t>
            </a:r>
            <a:endParaRPr lang="zh-CN" altLang="en-US" dirty="0"/>
          </a:p>
        </p:txBody>
      </p:sp>
      <mc:AlternateContent xmlns:mc="http://schemas.openxmlformats.org/markup-compatibility/2006" xmlns:a14="http://schemas.microsoft.com/office/drawing/2010/main">
        <mc:Choice Requires="a14">
          <p:sp>
            <p:nvSpPr>
              <p:cNvPr id="16" name="矩形 15"/>
              <p:cNvSpPr/>
              <p:nvPr/>
            </p:nvSpPr>
            <p:spPr>
              <a:xfrm>
                <a:off x="586226" y="5010544"/>
                <a:ext cx="7742022" cy="461665"/>
              </a:xfrm>
              <a:prstGeom prst="rect">
                <a:avLst/>
              </a:prstGeom>
            </p:spPr>
            <p:txBody>
              <a:bodyPr wrap="square">
                <a:spAutoFit/>
              </a:bodyPr>
              <a:lstStyle/>
              <a:p>
                <a:pPr lvl="0"/>
                <a:r>
                  <a:rPr lang="zh-CN" altLang="en-US"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函数</a:t>
                </a:r>
                <a14:m>
                  <m:oMath xmlns:m="http://schemas.openxmlformats.org/officeDocument/2006/math">
                    <m:r>
                      <a:rPr lang="en-US" altLang="zh-CN" sz="2400" b="0" i="1" kern="0" smtClea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b="0" i="1" kern="0" smtClea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b="0" i="1" kern="0" smtClea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𝑥</m:t>
                        </m:r>
                      </m:e>
                    </m:d>
                  </m:oMath>
                </a14:m>
                <a:r>
                  <a:rPr lang="zh-CN" altLang="en-US"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在点</a:t>
                </a:r>
                <a:r>
                  <a:rPr lang="en-US" altLang="zh-CN"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a</a:t>
                </a:r>
                <a:r>
                  <a:rPr lang="zh-CN" altLang="en-US"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处可导的充要条件是左右导数存在且相等</a:t>
                </a:r>
              </a:p>
            </p:txBody>
          </p:sp>
        </mc:Choice>
        <mc:Fallback xmlns="">
          <p:sp>
            <p:nvSpPr>
              <p:cNvPr id="16" name="矩形 15"/>
              <p:cNvSpPr>
                <a:spLocks noRot="1" noChangeAspect="1" noMove="1" noResize="1" noEditPoints="1" noAdjustHandles="1" noChangeArrowheads="1" noChangeShapeType="1" noTextEdit="1"/>
              </p:cNvSpPr>
              <p:nvPr/>
            </p:nvSpPr>
            <p:spPr>
              <a:xfrm>
                <a:off x="586226" y="5010544"/>
                <a:ext cx="7742022" cy="461665"/>
              </a:xfrm>
              <a:prstGeom prst="rect">
                <a:avLst/>
              </a:prstGeom>
              <a:blipFill rotWithShape="1">
                <a:blip r:embed="rId2"/>
                <a:stretch>
                  <a:fillRect l="-2" t="-85" r="3" b="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8184232" y="4887434"/>
                <a:ext cx="274940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3200" b="0" i="1" kern="0" smtClea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ctrlPr>
                        </m:sSubSupPr>
                        <m:e>
                          <m:r>
                            <a:rPr lang="en-US" altLang="zh-CN" sz="3200"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𝑓</m:t>
                          </m:r>
                        </m:e>
                        <m:sub>
                          <m:r>
                            <a:rPr lang="en-US" altLang="zh-CN" sz="3200" b="0" i="1" kern="0" smtClea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m:t>
                          </m:r>
                        </m:sub>
                        <m:sup>
                          <m:r>
                            <a:rPr lang="en-US" altLang="zh-CN" sz="3200"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m:t>
                          </m:r>
                        </m:sup>
                      </m:sSubSup>
                      <m:d>
                        <m:dPr>
                          <m:ctrlPr>
                            <a:rPr lang="en-US" altLang="zh-CN" sz="3200"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3200" b="0" i="1" kern="0" smtClea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𝑎</m:t>
                          </m:r>
                        </m:e>
                      </m:d>
                      <m:r>
                        <a:rPr lang="en-US" altLang="zh-CN" sz="3200" b="0" i="1" kern="0" smtClea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m:t>
                      </m:r>
                      <m:sSubSup>
                        <m:sSubSupPr>
                          <m:ctrlPr>
                            <a:rPr lang="en-US" altLang="zh-CN" sz="3200"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ctrlPr>
                        </m:sSubSupPr>
                        <m:e>
                          <m:r>
                            <a:rPr lang="en-US" altLang="zh-CN" sz="3200"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𝑓</m:t>
                          </m:r>
                        </m:e>
                        <m:sub>
                          <m:r>
                            <a:rPr lang="en-US" altLang="zh-CN" sz="3200" b="0" i="1" kern="0" smtClea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m:t>
                          </m:r>
                        </m:sub>
                        <m:sup>
                          <m:r>
                            <a:rPr lang="en-US" altLang="zh-CN" sz="3200"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m:t>
                          </m:r>
                        </m:sup>
                      </m:sSubSup>
                      <m:d>
                        <m:dPr>
                          <m:ctrlPr>
                            <a:rPr lang="en-US" altLang="zh-CN" sz="3200"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3200" b="0" i="1" kern="0" smtClea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𝑎</m:t>
                          </m:r>
                        </m:e>
                      </m:d>
                    </m:oMath>
                  </m:oMathPara>
                </a14:m>
                <a:endParaRPr lang="zh-CN" altLang="en-US" dirty="0">
                  <a:solidFill>
                    <a:srgbClr val="FF0000"/>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8184232" y="4887434"/>
                <a:ext cx="2749406" cy="584775"/>
              </a:xfrm>
              <a:prstGeom prst="rect">
                <a:avLst/>
              </a:prstGeom>
              <a:blipFill rotWithShape="1">
                <a:blip r:embed="rId3"/>
                <a:stretch>
                  <a:fillRect l="-13" t="-81" r="-223" b="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877947" y="2005035"/>
                <a:ext cx="7240315" cy="9997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sSubSupPr>
                        <m:e>
                          <m:r>
                            <a:rPr lang="en-US" altLang="zh-CN" sz="320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𝑓</m:t>
                          </m:r>
                        </m:e>
                        <m:sub>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sub>
                        <m:sup>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sup>
                      </m:sSubSup>
                      <m:d>
                        <m:dPr>
                          <m:ctrlP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𝑎</m:t>
                          </m:r>
                        </m:e>
                      </m:d>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limLow>
                            <m:limLow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limLowPr>
                            <m:e>
                              <m:r>
                                <m:rPr>
                                  <m:sty m:val="p"/>
                                </m:rP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lim</m:t>
                              </m:r>
                            </m:e>
                            <m:lim>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h</m:t>
                              </m:r>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0</m:t>
                                  </m:r>
                                </m:e>
                                <m:sup>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sup>
                              </m:sSup>
                            </m:lim>
                          </m:limLow>
                        </m:fName>
                        <m:e>
                          <m:f>
                            <m:f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h</m:t>
                                  </m:r>
                                </m:e>
                              </m:d>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𝑎</m:t>
                                  </m:r>
                                </m:e>
                              </m:d>
                            </m:num>
                            <m:den>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h</m:t>
                              </m:r>
                            </m:den>
                          </m:f>
                        </m:e>
                      </m:func>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limLow>
                            <m:limLow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limLowPr>
                            <m:e>
                              <m:r>
                                <m:rPr>
                                  <m:sty m:val="p"/>
                                </m:rP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lim</m:t>
                              </m:r>
                            </m:e>
                            <m:lim>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e>
                                <m:sup>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sup>
                              </m:sSup>
                            </m:lim>
                          </m:limLow>
                        </m:fName>
                        <m:e>
                          <m:f>
                            <m:f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𝑥</m:t>
                                  </m:r>
                                </m:e>
                              </m:d>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e>
                              </m:d>
                            </m:num>
                            <m:den>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den>
                          </m:f>
                        </m:e>
                      </m:func>
                    </m:oMath>
                  </m:oMathPara>
                </a14:m>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4877947" y="2005035"/>
                <a:ext cx="7240315" cy="999761"/>
              </a:xfrm>
              <a:prstGeom prst="rect">
                <a:avLst/>
              </a:prstGeom>
              <a:blipFill rotWithShape="1">
                <a:blip r:embed="rId4"/>
                <a:stretch>
                  <a:fillRect l="-7" t="-34" r="-3667" b="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877946" y="3279187"/>
                <a:ext cx="7314054" cy="9997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sSubSupPr>
                        <m:e>
                          <m:r>
                            <a:rPr lang="en-US" altLang="zh-CN" sz="320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𝑓</m:t>
                          </m:r>
                        </m:e>
                        <m:sub>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sub>
                        <m:sup>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sup>
                      </m:sSubSup>
                      <m:d>
                        <m:dPr>
                          <m:ctrlPr>
                            <a:rPr lang="en-US" altLang="zh-CN" sz="3200" i="1" ker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𝑎</m:t>
                          </m:r>
                        </m:e>
                      </m:d>
                      <m:r>
                        <a:rPr lang="en-US" altLang="zh-CN" sz="3200" b="0" i="1" kern="0"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limLow>
                            <m:limLow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limLowPr>
                            <m:e>
                              <m:r>
                                <m:rPr>
                                  <m:sty m:val="p"/>
                                </m:rP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lim</m:t>
                              </m:r>
                            </m:e>
                            <m:lim>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h</m:t>
                              </m:r>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0</m:t>
                                  </m:r>
                                </m:e>
                                <m:sup>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sup>
                              </m:sSup>
                            </m:lim>
                          </m:limLow>
                        </m:fName>
                        <m:e>
                          <m:f>
                            <m:f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h</m:t>
                                  </m:r>
                                </m:e>
                              </m:d>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𝑎</m:t>
                                  </m:r>
                                </m:e>
                              </m:d>
                            </m:num>
                            <m:den>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h</m:t>
                              </m:r>
                            </m:den>
                          </m:f>
                        </m:e>
                      </m:func>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func>
                        <m:func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uncPr>
                        <m:fName>
                          <m:limLow>
                            <m:limLow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limLowPr>
                            <m:e>
                              <m:r>
                                <m:rPr>
                                  <m:sty m:val="p"/>
                                </m:rPr>
                                <a:rPr lang="en-US" altLang="zh-CN" sz="2400" kern="0">
                                  <a:latin typeface="Cambria Math" panose="02040503050406030204" pitchFamily="18" charset="0"/>
                                  <a:ea typeface="方正北魏楷书简体" panose="03000509000000000000" pitchFamily="65" charset="-122"/>
                                  <a:cs typeface="Times New Roman" panose="02020603050405020304" pitchFamily="18" charset="0"/>
                                </a:rPr>
                                <m:t>lim</m:t>
                              </m:r>
                            </m:e>
                            <m:lim>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m:t>
                              </m:r>
                              <m:sSup>
                                <m:sSupPr>
                                  <m:ctrlP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e>
                                <m:sup>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sup>
                              </m:sSup>
                            </m:lim>
                          </m:limLow>
                        </m:fName>
                        <m:e>
                          <m:f>
                            <m:f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fPr>
                            <m:num>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𝑥</m:t>
                                  </m:r>
                                </m:e>
                              </m:d>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e>
                              </m:d>
                            </m:num>
                            <m:den>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𝑥</m:t>
                              </m:r>
                              <m:r>
                                <a:rPr lang="en-US" altLang="zh-CN" sz="2400" i="1" ker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𝑎</m:t>
                              </m:r>
                            </m:den>
                          </m:f>
                        </m:e>
                      </m:func>
                    </m:oMath>
                  </m:oMathPara>
                </a14:m>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4877946" y="3279187"/>
                <a:ext cx="7314054" cy="999761"/>
              </a:xfrm>
              <a:prstGeom prst="rect">
                <a:avLst/>
              </a:prstGeom>
              <a:blipFill rotWithShape="1">
                <a:blip r:embed="rId5"/>
                <a:stretch>
                  <a:fillRect l="-7" t="-5" r="-2622" b="32"/>
                </a:stretch>
              </a:blipFill>
            </p:spPr>
            <p:txBody>
              <a:bodyPr/>
              <a:lstStyle/>
              <a:p>
                <a:r>
                  <a:rPr lang="zh-CN" altLang="en-US">
                    <a:noFill/>
                  </a:rPr>
                  <a:t> </a:t>
                </a:r>
              </a:p>
            </p:txBody>
          </p:sp>
        </mc:Fallback>
      </mc:AlternateContent>
      <p:pic>
        <p:nvPicPr>
          <p:cNvPr id="2" name="图片 1"/>
          <p:cNvPicPr>
            <a:picLocks noChangeAspect="1"/>
          </p:cNvPicPr>
          <p:nvPr/>
        </p:nvPicPr>
        <p:blipFill rotWithShape="1">
          <a:blip r:embed="rId6"/>
          <a:srcRect l="5382" r="3495"/>
          <a:stretch>
            <a:fillRect/>
          </a:stretch>
        </p:blipFill>
        <p:spPr>
          <a:xfrm>
            <a:off x="269144" y="1957457"/>
            <a:ext cx="3240360" cy="2605363"/>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09683"/>
            <a:ext cx="2009357" cy="675641"/>
            <a:chOff x="0" y="0"/>
            <a:chExt cx="2009356" cy="675640"/>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0"/>
              <a:ext cx="2009357" cy="67564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t>导数概念</a:t>
              </a:r>
            </a:p>
          </p:txBody>
        </p:sp>
      </p:grpSp>
      <p:sp>
        <p:nvSpPr>
          <p:cNvPr id="126" name="矩形 4"/>
          <p:cNvSpPr txBox="1"/>
          <p:nvPr/>
        </p:nvSpPr>
        <p:spPr>
          <a:xfrm>
            <a:off x="210877" y="620687"/>
            <a:ext cx="337225" cy="599441"/>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t>1</a:t>
            </a:r>
          </a:p>
        </p:txBody>
      </p:sp>
      <mc:AlternateContent xmlns:mc="http://schemas.openxmlformats.org/markup-compatibility/2006" xmlns:a14="http://schemas.microsoft.com/office/drawing/2010/main">
        <mc:Choice Requires="a14">
          <p:sp>
            <p:nvSpPr>
              <p:cNvPr id="152" name="矩形 28"/>
              <p:cNvSpPr txBox="1"/>
              <p:nvPr/>
            </p:nvSpPr>
            <p:spPr>
              <a:xfrm>
                <a:off x="531411" y="1556792"/>
                <a:ext cx="4970461" cy="1462452"/>
              </a:xfrm>
              <a:prstGeom prst="rect">
                <a:avLst/>
              </a:prstGeom>
              <a:ln w="12700">
                <a:miter lim="400000"/>
              </a:ln>
            </p:spPr>
            <p:txBody>
              <a:bodyPr wrap="none" lIns="45719" rIns="45719">
                <a:spAutoFit/>
              </a:bodyPr>
              <a:lstStyle/>
              <a:p>
                <a:pPr marL="285750" indent="-285750">
                  <a:lnSpc>
                    <a:spcPct val="200000"/>
                  </a:lnSpc>
                  <a:buFont typeface="Wingdings" panose="05000000000000000000" pitchFamily="2" charset="2"/>
                  <a:buChar char="n"/>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sz="2400" dirty="0">
                    <a:solidFill>
                      <a:schemeClr val="tx1"/>
                    </a:solidFill>
                    <a:latin typeface="方正北魏楷书简体"/>
                    <a:ea typeface="方正北魏楷书简体"/>
                    <a:cs typeface="方正北魏楷书简体"/>
                    <a:sym typeface="方正北魏楷书简体"/>
                  </a:rPr>
                  <a:t>利用导数定义证明函数</a:t>
                </a:r>
                <a:endParaRPr lang="en-US" altLang="zh-CN" sz="2400" dirty="0">
                  <a:solidFill>
                    <a:schemeClr val="tx1"/>
                  </a:solidFill>
                  <a:latin typeface="方正北魏楷书简体"/>
                  <a:ea typeface="方正北魏楷书简体"/>
                  <a:cs typeface="方正北魏楷书简体"/>
                  <a:sym typeface="方正北魏楷书简体"/>
                </a:endParaRPr>
              </a:p>
              <a:p>
                <a:pPr>
                  <a:lnSpc>
                    <a:spcPct val="200000"/>
                  </a:lnSpc>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14:m>
                  <m:oMath xmlns:m="http://schemas.openxmlformats.org/officeDocument/2006/math">
                    <m:r>
                      <a:rPr lang="en-US" altLang="zh-CN" sz="2400" b="0" i="1" smtClean="0">
                        <a:solidFill>
                          <a:schemeClr val="tx1"/>
                        </a:solidFill>
                        <a:latin typeface="Cambria Math" panose="02040503050406030204" pitchFamily="18" charset="0"/>
                        <a:ea typeface="方正北魏楷书简体"/>
                        <a:cs typeface="方正北魏楷书简体"/>
                        <a:sym typeface="方正北魏楷书简体"/>
                      </a:rPr>
                      <m:t>     </m:t>
                    </m:r>
                    <m:r>
                      <a:rPr lang="zh-CN" altLang="en-US" sz="2400" i="1">
                        <a:solidFill>
                          <a:schemeClr val="tx1"/>
                        </a:solidFill>
                        <a:latin typeface="Cambria Math" panose="02040503050406030204" pitchFamily="18" charset="0"/>
                        <a:ea typeface="方正北魏楷书简体"/>
                        <a:cs typeface="方正北魏楷书简体"/>
                        <a:sym typeface="方正北魏楷书简体"/>
                      </a:rPr>
                      <m:t>𝑦</m:t>
                    </m:r>
                    <m:r>
                      <a:rPr lang="en-US" altLang="zh-CN" sz="2400" i="1">
                        <a:solidFill>
                          <a:schemeClr val="tx1"/>
                        </a:solidFill>
                        <a:latin typeface="Cambria Math" panose="02040503050406030204" pitchFamily="18" charset="0"/>
                        <a:ea typeface="方正北魏楷书简体"/>
                        <a:cs typeface="方正北魏楷书简体"/>
                        <a:sym typeface="方正北魏楷书简体"/>
                      </a:rPr>
                      <m:t>=</m:t>
                    </m:r>
                    <m:r>
                      <a:rPr lang="zh-CN" altLang="en-US" sz="2400" i="1">
                        <a:solidFill>
                          <a:schemeClr val="tx1"/>
                        </a:solidFill>
                        <a:latin typeface="Cambria Math" panose="02040503050406030204" pitchFamily="18" charset="0"/>
                        <a:ea typeface="方正北魏楷书简体"/>
                        <a:cs typeface="方正北魏楷书简体"/>
                        <a:sym typeface="方正北魏楷书简体"/>
                      </a:rPr>
                      <m:t>𝑓</m:t>
                    </m:r>
                    <m:d>
                      <m:dPr>
                        <m:ctrlPr>
                          <a:rPr lang="zh-CN" altLang="en-US" sz="2400" i="1">
                            <a:solidFill>
                              <a:schemeClr val="tx1"/>
                            </a:solidFill>
                            <a:latin typeface="Cambria Math" panose="02040503050406030204" pitchFamily="18" charset="0"/>
                            <a:ea typeface="方正北魏楷书简体"/>
                            <a:cs typeface="方正北魏楷书简体"/>
                            <a:sym typeface="方正北魏楷书简体"/>
                          </a:rPr>
                        </m:ctrlPr>
                      </m:dPr>
                      <m:e>
                        <m:r>
                          <a:rPr lang="zh-CN" altLang="en-US" sz="2400" i="1">
                            <a:solidFill>
                              <a:schemeClr val="tx1"/>
                            </a:solidFill>
                            <a:latin typeface="Cambria Math" panose="02040503050406030204" pitchFamily="18" charset="0"/>
                            <a:ea typeface="方正北魏楷书简体"/>
                            <a:cs typeface="方正北魏楷书简体"/>
                            <a:sym typeface="方正北魏楷书简体"/>
                          </a:rPr>
                          <m:t>𝑥</m:t>
                        </m:r>
                      </m:e>
                    </m:d>
                    <m:r>
                      <a:rPr lang="en-US" altLang="zh-CN" sz="2400" i="1">
                        <a:solidFill>
                          <a:schemeClr val="tx1"/>
                        </a:solidFill>
                        <a:latin typeface="Cambria Math" panose="02040503050406030204" pitchFamily="18" charset="0"/>
                        <a:ea typeface="方正北魏楷书简体"/>
                        <a:cs typeface="方正北魏楷书简体"/>
                        <a:sym typeface="方正北魏楷书简体"/>
                      </a:rPr>
                      <m:t>=</m:t>
                    </m:r>
                    <m:d>
                      <m:dPr>
                        <m:begChr m:val="|"/>
                        <m:endChr m:val="|"/>
                        <m:ctrlPr>
                          <a:rPr lang="zh-CN" altLang="en-US" sz="2400" i="1">
                            <a:solidFill>
                              <a:schemeClr val="tx1"/>
                            </a:solidFill>
                            <a:latin typeface="Cambria Math" panose="02040503050406030204" pitchFamily="18" charset="0"/>
                            <a:ea typeface="方正北魏楷书简体"/>
                            <a:sym typeface="方正北魏楷书简体"/>
                          </a:rPr>
                        </m:ctrlPr>
                      </m:dPr>
                      <m:e>
                        <m:r>
                          <a:rPr lang="zh-CN" altLang="en-US" sz="2400" i="1">
                            <a:solidFill>
                              <a:schemeClr val="tx1"/>
                            </a:solidFill>
                            <a:latin typeface="Cambria Math" panose="02040503050406030204" pitchFamily="18" charset="0"/>
                            <a:ea typeface="方正北魏楷书简体"/>
                            <a:sym typeface="方正北魏楷书简体"/>
                          </a:rPr>
                          <m:t>𝑥</m:t>
                        </m:r>
                      </m:e>
                    </m:d>
                  </m:oMath>
                </a14:m>
                <a:r>
                  <a:rPr lang="zh-CN" altLang="en-US" sz="2400" dirty="0">
                    <a:solidFill>
                      <a:schemeClr val="tx1"/>
                    </a:solidFill>
                    <a:latin typeface="方正北魏楷书简体"/>
                    <a:ea typeface="方正北魏楷书简体"/>
                    <a:cs typeface="方正北魏楷书简体"/>
                    <a:sym typeface="方正北魏楷书简体"/>
                  </a:rPr>
                  <a:t>在点</a:t>
                </a:r>
                <a14:m>
                  <m:oMath xmlns:m="http://schemas.openxmlformats.org/officeDocument/2006/math">
                    <m:r>
                      <a:rPr lang="zh-CN" altLang="en-US" sz="2400" i="1">
                        <a:solidFill>
                          <a:schemeClr val="tx1"/>
                        </a:solidFill>
                        <a:latin typeface="Cambria Math" panose="02040503050406030204" pitchFamily="18" charset="0"/>
                        <a:ea typeface="方正北魏楷书简体"/>
                        <a:cs typeface="方正北魏楷书简体"/>
                        <a:sym typeface="方正北魏楷书简体"/>
                      </a:rPr>
                      <m:t>𝑥</m:t>
                    </m:r>
                    <m:r>
                      <a:rPr lang="en-US" altLang="zh-CN" sz="2400" i="1">
                        <a:solidFill>
                          <a:schemeClr val="tx1"/>
                        </a:solidFill>
                        <a:latin typeface="Cambria Math" panose="02040503050406030204" pitchFamily="18" charset="0"/>
                        <a:ea typeface="方正北魏楷书简体"/>
                        <a:cs typeface="方正北魏楷书简体"/>
                        <a:sym typeface="方正北魏楷书简体"/>
                      </a:rPr>
                      <m:t>=0</m:t>
                    </m:r>
                  </m:oMath>
                </a14:m>
                <a:r>
                  <a:rPr lang="zh-CN" altLang="en-US" sz="2400" dirty="0">
                    <a:solidFill>
                      <a:schemeClr val="tx1"/>
                    </a:solidFill>
                    <a:latin typeface="方正北魏楷书简体"/>
                    <a:ea typeface="方正北魏楷书简体"/>
                    <a:cs typeface="方正北魏楷书简体"/>
                    <a:sym typeface="方正北魏楷书简体"/>
                  </a:rPr>
                  <a:t>处不可导</a:t>
                </a:r>
                <a:endParaRPr lang="zh-CN" altLang="en-US" sz="2400" dirty="0">
                  <a:solidFill>
                    <a:schemeClr val="tx1"/>
                  </a:solidFill>
                </a:endParaRPr>
              </a:p>
            </p:txBody>
          </p:sp>
        </mc:Choice>
        <mc:Fallback xmlns="">
          <p:sp>
            <p:nvSpPr>
              <p:cNvPr id="152" name="矩形 28"/>
              <p:cNvSpPr txBox="1">
                <a:spLocks noRot="1" noChangeAspect="1" noMove="1" noResize="1" noEditPoints="1" noAdjustHandles="1" noChangeArrowheads="1" noChangeShapeType="1" noTextEdit="1"/>
              </p:cNvSpPr>
              <p:nvPr/>
            </p:nvSpPr>
            <p:spPr>
              <a:xfrm>
                <a:off x="531411" y="1556792"/>
                <a:ext cx="4970461" cy="1462452"/>
              </a:xfrm>
              <a:prstGeom prst="rect">
                <a:avLst/>
              </a:prstGeom>
              <a:blipFill rotWithShape="1">
                <a:blip r:embed="rId2"/>
                <a:stretch>
                  <a:fillRect l="-11" t="-28" r="5" b="-3139"/>
                </a:stretch>
              </a:blipFill>
              <a:ln w="12700">
                <a:miter lim="400000"/>
              </a:ln>
            </p:spPr>
            <p:txBody>
              <a:bodyPr/>
              <a:lstStyle/>
              <a:p>
                <a:r>
                  <a:rPr lang="zh-CN" altLang="en-US">
                    <a:noFill/>
                  </a:rPr>
                  <a:t> </a:t>
                </a:r>
              </a:p>
            </p:txBody>
          </p:sp>
        </mc:Fallback>
      </mc:AlternateContent>
      <p:sp>
        <p:nvSpPr>
          <p:cNvPr id="36" name="矩形 28"/>
          <p:cNvSpPr txBox="1"/>
          <p:nvPr/>
        </p:nvSpPr>
        <p:spPr>
          <a:xfrm>
            <a:off x="691479" y="5213336"/>
            <a:ext cx="380871" cy="369332"/>
          </a:xfrm>
          <a:prstGeom prst="rect">
            <a:avLst/>
          </a:prstGeom>
          <a:ln w="12700">
            <a:miter lim="400000"/>
          </a:ln>
        </p:spPr>
        <p:txBody>
          <a:bodyPr wrap="none" lIns="45719" rIns="45719">
            <a:spAutoFit/>
          </a:bodyPr>
          <a:lstStyle/>
          <a:p>
            <a:pPr marL="285750" indent="-285750">
              <a:buFont typeface="Wingdings" panose="05000000000000000000" pitchFamily="2" charset="2"/>
              <a:buChar char="n"/>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endParaRPr dirty="0"/>
          </a:p>
        </p:txBody>
      </p:sp>
      <p:sp>
        <p:nvSpPr>
          <p:cNvPr id="12" name="矩形 11"/>
          <p:cNvSpPr/>
          <p:nvPr/>
        </p:nvSpPr>
        <p:spPr>
          <a:xfrm>
            <a:off x="2985347" y="915786"/>
            <a:ext cx="1800493" cy="369332"/>
          </a:xfrm>
          <a:prstGeom prst="rect">
            <a:avLst/>
          </a:prstGeom>
        </p:spPr>
        <p:txBody>
          <a:bodyPr wrap="none">
            <a:spAutoFit/>
          </a:bodyPr>
          <a:lstStyle/>
          <a:p>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函数可导的定义</a:t>
            </a:r>
            <a:endParaRPr lang="zh-CN" altLang="en-US" dirty="0"/>
          </a:p>
        </p:txBody>
      </p:sp>
      <p:pic>
        <p:nvPicPr>
          <p:cNvPr id="3" name="图片 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a14:imgEffect>
                    <a14:imgEffect>
                      <a14:sharpenSoften amount="50000"/>
                    </a14:imgEffect>
                  </a14:imgLayer>
                </a14:imgProps>
              </a:ext>
              <a:ext uri="{28A0092B-C50C-407E-A947-70E740481C1C}">
                <a14:useLocalDpi xmlns:a14="http://schemas.microsoft.com/office/drawing/2010/main" val="0"/>
              </a:ext>
            </a:extLst>
          </a:blip>
          <a:stretch>
            <a:fillRect/>
          </a:stretch>
        </p:blipFill>
        <p:spPr>
          <a:xfrm>
            <a:off x="5807968" y="1100452"/>
            <a:ext cx="5773732" cy="55446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导数概念</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4" name="矩形 3"/>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p:sp>
        <p:nvSpPr>
          <p:cNvPr id="5" name="矩形 4"/>
          <p:cNvSpPr/>
          <p:nvPr/>
        </p:nvSpPr>
        <p:spPr>
          <a:xfrm>
            <a:off x="2985347" y="915786"/>
            <a:ext cx="1800493" cy="369332"/>
          </a:xfrm>
          <a:prstGeom prst="rect">
            <a:avLst/>
          </a:prstGeom>
        </p:spPr>
        <p:txBody>
          <a:bodyPr wrap="none">
            <a:spAutoFit/>
          </a:bodyPr>
          <a:lstStyle/>
          <a:p>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函数可导的定义</a:t>
            </a:r>
            <a:endParaRPr lang="zh-CN" altLang="en-US" dirty="0"/>
          </a:p>
        </p:txBody>
      </p:sp>
      <p:sp>
        <p:nvSpPr>
          <p:cNvPr id="6" name="矩形 5"/>
          <p:cNvSpPr/>
          <p:nvPr/>
        </p:nvSpPr>
        <p:spPr>
          <a:xfrm>
            <a:off x="7968208" y="1916832"/>
            <a:ext cx="3889206" cy="2308324"/>
          </a:xfrm>
          <a:prstGeom prst="rect">
            <a:avLst/>
          </a:prstGeom>
        </p:spPr>
        <p:txBody>
          <a:bodyPr wrap="none">
            <a:spAutoFit/>
          </a:bodyPr>
          <a:lstStyle/>
          <a:p>
            <a:pPr>
              <a:lnSpc>
                <a:spcPct val="150000"/>
              </a:lnSpc>
            </a:pPr>
            <a:r>
              <a:rPr lang="zh-CN" altLang="en-US" sz="2400" dirty="0">
                <a:latin typeface="方正北魏楷书简体"/>
                <a:ea typeface="方正北魏楷书简体"/>
                <a:sym typeface="方正北魏楷书简体"/>
              </a:rPr>
              <a:t>可导与连续：</a:t>
            </a:r>
            <a:endParaRPr lang="en-US" altLang="zh-CN" sz="2400" dirty="0">
              <a:latin typeface="方正北魏楷书简体"/>
              <a:ea typeface="方正北魏楷书简体"/>
              <a:sym typeface="方正北魏楷书简体"/>
            </a:endParaRPr>
          </a:p>
          <a:p>
            <a:pPr marL="457200" indent="-457200">
              <a:lnSpc>
                <a:spcPct val="150000"/>
              </a:lnSpc>
              <a:buFont typeface="Wingdings" panose="05000000000000000000" pitchFamily="2" charset="2"/>
              <a:buChar char="n"/>
            </a:pPr>
            <a:r>
              <a:rPr lang="zh-CN" altLang="en-US" sz="2400" dirty="0">
                <a:latin typeface="方正北魏楷书简体"/>
                <a:ea typeface="方正北魏楷书简体"/>
                <a:sym typeface="方正北魏楷书简体"/>
              </a:rPr>
              <a:t>可导必连续</a:t>
            </a:r>
            <a:endParaRPr lang="en-US" altLang="zh-CN" sz="2400" dirty="0">
              <a:latin typeface="方正北魏楷书简体"/>
              <a:ea typeface="方正北魏楷书简体"/>
              <a:sym typeface="方正北魏楷书简体"/>
            </a:endParaRPr>
          </a:p>
          <a:p>
            <a:pPr>
              <a:lnSpc>
                <a:spcPct val="150000"/>
              </a:lnSpc>
            </a:pPr>
            <a:r>
              <a:rPr lang="zh-CN" altLang="en-US" sz="2400" dirty="0">
                <a:latin typeface="方正北魏楷书简体"/>
                <a:ea typeface="方正北魏楷书简体"/>
                <a:sym typeface="方正北魏楷书简体"/>
              </a:rPr>
              <a:t>根据逆否：</a:t>
            </a:r>
            <a:r>
              <a:rPr lang="zh-CN" altLang="en-US" sz="2400" b="1" dirty="0">
                <a:solidFill>
                  <a:srgbClr val="FF0000"/>
                </a:solidFill>
                <a:latin typeface="方正北魏楷书简体"/>
                <a:ea typeface="方正北魏楷书简体"/>
                <a:sym typeface="方正北魏楷书简体"/>
              </a:rPr>
              <a:t>不连续则不可导</a:t>
            </a:r>
            <a:endParaRPr lang="en-US" altLang="zh-CN" sz="2400" dirty="0">
              <a:latin typeface="方正北魏楷书简体"/>
              <a:ea typeface="方正北魏楷书简体"/>
              <a:sym typeface="方正北魏楷书简体"/>
            </a:endParaRPr>
          </a:p>
          <a:p>
            <a:pPr marL="457200" indent="-457200">
              <a:lnSpc>
                <a:spcPct val="150000"/>
              </a:lnSpc>
              <a:buFont typeface="Wingdings" panose="05000000000000000000" pitchFamily="2" charset="2"/>
              <a:buChar char="n"/>
            </a:pPr>
            <a:r>
              <a:rPr lang="zh-CN" altLang="en-US" sz="2400" dirty="0">
                <a:latin typeface="方正北魏楷书简体"/>
                <a:ea typeface="方正北魏楷书简体"/>
                <a:sym typeface="方正北魏楷书简体"/>
              </a:rPr>
              <a:t>连续不一定可导</a:t>
            </a:r>
            <a:endParaRPr lang="zh-CN" altLang="en-US" sz="2400" dirty="0"/>
          </a:p>
        </p:txBody>
      </p:sp>
      <p:pic>
        <p:nvPicPr>
          <p:cNvPr id="8" name="图片 7"/>
          <p:cNvPicPr>
            <a:picLocks noChangeAspect="1"/>
          </p:cNvPicPr>
          <p:nvPr/>
        </p:nvPicPr>
        <p:blipFill rotWithShape="1">
          <a:blip r:embed="rId2"/>
          <a:srcRect t="1" b="59782"/>
          <a:stretch>
            <a:fillRect/>
          </a:stretch>
        </p:blipFill>
        <p:spPr>
          <a:xfrm>
            <a:off x="778820" y="1484784"/>
            <a:ext cx="6958998" cy="2664296"/>
          </a:xfrm>
          <a:prstGeom prst="rect">
            <a:avLst/>
          </a:prstGeom>
        </p:spPr>
      </p:pic>
      <p:pic>
        <p:nvPicPr>
          <p:cNvPr id="9" name="图片 8"/>
          <p:cNvPicPr>
            <a:picLocks noChangeAspect="1"/>
          </p:cNvPicPr>
          <p:nvPr/>
        </p:nvPicPr>
        <p:blipFill rotWithShape="1">
          <a:blip r:embed="rId2"/>
          <a:srcRect t="52174" b="7609"/>
          <a:stretch>
            <a:fillRect/>
          </a:stretch>
        </p:blipFill>
        <p:spPr>
          <a:xfrm>
            <a:off x="778820" y="4149080"/>
            <a:ext cx="6958998" cy="266429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72489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函数基本概念</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5" name="矩形 4"/>
          <p:cNvSpPr/>
          <p:nvPr/>
        </p:nvSpPr>
        <p:spPr>
          <a:xfrm>
            <a:off x="695400" y="1484784"/>
            <a:ext cx="5623655" cy="2308324"/>
          </a:xfrm>
          <a:prstGeom prst="rect">
            <a:avLst/>
          </a:prstGeom>
        </p:spPr>
        <p:txBody>
          <a:bodyPr wrap="none">
            <a:spAutoFit/>
          </a:bodyPr>
          <a:lstStyle/>
          <a:p>
            <a:pPr marL="342900" lvl="0" indent="-342900">
              <a:lnSpc>
                <a:spcPct val="150000"/>
              </a:lnSpc>
              <a:buFont typeface="Wingdings" panose="05000000000000000000" pitchFamily="2" charset="2"/>
              <a:buChar char="n"/>
              <a:defRPr/>
            </a:pP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区间（</a:t>
            </a:r>
            <a:r>
              <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rPr>
              <a:t>interval</a:t>
            </a: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a:t>
            </a:r>
            <a:endPar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endParaRPr>
          </a:p>
          <a:p>
            <a:pPr marL="342900" lvl="0" indent="-342900">
              <a:lnSpc>
                <a:spcPct val="150000"/>
              </a:lnSpc>
              <a:buFont typeface="Wingdings" panose="05000000000000000000" pitchFamily="2" charset="2"/>
              <a:buChar char="n"/>
              <a:defRPr/>
            </a:pP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开</a:t>
            </a:r>
            <a:r>
              <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rPr>
              <a:t>/</a:t>
            </a: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闭区间（</a:t>
            </a:r>
            <a:r>
              <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rPr>
              <a:t>open/closed interval</a:t>
            </a: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a:t>
            </a:r>
            <a:endPar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endParaRPr>
          </a:p>
          <a:p>
            <a:pPr marL="342900" lvl="0" indent="-342900">
              <a:lnSpc>
                <a:spcPct val="150000"/>
              </a:lnSpc>
              <a:buFont typeface="Wingdings" panose="05000000000000000000" pitchFamily="2" charset="2"/>
              <a:buChar char="n"/>
              <a:defRPr/>
            </a:pP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邻域（</a:t>
            </a:r>
            <a:r>
              <a:rPr lang="en-US" altLang="zh-CN" sz="2400" kern="0" dirty="0" err="1">
                <a:latin typeface="Times New Roman" panose="02020603050405020304" pitchFamily="18" charset="0"/>
                <a:ea typeface="方正北魏楷书简体" panose="03000509000000000000" pitchFamily="65" charset="-122"/>
                <a:cs typeface="Times New Roman" panose="02020603050405020304" pitchFamily="18" charset="0"/>
              </a:rPr>
              <a:t>neighbourhood</a:t>
            </a: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a:t>
            </a:r>
            <a:endPar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endParaRPr>
          </a:p>
          <a:p>
            <a:pPr marL="342900" lvl="0" indent="-342900">
              <a:lnSpc>
                <a:spcPct val="150000"/>
              </a:lnSpc>
              <a:buFont typeface="Wingdings" panose="05000000000000000000" pitchFamily="2" charset="2"/>
              <a:buChar char="n"/>
              <a:defRPr/>
            </a:pP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去心邻域（</a:t>
            </a:r>
            <a:r>
              <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rPr>
              <a:t>punctured </a:t>
            </a:r>
            <a:r>
              <a:rPr lang="en-US" altLang="zh-CN" sz="2400" kern="0" dirty="0" err="1">
                <a:latin typeface="Times New Roman" panose="02020603050405020304" pitchFamily="18" charset="0"/>
                <a:ea typeface="方正北魏楷书简体" panose="03000509000000000000" pitchFamily="65" charset="-122"/>
                <a:cs typeface="Times New Roman" panose="02020603050405020304" pitchFamily="18" charset="0"/>
              </a:rPr>
              <a:t>neighbourhood</a:t>
            </a:r>
            <a:r>
              <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rPr>
              <a:t> </a:t>
            </a: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a:t>
            </a:r>
          </a:p>
        </p:txBody>
      </p:sp>
      <p:pic>
        <p:nvPicPr>
          <p:cNvPr id="11" name="图片 1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75800" y="906177"/>
            <a:ext cx="5801723" cy="3037551"/>
          </a:xfrm>
          <a:prstGeom prst="rect">
            <a:avLst/>
          </a:prstGeom>
        </p:spPr>
      </p:pic>
      <p:pic>
        <p:nvPicPr>
          <p:cNvPr id="12" name="图片 11"/>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rot="120000">
            <a:off x="398134" y="4703587"/>
            <a:ext cx="4824536" cy="700509"/>
          </a:xfrm>
          <a:prstGeom prst="rect">
            <a:avLst/>
          </a:prstGeom>
        </p:spPr>
      </p:pic>
      <mc:AlternateContent xmlns:mc="http://schemas.openxmlformats.org/markup-compatibility/2006" xmlns:a14="http://schemas.microsoft.com/office/drawing/2010/main">
        <mc:Choice Requires="a14">
          <p:sp>
            <p:nvSpPr>
              <p:cNvPr id="4" name="矩形 3"/>
              <p:cNvSpPr/>
              <p:nvPr/>
            </p:nvSpPr>
            <p:spPr>
              <a:xfrm>
                <a:off x="623392" y="4094349"/>
                <a:ext cx="8056821" cy="369332"/>
              </a:xfrm>
              <a:prstGeom prst="rect">
                <a:avLst/>
              </a:prstGeom>
            </p:spPr>
            <p:txBody>
              <a:bodyPr wrap="none">
                <a:spAutoFit/>
              </a:bodyPr>
              <a:lstStyle/>
              <a:p>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“点</a:t>
                </a:r>
                <a:r>
                  <a:rPr lang="en-US" altLang="zh-CN"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a</a:t>
                </a:r>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的</a:t>
                </a:r>
                <a14:m>
                  <m:oMath xmlns:m="http://schemas.openxmlformats.org/officeDocument/2006/math">
                    <m:r>
                      <m:rPr>
                        <m:sty m:val="p"/>
                      </m:rPr>
                      <a:rPr lang="zh-CN" altLang="en-US"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σ</m:t>
                    </m:r>
                  </m:oMath>
                </a14:m>
                <a:r>
                  <a:rPr lang="zh-CN" altLang="en-US"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邻域</a:t>
                </a:r>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 </a:t>
                </a:r>
                <a:r>
                  <a:rPr lang="zh-CN" altLang="en-US" dirty="0">
                    <a:latin typeface="Times New Roman" panose="02020603050405020304" pitchFamily="18" charset="0"/>
                    <a:ea typeface="方正北魏楷书简体" panose="03000509000000000000" pitchFamily="65" charset="-122"/>
                    <a:cs typeface="Times New Roman" panose="02020603050405020304" pitchFamily="18" charset="0"/>
                  </a:rPr>
                  <a:t>是指</a:t>
                </a:r>
                <a:r>
                  <a:rPr lang="zh-CN" altLang="en-US"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以</a:t>
                </a:r>
                <a:r>
                  <a:rPr lang="en-US" altLang="zh-CN"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a</a:t>
                </a:r>
                <a:r>
                  <a:rPr lang="zh-CN" altLang="en-US"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为中心，以</a:t>
                </a:r>
                <a14:m>
                  <m:oMath xmlns:m="http://schemas.openxmlformats.org/officeDocument/2006/math">
                    <m:r>
                      <m:rPr>
                        <m:sty m:val="p"/>
                      </m:rPr>
                      <a:rPr lang="zh-CN" altLang="en-US" i="0"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σ</m:t>
                    </m:r>
                  </m:oMath>
                </a14:m>
                <a:r>
                  <a:rPr lang="zh-CN" altLang="en-US"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为半径的开区间，</a:t>
                </a:r>
                <a:r>
                  <a:rPr lang="zh-CN" altLang="en-US" kern="0" dirty="0">
                    <a:solidFill>
                      <a:srgbClr val="FF0000"/>
                    </a:solidFill>
                    <a:ea typeface="方正北魏楷书简体" panose="03000509000000000000" pitchFamily="65" charset="-122"/>
                    <a:cs typeface="Times New Roman" panose="02020603050405020304" pitchFamily="18" charset="0"/>
                  </a:rPr>
                  <a:t> </a:t>
                </a:r>
                <a14:m>
                  <m:oMath xmlns:m="http://schemas.openxmlformats.org/officeDocument/2006/math">
                    <m:r>
                      <m:rPr>
                        <m:sty m:val="p"/>
                      </m:rPr>
                      <a:rPr lang="zh-CN" altLang="en-US"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σ</m:t>
                    </m:r>
                    <m:r>
                      <a:rPr lang="zh-CN" altLang="en-US" i="1" kern="0">
                        <a:solidFill>
                          <a:srgbClr val="FF0000"/>
                        </a:solidFill>
                        <a:latin typeface="Cambria Math" panose="02040503050406030204" pitchFamily="18" charset="0"/>
                        <a:ea typeface="方正北魏楷书简体" panose="03000509000000000000" pitchFamily="65" charset="-122"/>
                        <a:cs typeface="Times New Roman" panose="02020603050405020304" pitchFamily="18" charset="0"/>
                      </a:rPr>
                      <m:t>是</m:t>
                    </m:r>
                  </m:oMath>
                </a14:m>
                <a:r>
                  <a:rPr lang="zh-CN" altLang="en-US"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一个很小很小的数</a:t>
                </a:r>
              </a:p>
            </p:txBody>
          </p:sp>
        </mc:Choice>
        <mc:Fallback xmlns="">
          <p:sp>
            <p:nvSpPr>
              <p:cNvPr id="4" name="矩形 3"/>
              <p:cNvSpPr>
                <a:spLocks noRot="1" noChangeAspect="1" noMove="1" noResize="1" noEditPoints="1" noAdjustHandles="1" noChangeArrowheads="1" noChangeShapeType="1" noTextEdit="1"/>
              </p:cNvSpPr>
              <p:nvPr/>
            </p:nvSpPr>
            <p:spPr>
              <a:xfrm>
                <a:off x="623392" y="4094349"/>
                <a:ext cx="8056821" cy="369332"/>
              </a:xfrm>
              <a:prstGeom prst="rect">
                <a:avLst/>
              </a:prstGeom>
              <a:blipFill rotWithShape="1">
                <a:blip r:embed="rId4"/>
                <a:stretch>
                  <a:fillRect l="-6" t="-136" r="5" b="72"/>
                </a:stretch>
              </a:blipFill>
            </p:spPr>
            <p:txBody>
              <a:bodyPr/>
              <a:lstStyle/>
              <a:p>
                <a:r>
                  <a:rPr lang="zh-CN" altLang="en-US">
                    <a:noFill/>
                  </a:rPr>
                  <a:t> </a:t>
                </a:r>
              </a:p>
            </p:txBody>
          </p:sp>
        </mc:Fallback>
      </mc:AlternateContent>
      <p:pic>
        <p:nvPicPr>
          <p:cNvPr id="13" name="图片 12"/>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rot="60000">
            <a:off x="299357" y="5661277"/>
            <a:ext cx="4824536" cy="785293"/>
          </a:xfrm>
          <a:prstGeom prst="rect">
            <a:avLst/>
          </a:prstGeom>
        </p:spPr>
      </p:pic>
      <mc:AlternateContent xmlns:mc="http://schemas.openxmlformats.org/markup-compatibility/2006" xmlns:a14="http://schemas.microsoft.com/office/drawing/2010/main">
        <mc:Choice Requires="a14">
          <p:sp>
            <p:nvSpPr>
              <p:cNvPr id="14" name="矩形 13"/>
              <p:cNvSpPr/>
              <p:nvPr/>
            </p:nvSpPr>
            <p:spPr>
              <a:xfrm>
                <a:off x="5112294" y="4869175"/>
                <a:ext cx="2632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𝑈</m:t>
                      </m:r>
                      <m:d>
                        <m:dPr>
                          <m:ctrlP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𝑎</m:t>
                          </m:r>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zh-CN" altLang="en-US"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𝜎</m:t>
                          </m:r>
                        </m:e>
                      </m:d>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d>
                        <m:dPr>
                          <m:ctrlP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𝑎</m:t>
                          </m:r>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zh-CN" altLang="en-US"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𝜎</m:t>
                          </m:r>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𝑎</m:t>
                          </m:r>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zh-CN" altLang="en-US"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𝜎</m:t>
                          </m:r>
                        </m:e>
                      </m:d>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5112294" y="4869175"/>
                <a:ext cx="2632387" cy="369332"/>
              </a:xfrm>
              <a:prstGeom prst="rect">
                <a:avLst/>
              </a:prstGeom>
              <a:blipFill rotWithShape="1">
                <a:blip r:embed="rId6"/>
                <a:stretch>
                  <a:fillRect l="-21" t="-171" r="8" b="1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0560496" y="1076236"/>
                <a:ext cx="7797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i="1">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𝑎</m:t>
                          </m:r>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𝑏</m:t>
                          </m:r>
                        </m:e>
                      </m:d>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10560496" y="1076236"/>
                <a:ext cx="779701" cy="369332"/>
              </a:xfrm>
              <a:prstGeom prst="rect">
                <a:avLst/>
              </a:prstGeom>
              <a:blipFill rotWithShape="1">
                <a:blip r:embed="rId7"/>
                <a:stretch>
                  <a:fillRect l="-57" t="-148" r="47" b="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0590505" y="1758047"/>
                <a:ext cx="7496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𝑎</m:t>
                          </m:r>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𝑏</m:t>
                          </m:r>
                        </m:e>
                      </m:d>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10590505" y="1758047"/>
                <a:ext cx="749692" cy="369332"/>
              </a:xfrm>
              <a:prstGeom prst="rect">
                <a:avLst/>
              </a:prstGeom>
              <a:blipFill rotWithShape="1">
                <a:blip r:embed="rId8"/>
                <a:stretch>
                  <a:fillRect l="-81" t="-99" r="49" b="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0560496" y="2524587"/>
                <a:ext cx="7646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10560496" y="2524587"/>
                <a:ext cx="764697" cy="369332"/>
              </a:xfrm>
              <a:prstGeom prst="rect">
                <a:avLst/>
              </a:prstGeom>
              <a:blipFill rotWithShape="1">
                <a:blip r:embed="rId9"/>
                <a:stretch>
                  <a:fillRect l="-58" t="-125" r="79" b="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0590505" y="3396493"/>
                <a:ext cx="76469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𝑎</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m:oMathPara>
                </a14:m>
                <a:endParaRPr lang="zh-CN" altLang="en-US" dirty="0"/>
              </a:p>
            </p:txBody>
          </p:sp>
        </mc:Choice>
        <mc:Fallback xmlns="">
          <p:sp>
            <p:nvSpPr>
              <p:cNvPr id="18" name="矩形 17"/>
              <p:cNvSpPr>
                <a:spLocks noRot="1" noChangeAspect="1" noMove="1" noResize="1" noEditPoints="1" noAdjustHandles="1" noChangeArrowheads="1" noChangeShapeType="1" noTextEdit="1"/>
              </p:cNvSpPr>
              <p:nvPr/>
            </p:nvSpPr>
            <p:spPr>
              <a:xfrm>
                <a:off x="10590505" y="3396493"/>
                <a:ext cx="764697" cy="369332"/>
              </a:xfrm>
              <a:prstGeom prst="rect">
                <a:avLst/>
              </a:prstGeom>
              <a:blipFill rotWithShape="1">
                <a:blip r:embed="rId10"/>
                <a:stretch>
                  <a:fillRect l="-80" t="-139" r="17" b="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100859" y="5832729"/>
                <a:ext cx="343876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𝑈</m:t>
                      </m:r>
                      <m:d>
                        <m:dPr>
                          <m:ctrlP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𝑎</m:t>
                          </m:r>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zh-CN" altLang="en-US"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𝜎</m:t>
                          </m:r>
                        </m:e>
                      </m:d>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d>
                        <m:dPr>
                          <m:ctrlP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𝑎</m:t>
                          </m:r>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zh-CN" altLang="en-US"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𝜎</m:t>
                          </m:r>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𝑎</m:t>
                          </m:r>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𝑎</m:t>
                          </m:r>
                          <m:r>
                            <a:rPr lang="en-US" altLang="zh-CN" b="0" i="1"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𝑎</m:t>
                          </m:r>
                          <m:r>
                            <a:rPr lang="en-US" altLang="zh-CN"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m:t>
                          </m:r>
                          <m:r>
                            <a:rPr lang="zh-CN" altLang="en-US" b="0" i="1" smtClean="0">
                              <a:solidFill>
                                <a:prstClr val="black"/>
                              </a:solidFill>
                              <a:latin typeface="Cambria Math" panose="02040503050406030204" pitchFamily="18" charset="0"/>
                              <a:ea typeface="方正北魏楷书简体" panose="03000509000000000000" pitchFamily="65" charset="-122"/>
                              <a:cs typeface="Times New Roman" panose="02020603050405020304" pitchFamily="18" charset="0"/>
                            </a:rPr>
                            <m:t>𝜎</m:t>
                          </m:r>
                        </m:e>
                      </m:d>
                    </m:oMath>
                  </m:oMathPara>
                </a14:m>
                <a:endParaRPr lang="zh-CN"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5100859" y="5832729"/>
                <a:ext cx="3438762" cy="369332"/>
              </a:xfrm>
              <a:prstGeom prst="rect">
                <a:avLst/>
              </a:prstGeom>
              <a:blipFill rotWithShape="1">
                <a:blip r:embed="rId11"/>
                <a:stretch>
                  <a:fillRect l="-16" t="-69" r="4" b="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159896" y="5644001"/>
                <a:ext cx="4683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m:t>
                      </m:r>
                    </m:oMath>
                  </m:oMathPara>
                </a14:m>
                <a:endParaRPr lang="zh-CN" altLang="en-US" dirty="0"/>
              </a:p>
            </p:txBody>
          </p:sp>
        </mc:Choice>
        <mc:Fallback xmlns="">
          <p:sp>
            <p:nvSpPr>
              <p:cNvPr id="20" name="矩形 19"/>
              <p:cNvSpPr>
                <a:spLocks noRot="1" noChangeAspect="1" noMove="1" noResize="1" noEditPoints="1" noAdjustHandles="1" noChangeArrowheads="1" noChangeShapeType="1" noTextEdit="1"/>
              </p:cNvSpPr>
              <p:nvPr/>
            </p:nvSpPr>
            <p:spPr>
              <a:xfrm>
                <a:off x="5159896" y="5644001"/>
                <a:ext cx="468398" cy="369332"/>
              </a:xfrm>
              <a:prstGeom prst="rect">
                <a:avLst/>
              </a:prstGeom>
              <a:blipFill rotWithShape="1">
                <a:blip r:embed="rId12"/>
                <a:stretch>
                  <a:fillRect l="-111" t="-33" r="62" b="140"/>
                </a:stretch>
              </a:blipFill>
            </p:spPr>
            <p:txBody>
              <a:bodyPr/>
              <a:lstStyle/>
              <a:p>
                <a:r>
                  <a:rPr lang="zh-CN" altLang="en-US">
                    <a:noFill/>
                  </a:rPr>
                  <a:t> </a:t>
                </a:r>
              </a:p>
            </p:txBody>
          </p:sp>
        </mc:Fallback>
      </mc:AlternateContent>
      <p:sp>
        <p:nvSpPr>
          <p:cNvPr id="21" name="矩形 20"/>
          <p:cNvSpPr/>
          <p:nvPr/>
        </p:nvSpPr>
        <p:spPr>
          <a:xfrm>
            <a:off x="3575720" y="947503"/>
            <a:ext cx="1338828" cy="369332"/>
          </a:xfrm>
          <a:prstGeom prst="rect">
            <a:avLst/>
          </a:prstGeom>
        </p:spPr>
        <p:txBody>
          <a:bodyPr wrap="none">
            <a:spAutoFit/>
          </a:bodyPr>
          <a:lstStyle/>
          <a:p>
            <a:r>
              <a:rPr lang="zh-CN" altLang="en-US" kern="0" dirty="0">
                <a:latin typeface="Times New Roman" panose="02020603050405020304" pitchFamily="18" charset="0"/>
                <a:ea typeface="方正北魏楷书简体" panose="03000509000000000000" pitchFamily="65" charset="-122"/>
                <a:cs typeface="Times New Roman" panose="02020603050405020304" pitchFamily="18" charset="0"/>
              </a:rPr>
              <a:t>区间和邻域</a:t>
            </a:r>
            <a:endParaRPr lang="zh-CN" altLang="en-US" dirty="0"/>
          </a:p>
        </p:txBody>
      </p:sp>
      <p:sp>
        <p:nvSpPr>
          <p:cNvPr id="22" name="矩形 21"/>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009356"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导数概念</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p:sp>
        <p:nvSpPr>
          <p:cNvPr id="4" name="矩形 3"/>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p:sp>
        <p:nvSpPr>
          <p:cNvPr id="5" name="矩形 4"/>
          <p:cNvSpPr/>
          <p:nvPr/>
        </p:nvSpPr>
        <p:spPr>
          <a:xfrm>
            <a:off x="2985347" y="915786"/>
            <a:ext cx="1800493" cy="369332"/>
          </a:xfrm>
          <a:prstGeom prst="rect">
            <a:avLst/>
          </a:prstGeom>
        </p:spPr>
        <p:txBody>
          <a:bodyPr wrap="none">
            <a:spAutoFit/>
          </a:bodyPr>
          <a:lstStyle/>
          <a:p>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函数可导的定义</a:t>
            </a:r>
            <a:endParaRPr lang="zh-CN" altLang="en-US" dirty="0"/>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820" y="1556792"/>
            <a:ext cx="8771380" cy="4282811"/>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09683"/>
            <a:ext cx="2009357" cy="675641"/>
            <a:chOff x="0" y="0"/>
            <a:chExt cx="2009356" cy="675640"/>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0"/>
              <a:ext cx="2009357" cy="67564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t>导数概念</a:t>
              </a:r>
            </a:p>
          </p:txBody>
        </p:sp>
      </p:grpSp>
      <p:sp>
        <p:nvSpPr>
          <p:cNvPr id="126" name="矩形 4"/>
          <p:cNvSpPr txBox="1"/>
          <p:nvPr/>
        </p:nvSpPr>
        <p:spPr>
          <a:xfrm>
            <a:off x="210877" y="620687"/>
            <a:ext cx="337225" cy="599441"/>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t>1</a:t>
            </a:r>
          </a:p>
        </p:txBody>
      </p:sp>
      <mc:AlternateContent xmlns:mc="http://schemas.openxmlformats.org/markup-compatibility/2006" xmlns:a14="http://schemas.microsoft.com/office/drawing/2010/main">
        <mc:Choice Requires="a14">
          <p:sp>
            <p:nvSpPr>
              <p:cNvPr id="152" name="矩形 28"/>
              <p:cNvSpPr txBox="1"/>
              <p:nvPr/>
            </p:nvSpPr>
            <p:spPr>
              <a:xfrm>
                <a:off x="778820" y="1592461"/>
                <a:ext cx="7608171" cy="369332"/>
              </a:xfrm>
              <a:prstGeom prst="rect">
                <a:avLst/>
              </a:prstGeom>
              <a:ln w="12700">
                <a:miter lim="400000"/>
              </a:ln>
            </p:spPr>
            <p:txBody>
              <a:bodyPr wrap="none" lIns="45719" rIns="45719">
                <a:spAutoFit/>
              </a:bodyPr>
              <a:lstStyle/>
              <a:p>
                <a:pPr marL="285750" indent="-285750">
                  <a:buFont typeface="Wingdings" panose="05000000000000000000" pitchFamily="2" charset="2"/>
                  <a:buChar char="n"/>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solidFill>
                      <a:schemeClr val="tx1"/>
                    </a:solidFill>
                    <a:latin typeface="方正北魏楷书简体"/>
                    <a:ea typeface="方正北魏楷书简体"/>
                    <a:cs typeface="方正北魏楷书简体"/>
                    <a:sym typeface="方正北魏楷书简体"/>
                  </a:rPr>
                  <a:t>函数</a:t>
                </a:r>
                <a14:m>
                  <m:oMath xmlns:m="http://schemas.openxmlformats.org/officeDocument/2006/math">
                    <m:r>
                      <a:rPr lang="en-US" altLang="zh-CN" i="1">
                        <a:solidFill>
                          <a:schemeClr val="tx1"/>
                        </a:solidFill>
                        <a:latin typeface="Cambria Math" panose="02040503050406030204" pitchFamily="18" charset="0"/>
                        <a:ea typeface="方正北魏楷书简体"/>
                        <a:cs typeface="方正北魏楷书简体"/>
                        <a:sym typeface="方正北魏楷书简体"/>
                      </a:rPr>
                      <m:t>𝑓</m:t>
                    </m:r>
                    <m:d>
                      <m:dPr>
                        <m:ctrlPr>
                          <a:rPr lang="en-US" altLang="zh-CN" i="1">
                            <a:solidFill>
                              <a:schemeClr val="tx1"/>
                            </a:solidFill>
                            <a:latin typeface="Cambria Math" panose="02040503050406030204" pitchFamily="18" charset="0"/>
                            <a:ea typeface="方正北魏楷书简体"/>
                            <a:cs typeface="方正北魏楷书简体"/>
                            <a:sym typeface="方正北魏楷书简体"/>
                          </a:rPr>
                        </m:ctrlPr>
                      </m:dPr>
                      <m:e>
                        <m:r>
                          <a:rPr lang="en-US" altLang="zh-CN" i="1">
                            <a:solidFill>
                              <a:schemeClr val="tx1"/>
                            </a:solidFill>
                            <a:latin typeface="Cambria Math" panose="02040503050406030204" pitchFamily="18" charset="0"/>
                            <a:ea typeface="方正北魏楷书简体"/>
                            <a:cs typeface="方正北魏楷书简体"/>
                            <a:sym typeface="方正北魏楷书简体"/>
                          </a:rPr>
                          <m:t>𝑥</m:t>
                        </m:r>
                      </m:e>
                    </m:d>
                  </m:oMath>
                </a14:m>
                <a:r>
                  <a:rPr lang="zh-CN" altLang="en-US" dirty="0">
                    <a:solidFill>
                      <a:schemeClr val="tx1"/>
                    </a:solidFill>
                    <a:latin typeface="方正北魏楷书简体"/>
                    <a:ea typeface="方正北魏楷书简体"/>
                    <a:cs typeface="方正北魏楷书简体"/>
                    <a:sym typeface="方正北魏楷书简体"/>
                  </a:rPr>
                  <a:t>在点</a:t>
                </a:r>
                <a14:m>
                  <m:oMath xmlns:m="http://schemas.openxmlformats.org/officeDocument/2006/math">
                    <m:r>
                      <a:rPr lang="en-US" altLang="zh-CN" i="1">
                        <a:solidFill>
                          <a:schemeClr val="tx1"/>
                        </a:solidFill>
                        <a:latin typeface="Cambria Math" panose="02040503050406030204" pitchFamily="18" charset="0"/>
                        <a:ea typeface="方正北魏楷书简体"/>
                        <a:cs typeface="方正北魏楷书简体"/>
                        <a:sym typeface="方正北魏楷书简体"/>
                      </a:rPr>
                      <m:t>𝑥</m:t>
                    </m:r>
                    <m:r>
                      <a:rPr lang="en-US" altLang="zh-CN" i="1">
                        <a:solidFill>
                          <a:schemeClr val="tx1"/>
                        </a:solidFill>
                        <a:latin typeface="Cambria Math" panose="02040503050406030204" pitchFamily="18" charset="0"/>
                        <a:ea typeface="方正北魏楷书简体"/>
                        <a:cs typeface="方正北魏楷书简体"/>
                        <a:sym typeface="方正北魏楷书简体"/>
                      </a:rPr>
                      <m:t>=</m:t>
                    </m:r>
                    <m:r>
                      <a:rPr lang="en-US" altLang="zh-CN" i="1">
                        <a:solidFill>
                          <a:schemeClr val="tx1"/>
                        </a:solidFill>
                        <a:latin typeface="Cambria Math" panose="02040503050406030204" pitchFamily="18" charset="0"/>
                        <a:ea typeface="方正北魏楷书简体"/>
                        <a:cs typeface="方正北魏楷书简体"/>
                        <a:sym typeface="方正北魏楷书简体"/>
                      </a:rPr>
                      <m:t>𝑎</m:t>
                    </m:r>
                  </m:oMath>
                </a14:m>
                <a:r>
                  <a:rPr lang="zh-CN" altLang="en-US" dirty="0">
                    <a:solidFill>
                      <a:schemeClr val="tx1"/>
                    </a:solidFill>
                    <a:latin typeface="方正北魏楷书简体"/>
                    <a:ea typeface="方正北魏楷书简体"/>
                    <a:cs typeface="方正北魏楷书简体"/>
                    <a:sym typeface="方正北魏楷书简体"/>
                  </a:rPr>
                  <a:t>处的导数就是</a:t>
                </a:r>
                <a:r>
                  <a:rPr lang="zh-CN" altLang="en-US" b="1" dirty="0">
                    <a:solidFill>
                      <a:schemeClr val="tx1"/>
                    </a:solidFill>
                    <a:latin typeface="方正北魏楷书简体"/>
                    <a:ea typeface="方正北魏楷书简体"/>
                    <a:cs typeface="方正北魏楷书简体"/>
                    <a:sym typeface="方正北魏楷书简体"/>
                  </a:rPr>
                  <a:t>曲线</a:t>
                </a:r>
                <a14:m>
                  <m:oMath xmlns:m="http://schemas.openxmlformats.org/officeDocument/2006/math">
                    <m:r>
                      <a:rPr lang="zh-CN" altLang="en-US" b="1" i="1" smtClean="0">
                        <a:solidFill>
                          <a:schemeClr val="tx1"/>
                        </a:solidFill>
                        <a:latin typeface="Cambria Math" panose="02040503050406030204" pitchFamily="18" charset="0"/>
                        <a:ea typeface="方正北魏楷书简体"/>
                        <a:cs typeface="方正北魏楷书简体"/>
                        <a:sym typeface="方正北魏楷书简体"/>
                      </a:rPr>
                      <m:t>𝒚</m:t>
                    </m:r>
                    <m:r>
                      <a:rPr lang="en-US" altLang="zh-CN" b="1" i="1" smtClean="0">
                        <a:solidFill>
                          <a:schemeClr val="tx1"/>
                        </a:solidFill>
                        <a:latin typeface="Cambria Math" panose="02040503050406030204" pitchFamily="18" charset="0"/>
                        <a:ea typeface="方正北魏楷书简体"/>
                        <a:cs typeface="方正北魏楷书简体"/>
                        <a:sym typeface="方正北魏楷书简体"/>
                      </a:rPr>
                      <m:t>=</m:t>
                    </m:r>
                    <m:r>
                      <a:rPr lang="zh-CN" altLang="en-US" b="1" i="1" smtClean="0">
                        <a:solidFill>
                          <a:schemeClr val="tx1"/>
                        </a:solidFill>
                        <a:latin typeface="Cambria Math" panose="02040503050406030204" pitchFamily="18" charset="0"/>
                        <a:ea typeface="方正北魏楷书简体"/>
                        <a:cs typeface="方正北魏楷书简体"/>
                        <a:sym typeface="方正北魏楷书简体"/>
                      </a:rPr>
                      <m:t>𝒇</m:t>
                    </m:r>
                    <m:d>
                      <m:dPr>
                        <m:ctrlPr>
                          <a:rPr lang="zh-CN" altLang="en-US" b="1" i="1" smtClean="0">
                            <a:solidFill>
                              <a:schemeClr val="tx1"/>
                            </a:solidFill>
                            <a:latin typeface="Cambria Math" panose="02040503050406030204" pitchFamily="18" charset="0"/>
                            <a:ea typeface="方正北魏楷书简体"/>
                            <a:cs typeface="方正北魏楷书简体"/>
                            <a:sym typeface="方正北魏楷书简体"/>
                          </a:rPr>
                        </m:ctrlPr>
                      </m:dPr>
                      <m:e>
                        <m:r>
                          <a:rPr lang="zh-CN" altLang="en-US" b="1" i="1" smtClean="0">
                            <a:solidFill>
                              <a:schemeClr val="tx1"/>
                            </a:solidFill>
                            <a:latin typeface="Cambria Math" panose="02040503050406030204" pitchFamily="18" charset="0"/>
                            <a:ea typeface="方正北魏楷书简体"/>
                            <a:cs typeface="方正北魏楷书简体"/>
                            <a:sym typeface="方正北魏楷书简体"/>
                          </a:rPr>
                          <m:t>𝒙</m:t>
                        </m:r>
                      </m:e>
                    </m:d>
                  </m:oMath>
                </a14:m>
                <a:r>
                  <a:rPr lang="zh-CN" altLang="en-US" b="1" dirty="0">
                    <a:solidFill>
                      <a:schemeClr val="tx1"/>
                    </a:solidFill>
                    <a:latin typeface="方正北魏楷书简体"/>
                    <a:ea typeface="方正北魏楷书简体"/>
                    <a:cs typeface="方正北魏楷书简体"/>
                    <a:sym typeface="方正北魏楷书简体"/>
                  </a:rPr>
                  <a:t>在点</a:t>
                </a:r>
                <a14:m>
                  <m:oMath xmlns:m="http://schemas.openxmlformats.org/officeDocument/2006/math">
                    <m:r>
                      <a:rPr lang="zh-CN" altLang="en-US" b="1" i="1" smtClean="0">
                        <a:solidFill>
                          <a:schemeClr val="tx1"/>
                        </a:solidFill>
                        <a:latin typeface="Cambria Math" panose="02040503050406030204" pitchFamily="18" charset="0"/>
                        <a:ea typeface="方正北魏楷书简体"/>
                        <a:cs typeface="方正北魏楷书简体"/>
                        <a:sym typeface="方正北魏楷书简体"/>
                      </a:rPr>
                      <m:t>𝒙</m:t>
                    </m:r>
                    <m:r>
                      <a:rPr lang="en-US" altLang="zh-CN" b="1" i="1" smtClean="0">
                        <a:solidFill>
                          <a:schemeClr val="tx1"/>
                        </a:solidFill>
                        <a:latin typeface="Cambria Math" panose="02040503050406030204" pitchFamily="18" charset="0"/>
                        <a:ea typeface="方正北魏楷书简体"/>
                        <a:cs typeface="方正北魏楷书简体"/>
                        <a:sym typeface="方正北魏楷书简体"/>
                      </a:rPr>
                      <m:t>=</m:t>
                    </m:r>
                    <m:r>
                      <a:rPr lang="zh-CN" altLang="en-US" b="1" i="1" smtClean="0">
                        <a:solidFill>
                          <a:schemeClr val="tx1"/>
                        </a:solidFill>
                        <a:latin typeface="Cambria Math" panose="02040503050406030204" pitchFamily="18" charset="0"/>
                        <a:ea typeface="方正北魏楷书简体"/>
                        <a:cs typeface="方正北魏楷书简体"/>
                        <a:sym typeface="方正北魏楷书简体"/>
                      </a:rPr>
                      <m:t>𝒂</m:t>
                    </m:r>
                  </m:oMath>
                </a14:m>
                <a:r>
                  <a:rPr lang="zh-CN" altLang="en-US" b="1" dirty="0">
                    <a:solidFill>
                      <a:schemeClr val="tx1"/>
                    </a:solidFill>
                    <a:latin typeface="方正北魏楷书简体"/>
                    <a:ea typeface="方正北魏楷书简体"/>
                    <a:cs typeface="方正北魏楷书简体"/>
                    <a:sym typeface="方正北魏楷书简体"/>
                  </a:rPr>
                  <a:t>处的切线斜率</a:t>
                </a:r>
                <a14:m>
                  <m:oMath xmlns:m="http://schemas.openxmlformats.org/officeDocument/2006/math">
                    <m:r>
                      <a:rPr lang="zh-CN" altLang="en-US" b="1" i="1" smtClean="0">
                        <a:solidFill>
                          <a:schemeClr val="tx1"/>
                        </a:solidFill>
                        <a:latin typeface="Cambria Math" panose="02040503050406030204" pitchFamily="18" charset="0"/>
                        <a:ea typeface="方正北魏楷书简体"/>
                        <a:cs typeface="方正北魏楷书简体"/>
                        <a:sym typeface="方正北魏楷书简体"/>
                      </a:rPr>
                      <m:t>𝒌</m:t>
                    </m:r>
                  </m:oMath>
                </a14:m>
                <a:endParaRPr lang="zh-CN" altLang="en-US" b="1" dirty="0">
                  <a:solidFill>
                    <a:schemeClr val="tx1"/>
                  </a:solidFill>
                </a:endParaRPr>
              </a:p>
            </p:txBody>
          </p:sp>
        </mc:Choice>
        <mc:Fallback xmlns="">
          <p:sp>
            <p:nvSpPr>
              <p:cNvPr id="152" name="矩形 28"/>
              <p:cNvSpPr txBox="1">
                <a:spLocks noRot="1" noChangeAspect="1" noMove="1" noResize="1" noEditPoints="1" noAdjustHandles="1" noChangeArrowheads="1" noChangeShapeType="1" noTextEdit="1"/>
              </p:cNvSpPr>
              <p:nvPr/>
            </p:nvSpPr>
            <p:spPr>
              <a:xfrm>
                <a:off x="778820" y="1592461"/>
                <a:ext cx="7608171" cy="369332"/>
              </a:xfrm>
              <a:prstGeom prst="rect">
                <a:avLst/>
              </a:prstGeom>
              <a:blipFill rotWithShape="1">
                <a:blip r:embed="rId2"/>
                <a:stretch>
                  <a:fillRect l="-4" t="-140" r="7" b="75"/>
                </a:stretch>
              </a:blipFill>
              <a:ln w="12700">
                <a:miter lim="400000"/>
              </a:ln>
            </p:spPr>
            <p:txBody>
              <a:bodyPr/>
              <a:lstStyle/>
              <a:p>
                <a:r>
                  <a:rPr lang="zh-CN" altLang="en-US">
                    <a:noFill/>
                  </a:rPr>
                  <a:t> </a:t>
                </a:r>
              </a:p>
            </p:txBody>
          </p:sp>
        </mc:Fallback>
      </mc:AlternateContent>
      <p:sp>
        <p:nvSpPr>
          <p:cNvPr id="11" name="矩形 28"/>
          <p:cNvSpPr txBox="1"/>
          <p:nvPr/>
        </p:nvSpPr>
        <p:spPr>
          <a:xfrm>
            <a:off x="2985347" y="915785"/>
            <a:ext cx="1708158"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dirty="0" err="1">
                <a:latin typeface="方正北魏楷书简体"/>
                <a:ea typeface="方正北魏楷书简体"/>
                <a:cs typeface="方正北魏楷书简体"/>
                <a:sym typeface="方正北魏楷书简体"/>
              </a:rPr>
              <a:t>导数</a:t>
            </a:r>
            <a:r>
              <a:rPr lang="zh-CN" altLang="en-US" dirty="0">
                <a:latin typeface="方正北魏楷书简体"/>
                <a:ea typeface="方正北魏楷书简体"/>
                <a:cs typeface="方正北魏楷书简体"/>
                <a:sym typeface="方正北魏楷书简体"/>
              </a:rPr>
              <a:t>的几何意义</a:t>
            </a:r>
            <a:endParaRPr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770" y="2299189"/>
            <a:ext cx="3902735" cy="354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5" name="矩形 28"/>
              <p:cNvSpPr txBox="1"/>
              <p:nvPr/>
            </p:nvSpPr>
            <p:spPr>
              <a:xfrm>
                <a:off x="5087888" y="5157192"/>
                <a:ext cx="2537552" cy="584775"/>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𝑓</m:t>
                      </m:r>
                      <m:r>
                        <a:rPr lang="en-US" altLang="zh-CN" sz="3200" b="0" i="1" smtClean="0">
                          <a:latin typeface="Cambria Math" panose="02040503050406030204" pitchFamily="18" charset="0"/>
                        </a:rPr>
                        <m:t>′</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𝑎</m:t>
                          </m:r>
                        </m:e>
                      </m:d>
                      <m:r>
                        <a:rPr lang="en-US" sz="3200" i="1" dirty="0" smtClean="0">
                          <a:latin typeface="Cambria Math" panose="02040503050406030204" pitchFamily="18" charset="0"/>
                        </a:rPr>
                        <m:t>=</m:t>
                      </m:r>
                      <m:func>
                        <m:funcPr>
                          <m:ctrlPr>
                            <a:rPr lang="en-US" sz="3200" b="0" i="1" dirty="0" smtClean="0">
                              <a:latin typeface="Cambria Math" panose="02040503050406030204" pitchFamily="18" charset="0"/>
                            </a:rPr>
                          </m:ctrlPr>
                        </m:funcPr>
                        <m:fName>
                          <m:r>
                            <m:rPr>
                              <m:sty m:val="p"/>
                            </m:rPr>
                            <a:rPr lang="en-US" sz="3200" b="0" i="0" dirty="0" smtClean="0">
                              <a:latin typeface="Cambria Math" panose="02040503050406030204" pitchFamily="18" charset="0"/>
                            </a:rPr>
                            <m:t>tan</m:t>
                          </m:r>
                        </m:fName>
                        <m:e>
                          <m:r>
                            <a:rPr lang="en-US" sz="3200" b="0" i="1" dirty="0" smtClean="0">
                              <a:latin typeface="Cambria Math" panose="02040503050406030204" pitchFamily="18" charset="0"/>
                              <a:ea typeface="Cambria Math" panose="02040503050406030204" pitchFamily="18" charset="0"/>
                            </a:rPr>
                            <m:t>𝛼</m:t>
                          </m:r>
                        </m:e>
                      </m:func>
                    </m:oMath>
                  </m:oMathPara>
                </a14:m>
                <a:endParaRPr sz="3200" dirty="0"/>
              </a:p>
            </p:txBody>
          </p:sp>
        </mc:Choice>
        <mc:Fallback xmlns="">
          <p:sp>
            <p:nvSpPr>
              <p:cNvPr id="15" name="矩形 28"/>
              <p:cNvSpPr txBox="1">
                <a:spLocks noRot="1" noChangeAspect="1" noMove="1" noResize="1" noEditPoints="1" noAdjustHandles="1" noChangeArrowheads="1" noChangeShapeType="1" noTextEdit="1"/>
              </p:cNvSpPr>
              <p:nvPr/>
            </p:nvSpPr>
            <p:spPr>
              <a:xfrm>
                <a:off x="5087888" y="5157192"/>
                <a:ext cx="2537552" cy="584775"/>
              </a:xfrm>
              <a:prstGeom prst="rect">
                <a:avLst/>
              </a:prstGeom>
              <a:blipFill rotWithShape="1">
                <a:blip r:embed="rId4"/>
                <a:stretch>
                  <a:fillRect l="-11" t="-61" r="14" b="51"/>
                </a:stretch>
              </a:blipFill>
              <a:ln w="12700">
                <a:miter lim="400000"/>
              </a:ln>
            </p:spPr>
            <p:txBody>
              <a:bodyPr/>
              <a:lstStyle/>
              <a:p>
                <a:r>
                  <a:rPr lang="zh-CN" altLang="en-US">
                    <a:noFill/>
                  </a:rPr>
                  <a:t> </a:t>
                </a:r>
              </a:p>
            </p:txBody>
          </p:sp>
        </mc:Fallback>
      </mc:AlternateContent>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2169823"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sym typeface="方正北魏楷书简体"/>
              </a:rPr>
              <a:t>导数的一般表示方法</a:t>
            </a:r>
            <a:endParaRPr dirty="0"/>
          </a:p>
        </p:txBody>
      </p:sp>
      <mc:AlternateContent xmlns:mc="http://schemas.openxmlformats.org/markup-compatibility/2006" xmlns:a14="http://schemas.microsoft.com/office/drawing/2010/main">
        <mc:Choice Requires="a14">
          <p:graphicFrame>
            <p:nvGraphicFramePr>
              <p:cNvPr id="3" name="表格 2"/>
              <p:cNvGraphicFramePr>
                <a:graphicFrameLocks noGrp="1"/>
              </p:cNvGraphicFramePr>
              <p:nvPr/>
            </p:nvGraphicFramePr>
            <p:xfrm>
              <a:off x="1024501" y="2390561"/>
              <a:ext cx="9372886" cy="2932113"/>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20000"/>
                        </a:ext>
                      </a:extLst>
                    </a:gridCol>
                    <a:gridCol w="3183235">
                      <a:extLst>
                        <a:ext uri="{9D8B030D-6E8A-4147-A177-3AD203B41FA5}">
                          <a16:colId xmlns:a16="http://schemas.microsoft.com/office/drawing/2014/main" val="20001"/>
                        </a:ext>
                      </a:extLst>
                    </a:gridCol>
                    <a:gridCol w="3480318">
                      <a:extLst>
                        <a:ext uri="{9D8B030D-6E8A-4147-A177-3AD203B41FA5}">
                          <a16:colId xmlns:a16="http://schemas.microsoft.com/office/drawing/2014/main" val="20002"/>
                        </a:ext>
                      </a:extLst>
                    </a:gridCol>
                  </a:tblGrid>
                  <a:tr h="641858">
                    <a:tc>
                      <a:txBody>
                        <a:bodyPr/>
                        <a:lstStyle/>
                        <a:p>
                          <a:pPr algn="ctr"/>
                          <a:r>
                            <a:rPr kumimoji="0" lang="zh-CN" altLang="en-US"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rPr>
                            <a:t>函数 </a:t>
                          </a:r>
                          <a:r>
                            <a:rPr kumimoji="0" lang="en-US" altLang="zh-CN"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rPr>
                            <a:t>function</a:t>
                          </a:r>
                          <a:endParaRPr kumimoji="0" lang="zh-CN" altLang="en-US"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endParaRPr>
                        </a:p>
                      </a:txBody>
                      <a:tcPr anchor="ctr">
                        <a:solidFill>
                          <a:schemeClr val="bg1"/>
                        </a:solidFill>
                      </a:tcPr>
                    </a:tc>
                    <a:tc>
                      <a:txBody>
                        <a:bodyPr/>
                        <a:lstStyle/>
                        <a:p>
                          <a:pPr algn="ctr"/>
                          <a:r>
                            <a:rPr kumimoji="0" lang="zh-CN" altLang="en-US"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rPr>
                            <a:t>一阶导 </a:t>
                          </a:r>
                          <a:r>
                            <a:rPr kumimoji="0" lang="en-US" altLang="zh-CN"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rPr>
                            <a:t>first derivative</a:t>
                          </a:r>
                          <a:endParaRPr kumimoji="0" lang="zh-CN" altLang="en-US"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endParaRPr>
                        </a:p>
                      </a:txBody>
                      <a:tcPr anchor="ctr">
                        <a:solidFill>
                          <a:schemeClr val="bg1"/>
                        </a:solidFill>
                      </a:tcPr>
                    </a:tc>
                    <a:tc>
                      <a:txBody>
                        <a:bodyPr/>
                        <a:lstStyle/>
                        <a:p>
                          <a:pPr algn="ctr"/>
                          <a:r>
                            <a:rPr kumimoji="0" lang="zh-CN" altLang="en-US"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rPr>
                            <a:t>二阶导 </a:t>
                          </a:r>
                          <a:r>
                            <a:rPr kumimoji="0" lang="en-US" altLang="zh-CN"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rPr>
                            <a:t>second derivative</a:t>
                          </a:r>
                          <a:endParaRPr kumimoji="0" lang="zh-CN" altLang="en-US"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endParaRPr>
                        </a:p>
                      </a:txBody>
                      <a:tcPr anchor="ctr">
                        <a:solidFill>
                          <a:schemeClr val="bg1"/>
                        </a:solidFill>
                      </a:tcPr>
                    </a:tc>
                    <a:extLst>
                      <a:ext uri="{0D108BD9-81ED-4DB2-BD59-A6C34878D82A}">
                        <a16:rowId xmlns:a16="http://schemas.microsoft.com/office/drawing/2014/main" val="10000"/>
                      </a:ext>
                    </a:extLst>
                  </a:tr>
                  <a:tr h="641858">
                    <a:tc>
                      <a:txBody>
                        <a:bodyPr/>
                        <a:lstStyle/>
                        <a:p>
                          <a:pPr algn="ctr"/>
                          <a14:m>
                            <m:oMathPara xmlns:m="http://schemas.openxmlformats.org/officeDocument/2006/math">
                              <m:oMathParaPr>
                                <m:jc m:val="centerGroup"/>
                              </m:oMathParaPr>
                              <m:oMath xmlns:m="http://schemas.openxmlformats.org/officeDocument/2006/math">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𝑓</m:t>
                                </m:r>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m:t>
                                </m:r>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𝑥</m:t>
                                </m:r>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m:t>
                                </m:r>
                              </m:oMath>
                            </m:oMathPara>
                          </a14:m>
                          <a:endParaRPr kumimoji="0" lang="zh-CN" altLang="en-US"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endParaRP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𝑓</m:t>
                                </m:r>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m:t>
                                </m:r>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𝑥</m:t>
                                </m:r>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m:t>
                                </m:r>
                              </m:oMath>
                            </m:oMathPara>
                          </a14:m>
                          <a:endParaRPr kumimoji="0" lang="zh-CN" altLang="en-US"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endParaRP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𝑓</m:t>
                                </m:r>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m:t>
                                </m:r>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𝑥</m:t>
                                </m:r>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m:t>
                                </m:r>
                              </m:oMath>
                            </m:oMathPara>
                          </a14:m>
                          <a:endParaRPr kumimoji="0" lang="zh-CN" altLang="en-US"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endParaRPr>
                        </a:p>
                      </a:txBody>
                      <a:tcPr anchor="ctr">
                        <a:solidFill>
                          <a:schemeClr val="bg1"/>
                        </a:solidFill>
                      </a:tcPr>
                    </a:tc>
                    <a:extLst>
                      <a:ext uri="{0D108BD9-81ED-4DB2-BD59-A6C34878D82A}">
                        <a16:rowId xmlns:a16="http://schemas.microsoft.com/office/drawing/2014/main" val="10001"/>
                      </a:ext>
                    </a:extLst>
                  </a:tr>
                  <a:tr h="641858">
                    <a:tc>
                      <a:txBody>
                        <a:bodyPr/>
                        <a:lstStyle/>
                        <a:p>
                          <a:pPr algn="ctr"/>
                          <a14:m>
                            <m:oMathPara xmlns:m="http://schemas.openxmlformats.org/officeDocument/2006/math">
                              <m:oMathParaPr>
                                <m:jc m:val="centerGroup"/>
                              </m:oMathParaPr>
                              <m:oMath xmlns:m="http://schemas.openxmlformats.org/officeDocument/2006/math">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𝑦</m:t>
                                </m:r>
                              </m:oMath>
                            </m:oMathPara>
                          </a14:m>
                          <a:endParaRPr kumimoji="0" lang="zh-CN" altLang="en-US"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endParaRPr>
                        </a:p>
                      </a:txBody>
                      <a:tcPr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p>
                                  <m:sSupPr>
                                    <m:ctrlP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ctrlPr>
                                  </m:sSupPr>
                                  <m:e>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𝑦</m:t>
                                    </m:r>
                                  </m:e>
                                  <m:sup>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m:t>
                                    </m:r>
                                  </m:sup>
                                </m:sSup>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𝑜𝑟</m:t>
                                </m:r>
                                <m:f>
                                  <m:fPr>
                                    <m:ctrlP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ctrlPr>
                                  </m:fPr>
                                  <m:num>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𝑑𝑦</m:t>
                                    </m:r>
                                  </m:num>
                                  <m:den>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𝑑𝑥</m:t>
                                    </m:r>
                                  </m:den>
                                </m:f>
                              </m:oMath>
                            </m:oMathPara>
                          </a14:m>
                          <a:endParaRPr kumimoji="0" lang="zh-CN" altLang="en-US"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endParaRPr>
                        </a:p>
                      </a:txBody>
                      <a:tcPr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ctrlPr>
                                  </m:sSupPr>
                                  <m:e>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𝑦</m:t>
                                    </m:r>
                                  </m:e>
                                  <m:sup>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m:t>
                                    </m:r>
                                  </m:sup>
                                </m:sSup>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m:t>
                                </m:r>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𝑜𝑟</m:t>
                                </m:r>
                                <m:f>
                                  <m:fPr>
                                    <m:ctrlP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ctrlPr>
                                  </m:fPr>
                                  <m:num>
                                    <m:sSup>
                                      <m:sSupPr>
                                        <m:ctrlP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ctrlPr>
                                      </m:sSupPr>
                                      <m:e>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𝑑</m:t>
                                        </m:r>
                                      </m:e>
                                      <m:sup>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2</m:t>
                                        </m:r>
                                      </m:sup>
                                    </m:sSup>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𝑦</m:t>
                                    </m:r>
                                  </m:num>
                                  <m:den>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𝑑</m:t>
                                    </m:r>
                                    <m:sSup>
                                      <m:sSupPr>
                                        <m:ctrlP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ctrlPr>
                                      </m:sSupPr>
                                      <m:e>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𝑥</m:t>
                                        </m:r>
                                      </m:e>
                                      <m:sup>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2</m:t>
                                        </m:r>
                                      </m:sup>
                                    </m:sSup>
                                  </m:den>
                                </m:f>
                              </m:oMath>
                            </m:oMathPara>
                          </a14:m>
                          <a:endParaRPr kumimoji="0" lang="zh-CN" altLang="en-US"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endParaRPr>
                        </a:p>
                      </a:txBody>
                      <a:tcPr anchor="ctr">
                        <a:solidFill>
                          <a:schemeClr val="bg1"/>
                        </a:solidFill>
                      </a:tcPr>
                    </a:tc>
                    <a:extLst>
                      <a:ext uri="{0D108BD9-81ED-4DB2-BD59-A6C34878D82A}">
                        <a16:rowId xmlns:a16="http://schemas.microsoft.com/office/drawing/2014/main" val="10002"/>
                      </a:ext>
                    </a:extLst>
                  </a:tr>
                  <a:tr h="641858">
                    <a:tc>
                      <a:txBody>
                        <a:bodyPr/>
                        <a:lstStyle/>
                        <a:p>
                          <a:pPr algn="ctr"/>
                          <a14:m>
                            <m:oMathPara xmlns:m="http://schemas.openxmlformats.org/officeDocument/2006/math">
                              <m:oMathParaPr>
                                <m:jc m:val="centerGroup"/>
                              </m:oMathParaPr>
                              <m:oMath xmlns:m="http://schemas.openxmlformats.org/officeDocument/2006/math">
                                <m:d>
                                  <m:dPr>
                                    <m:ctrlP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ctrlPr>
                                  </m:dPr>
                                  <m:e>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𝑎</m:t>
                                    </m:r>
                                    <m:sSup>
                                      <m:sSupPr>
                                        <m:ctrlP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ctrlPr>
                                      </m:sSupPr>
                                      <m:e>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𝑥</m:t>
                                        </m:r>
                                      </m:e>
                                      <m:sup>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2</m:t>
                                        </m:r>
                                      </m:sup>
                                    </m:sSup>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m:t>
                                    </m:r>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𝑏𝑥</m:t>
                                    </m:r>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m:t>
                                    </m:r>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𝑐</m:t>
                                    </m:r>
                                  </m:e>
                                </m:d>
                              </m:oMath>
                            </m:oMathPara>
                          </a14:m>
                          <a:endParaRPr kumimoji="0" lang="zh-CN" altLang="en-US"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endParaRPr>
                        </a:p>
                      </a:txBody>
                      <a:tcPr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d>
                                  <m:dPr>
                                    <m:ctrlP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ctrlPr>
                                  </m:dPr>
                                  <m:e>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𝑎</m:t>
                                    </m:r>
                                    <m:sSup>
                                      <m:sSupPr>
                                        <m:ctrlP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ctrlPr>
                                      </m:sSupPr>
                                      <m:e>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𝑥</m:t>
                                        </m:r>
                                      </m:e>
                                      <m:sup>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2</m:t>
                                        </m:r>
                                      </m:sup>
                                    </m:sSup>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m:t>
                                    </m:r>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𝑏𝑥</m:t>
                                    </m:r>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m:t>
                                    </m:r>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𝑐</m:t>
                                    </m:r>
                                  </m:e>
                                </m:d>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m:t>
                                </m:r>
                              </m:oMath>
                            </m:oMathPara>
                          </a14:m>
                          <a:endParaRPr kumimoji="0" lang="zh-CN" altLang="en-US"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endParaRPr>
                        </a:p>
                      </a:txBody>
                      <a:tcPr anchor="c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d>
                                  <m:dPr>
                                    <m:ctrlP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ctrlPr>
                                  </m:dPr>
                                  <m:e>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𝑎</m:t>
                                    </m:r>
                                    <m:sSup>
                                      <m:sSupPr>
                                        <m:ctrlP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ctrlPr>
                                      </m:sSupPr>
                                      <m:e>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𝑥</m:t>
                                        </m:r>
                                      </m:e>
                                      <m:sup>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2</m:t>
                                        </m:r>
                                      </m:sup>
                                    </m:sSup>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m:t>
                                    </m:r>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𝑏𝑥</m:t>
                                    </m:r>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m:t>
                                    </m:r>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𝑐</m:t>
                                    </m:r>
                                  </m:e>
                                </m:d>
                                <m:r>
                                  <a:rPr kumimoji="0" lang="en-US" altLang="zh-CN" sz="2400" b="0" i="1" u="none" strike="noStrike" cap="none" spc="0" normalizeH="0" baseline="0" smtClean="0">
                                    <a:ln>
                                      <a:noFill/>
                                    </a:ln>
                                    <a:solidFill>
                                      <a:schemeClr val="tx1"/>
                                    </a:solidFill>
                                    <a:effectLst/>
                                    <a:uFillTx/>
                                    <a:latin typeface="Cambria Math" panose="02040503050406030204" pitchFamily="18" charset="0"/>
                                    <a:ea typeface="方正北魏楷书简体"/>
                                    <a:cs typeface="Times New Roman" panose="02020603050405020304"/>
                                    <a:sym typeface="Calibri" panose="020F0502020204030204"/>
                                  </a:rPr>
                                  <m:t>′′</m:t>
                                </m:r>
                              </m:oMath>
                            </m:oMathPara>
                          </a14:m>
                          <a:endParaRPr kumimoji="0" lang="zh-CN" altLang="en-US"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endParaRPr>
                        </a:p>
                      </a:txBody>
                      <a:tcPr anchor="ctr">
                        <a:solidFill>
                          <a:schemeClr val="bg1"/>
                        </a:solidFill>
                      </a:tcPr>
                    </a:tc>
                    <a:extLst>
                      <a:ext uri="{0D108BD9-81ED-4DB2-BD59-A6C34878D82A}">
                        <a16:rowId xmlns:a16="http://schemas.microsoft.com/office/drawing/2014/main" val="10003"/>
                      </a:ext>
                    </a:extLst>
                  </a:tr>
                </a:tbl>
              </a:graphicData>
            </a:graphic>
          </p:graphicFrame>
        </mc:Choice>
        <mc:Fallback xmlns="">
          <p:graphicFrame>
            <p:nvGraphicFramePr>
              <p:cNvPr id="3" name="表格 2"/>
              <p:cNvGraphicFramePr>
                <a:graphicFrameLocks noGrp="1"/>
              </p:cNvGraphicFramePr>
              <p:nvPr/>
            </p:nvGraphicFramePr>
            <p:xfrm>
              <a:off x="1024501" y="2390561"/>
              <a:ext cx="9372886" cy="2932113"/>
            </p:xfrm>
            <a:graphic>
              <a:graphicData uri="http://schemas.openxmlformats.org/drawingml/2006/table">
                <a:tbl>
                  <a:tblPr firstRow="1" bandRow="1">
                    <a:tableStyleId>{5940675A-B579-460E-94D1-54222C63F5DA}</a:tableStyleId>
                  </a:tblPr>
                  <a:tblGrid>
                    <a:gridCol w="2709333"/>
                    <a:gridCol w="3183235"/>
                    <a:gridCol w="3480318"/>
                  </a:tblGrid>
                  <a:tr h="641858">
                    <a:tc>
                      <a:txBody>
                        <a:bodyPr/>
                        <a:lstStyle/>
                        <a:p>
                          <a:pPr algn="ctr"/>
                          <a:r>
                            <a:rPr kumimoji="0" lang="zh-CN" altLang="en-US"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rPr>
                            <a:t>函数 </a:t>
                          </a:r>
                          <a:r>
                            <a:rPr kumimoji="0" lang="en-US" altLang="zh-CN"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rPr>
                            <a:t>function</a:t>
                          </a:r>
                          <a:endParaRPr kumimoji="0" lang="zh-CN" altLang="en-US"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endParaRPr>
                        </a:p>
                      </a:txBody>
                      <a:tcPr anchor="ctr">
                        <a:solidFill>
                          <a:schemeClr val="bg1"/>
                        </a:solidFill>
                      </a:tcPr>
                    </a:tc>
                    <a:tc>
                      <a:txBody>
                        <a:bodyPr/>
                        <a:lstStyle/>
                        <a:p>
                          <a:pPr algn="ctr"/>
                          <a:r>
                            <a:rPr kumimoji="0" lang="zh-CN" altLang="en-US"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rPr>
                            <a:t>一阶导 </a:t>
                          </a:r>
                          <a:r>
                            <a:rPr kumimoji="0" lang="en-US" altLang="zh-CN"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rPr>
                            <a:t>first derivative</a:t>
                          </a:r>
                          <a:endParaRPr kumimoji="0" lang="zh-CN" altLang="en-US"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endParaRPr>
                        </a:p>
                      </a:txBody>
                      <a:tcPr anchor="ctr">
                        <a:solidFill>
                          <a:schemeClr val="bg1"/>
                        </a:solidFill>
                      </a:tcPr>
                    </a:tc>
                    <a:tc>
                      <a:txBody>
                        <a:bodyPr/>
                        <a:lstStyle/>
                        <a:p>
                          <a:pPr algn="ctr"/>
                          <a:r>
                            <a:rPr kumimoji="0" lang="zh-CN" altLang="en-US"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rPr>
                            <a:t>二阶导 </a:t>
                          </a:r>
                          <a:r>
                            <a:rPr kumimoji="0" lang="en-US" altLang="zh-CN"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rPr>
                            <a:t>second derivative</a:t>
                          </a:r>
                          <a:endParaRPr kumimoji="0" lang="zh-CN" altLang="en-US" sz="2400" b="0" i="0" u="none" strike="noStrike" cap="none" spc="0" normalizeH="0" baseline="0" dirty="0">
                            <a:ln>
                              <a:noFill/>
                            </a:ln>
                            <a:solidFill>
                              <a:schemeClr val="tx1"/>
                            </a:solidFill>
                            <a:effectLst/>
                            <a:uFillTx/>
                            <a:latin typeface="方正北魏楷书简体"/>
                            <a:ea typeface="方正北魏楷书简体"/>
                            <a:cs typeface="Times New Roman" panose="02020603050405020304"/>
                            <a:sym typeface="Calibri" panose="020F0502020204030204"/>
                          </a:endParaRPr>
                        </a:p>
                      </a:txBody>
                      <a:tcPr anchor="ctr">
                        <a:solidFill>
                          <a:schemeClr val="bg1"/>
                        </a:solidFill>
                      </a:tcPr>
                    </a:tc>
                  </a:tr>
                  <a:tr h="641985">
                    <a:tc>
                      <a:txBody>
                        <a:bodyPr/>
                        <a:lstStyle/>
                        <a:p>
                          <a:endParaRPr lang="zh-CN"/>
                        </a:p>
                      </a:txBody>
                      <a:tcPr anchor="ctr">
                        <a:blipFill>
                          <a:blip r:embed="rId2"/>
                        </a:blipFill>
                      </a:tcPr>
                    </a:tc>
                    <a:tc>
                      <a:txBody>
                        <a:bodyPr/>
                        <a:lstStyle/>
                        <a:p>
                          <a:endParaRPr lang="zh-CN"/>
                        </a:p>
                      </a:txBody>
                      <a:tcPr anchor="ctr">
                        <a:blipFill>
                          <a:blip r:embed="rId2"/>
                        </a:blipFill>
                      </a:tcPr>
                    </a:tc>
                    <a:tc>
                      <a:txBody>
                        <a:bodyPr/>
                        <a:lstStyle/>
                        <a:p>
                          <a:endParaRPr lang="zh-CN"/>
                        </a:p>
                      </a:txBody>
                      <a:tcPr anchor="ctr">
                        <a:blipFill>
                          <a:blip r:embed="rId2"/>
                        </a:blipFill>
                      </a:tcPr>
                    </a:tc>
                  </a:tr>
                  <a:tr h="827405">
                    <a:tc>
                      <a:txBody>
                        <a:bodyPr/>
                        <a:lstStyle/>
                        <a:p>
                          <a:endParaRPr lang="zh-CN"/>
                        </a:p>
                      </a:txBody>
                      <a:tcPr anchor="ctr">
                        <a:blipFill>
                          <a:blip r:embed="rId2"/>
                        </a:blipFill>
                      </a:tcPr>
                    </a:tc>
                    <a:tc>
                      <a:txBody>
                        <a:bodyPr/>
                        <a:lstStyle/>
                        <a:p>
                          <a:endParaRPr lang="zh-CN"/>
                        </a:p>
                      </a:txBody>
                      <a:tcPr anchor="ctr">
                        <a:blipFill>
                          <a:blip r:embed="rId2"/>
                        </a:blipFill>
                      </a:tcPr>
                    </a:tc>
                    <a:tc>
                      <a:txBody>
                        <a:bodyPr/>
                        <a:lstStyle/>
                        <a:p>
                          <a:endParaRPr lang="zh-CN"/>
                        </a:p>
                      </a:txBody>
                      <a:tcPr anchor="ctr">
                        <a:blipFill>
                          <a:blip r:embed="rId2"/>
                        </a:blipFill>
                      </a:tcPr>
                    </a:tc>
                  </a:tr>
                  <a:tr h="641985">
                    <a:tc>
                      <a:txBody>
                        <a:bodyPr/>
                        <a:lstStyle/>
                        <a:p>
                          <a:endParaRPr lang="zh-CN"/>
                        </a:p>
                      </a:txBody>
                      <a:tcPr anchor="ctr">
                        <a:blipFill>
                          <a:blip r:embed="rId2"/>
                        </a:blipFill>
                      </a:tcPr>
                    </a:tc>
                    <a:tc>
                      <a:txBody>
                        <a:bodyPr/>
                        <a:lstStyle/>
                        <a:p>
                          <a:endParaRPr lang="zh-CN"/>
                        </a:p>
                      </a:txBody>
                      <a:tcPr anchor="ctr">
                        <a:blipFill>
                          <a:blip r:embed="rId2"/>
                        </a:blipFill>
                      </a:tcPr>
                    </a:tc>
                    <a:tc>
                      <a:txBody>
                        <a:bodyPr/>
                        <a:lstStyle/>
                        <a:p>
                          <a:endParaRPr lang="zh-CN"/>
                        </a:p>
                      </a:txBody>
                      <a:tcPr anchor="ctr">
                        <a:blipFill>
                          <a:blip r:embed="rId2"/>
                        </a:blipFill>
                      </a:tcPr>
                    </a:tc>
                  </a:tr>
                </a:tbl>
              </a:graphicData>
            </a:graphic>
          </p:graphicFrame>
        </mc:Fallback>
      </mc:AlternateContent>
      <mc:AlternateContent xmlns:mc="http://schemas.openxmlformats.org/markup-compatibility/2006" xmlns:a14="http://schemas.microsoft.com/office/drawing/2010/main">
        <mc:Choice Requires="a14">
          <p:sp>
            <p:nvSpPr>
              <p:cNvPr id="2" name="矩形 1"/>
              <p:cNvSpPr/>
              <p:nvPr/>
            </p:nvSpPr>
            <p:spPr>
              <a:xfrm>
                <a:off x="3071663" y="1517946"/>
                <a:ext cx="5278561" cy="64633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sz="3600" i="1">
                          <a:latin typeface="Cambria Math" panose="02040503050406030204" pitchFamily="18" charset="0"/>
                          <a:ea typeface="方正北魏楷书简体"/>
                          <a:cs typeface="Times New Roman" panose="02020603050405020304"/>
                          <a:sym typeface="Calibri" panose="020F0502020204030204"/>
                        </a:rPr>
                        <m:t>𝑦</m:t>
                      </m:r>
                      <m:r>
                        <a:rPr lang="en-US" altLang="zh-CN" sz="3600" i="1" smtClean="0">
                          <a:latin typeface="Cambria Math" panose="02040503050406030204" pitchFamily="18" charset="0"/>
                          <a:ea typeface="方正北魏楷书简体"/>
                          <a:cs typeface="Times New Roman" panose="02020603050405020304"/>
                          <a:sym typeface="Calibri" panose="020F0502020204030204"/>
                        </a:rPr>
                        <m:t>=</m:t>
                      </m:r>
                      <m:r>
                        <a:rPr lang="en-US" altLang="zh-CN" sz="3600" i="1">
                          <a:latin typeface="Cambria Math" panose="02040503050406030204" pitchFamily="18" charset="0"/>
                          <a:ea typeface="方正北魏楷书简体"/>
                          <a:cs typeface="Times New Roman" panose="02020603050405020304"/>
                          <a:sym typeface="Calibri" panose="020F0502020204030204"/>
                        </a:rPr>
                        <m:t>𝑓</m:t>
                      </m:r>
                      <m:r>
                        <a:rPr lang="en-US" altLang="zh-CN" sz="3600" i="1">
                          <a:latin typeface="Cambria Math" panose="02040503050406030204" pitchFamily="18" charset="0"/>
                          <a:ea typeface="方正北魏楷书简体"/>
                          <a:cs typeface="Times New Roman" panose="02020603050405020304"/>
                          <a:sym typeface="Calibri" panose="020F0502020204030204"/>
                        </a:rPr>
                        <m:t>(</m:t>
                      </m:r>
                      <m:r>
                        <a:rPr lang="en-US" altLang="zh-CN" sz="3600" i="1">
                          <a:latin typeface="Cambria Math" panose="02040503050406030204" pitchFamily="18" charset="0"/>
                          <a:ea typeface="方正北魏楷书简体"/>
                          <a:cs typeface="Times New Roman" panose="02020603050405020304"/>
                          <a:sym typeface="Calibri" panose="020F0502020204030204"/>
                        </a:rPr>
                        <m:t>𝑥</m:t>
                      </m:r>
                      <m:r>
                        <a:rPr lang="en-US" altLang="zh-CN" sz="3600" i="1">
                          <a:latin typeface="Cambria Math" panose="02040503050406030204" pitchFamily="18" charset="0"/>
                          <a:ea typeface="方正北魏楷书简体"/>
                          <a:cs typeface="Times New Roman" panose="02020603050405020304"/>
                          <a:sym typeface="Calibri" panose="020F0502020204030204"/>
                        </a:rPr>
                        <m:t>)=</m:t>
                      </m:r>
                      <m:r>
                        <a:rPr lang="en-US" altLang="zh-CN" sz="3600" i="1">
                          <a:latin typeface="Cambria Math" panose="02040503050406030204" pitchFamily="18" charset="0"/>
                          <a:ea typeface="方正北魏楷书简体"/>
                          <a:cs typeface="Times New Roman" panose="02020603050405020304"/>
                          <a:sym typeface="Calibri" panose="020F0502020204030204"/>
                        </a:rPr>
                        <m:t>𝑎</m:t>
                      </m:r>
                      <m:sSup>
                        <m:sSupPr>
                          <m:ctrlPr>
                            <a:rPr lang="en-US" altLang="zh-CN" sz="3600" i="1">
                              <a:latin typeface="Cambria Math" panose="02040503050406030204" pitchFamily="18" charset="0"/>
                              <a:ea typeface="方正北魏楷书简体"/>
                              <a:cs typeface="Times New Roman" panose="02020603050405020304"/>
                              <a:sym typeface="Calibri" panose="020F0502020204030204"/>
                            </a:rPr>
                          </m:ctrlPr>
                        </m:sSupPr>
                        <m:e>
                          <m:r>
                            <a:rPr lang="en-US" altLang="zh-CN" sz="3600" i="1">
                              <a:latin typeface="Cambria Math" panose="02040503050406030204" pitchFamily="18" charset="0"/>
                              <a:ea typeface="方正北魏楷书简体"/>
                              <a:cs typeface="Times New Roman" panose="02020603050405020304"/>
                              <a:sym typeface="Calibri" panose="020F0502020204030204"/>
                            </a:rPr>
                            <m:t>𝑥</m:t>
                          </m:r>
                        </m:e>
                        <m:sup>
                          <m:r>
                            <a:rPr lang="en-US" altLang="zh-CN" sz="3600" i="1">
                              <a:latin typeface="Cambria Math" panose="02040503050406030204" pitchFamily="18" charset="0"/>
                              <a:ea typeface="方正北魏楷书简体"/>
                              <a:cs typeface="Times New Roman" panose="02020603050405020304"/>
                              <a:sym typeface="Calibri" panose="020F0502020204030204"/>
                            </a:rPr>
                            <m:t>2</m:t>
                          </m:r>
                        </m:sup>
                      </m:sSup>
                      <m:r>
                        <a:rPr lang="en-US" altLang="zh-CN" sz="3600" i="1">
                          <a:latin typeface="Cambria Math" panose="02040503050406030204" pitchFamily="18" charset="0"/>
                          <a:ea typeface="方正北魏楷书简体"/>
                          <a:cs typeface="Times New Roman" panose="02020603050405020304"/>
                          <a:sym typeface="Calibri" panose="020F0502020204030204"/>
                        </a:rPr>
                        <m:t>+</m:t>
                      </m:r>
                      <m:r>
                        <a:rPr lang="en-US" altLang="zh-CN" sz="3600" i="1">
                          <a:latin typeface="Cambria Math" panose="02040503050406030204" pitchFamily="18" charset="0"/>
                          <a:ea typeface="方正北魏楷书简体"/>
                          <a:cs typeface="Times New Roman" panose="02020603050405020304"/>
                          <a:sym typeface="Calibri" panose="020F0502020204030204"/>
                        </a:rPr>
                        <m:t>𝑏𝑥</m:t>
                      </m:r>
                      <m:r>
                        <a:rPr lang="en-US" altLang="zh-CN" sz="3600" i="1">
                          <a:latin typeface="Cambria Math" panose="02040503050406030204" pitchFamily="18" charset="0"/>
                          <a:ea typeface="方正北魏楷书简体"/>
                          <a:cs typeface="Times New Roman" panose="02020603050405020304"/>
                          <a:sym typeface="Calibri" panose="020F0502020204030204"/>
                        </a:rPr>
                        <m:t>+</m:t>
                      </m:r>
                      <m:r>
                        <a:rPr lang="en-US" altLang="zh-CN" sz="3600" i="1">
                          <a:latin typeface="Cambria Math" panose="02040503050406030204" pitchFamily="18" charset="0"/>
                          <a:ea typeface="方正北魏楷书简体"/>
                          <a:cs typeface="Times New Roman" panose="02020603050405020304"/>
                          <a:sym typeface="Calibri" panose="020F0502020204030204"/>
                        </a:rPr>
                        <m:t>𝑐</m:t>
                      </m:r>
                    </m:oMath>
                  </m:oMathPara>
                </a14:m>
                <a:endParaRPr lang="zh-CN" altLang="en-US" sz="3600" dirty="0">
                  <a:latin typeface="方正北魏楷书简体"/>
                  <a:ea typeface="方正北魏楷书简体"/>
                  <a:cs typeface="Times New Roman" panose="02020603050405020304"/>
                  <a:sym typeface="Calibri" panose="020F0502020204030204"/>
                </a:endParaRPr>
              </a:p>
            </p:txBody>
          </p:sp>
        </mc:Choice>
        <mc:Fallback xmlns="">
          <p:sp>
            <p:nvSpPr>
              <p:cNvPr id="2" name="矩形 1"/>
              <p:cNvSpPr>
                <a:spLocks noRot="1" noChangeAspect="1" noMove="1" noResize="1" noEditPoints="1" noAdjustHandles="1" noChangeArrowheads="1" noChangeShapeType="1" noTextEdit="1"/>
              </p:cNvSpPr>
              <p:nvPr/>
            </p:nvSpPr>
            <p:spPr>
              <a:xfrm>
                <a:off x="3071663" y="1517946"/>
                <a:ext cx="5278561" cy="646331"/>
              </a:xfrm>
              <a:prstGeom prst="rect">
                <a:avLst/>
              </a:prstGeom>
              <a:blipFill rotWithShape="1">
                <a:blip r:embed="rId3"/>
                <a:stretch>
                  <a:fillRect l="-3" t="-46" r="-25" b="30"/>
                </a:stretch>
              </a:blipFill>
            </p:spPr>
            <p:txBody>
              <a:bodyPr/>
              <a:lstStyle/>
              <a:p>
                <a:r>
                  <a:rPr lang="zh-CN" altLang="en-US">
                    <a:noFill/>
                  </a:rPr>
                  <a:t> </a:t>
                </a:r>
              </a:p>
            </p:txBody>
          </p:sp>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1015661"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sym typeface="方正北魏楷书简体"/>
              </a:rPr>
              <a:t>求导法则</a:t>
            </a:r>
            <a:endParaRPr dirty="0"/>
          </a:p>
        </p:txBody>
      </p:sp>
      <p:sp>
        <p:nvSpPr>
          <p:cNvPr id="9" name="矩形 28"/>
          <p:cNvSpPr txBox="1"/>
          <p:nvPr/>
        </p:nvSpPr>
        <p:spPr>
          <a:xfrm>
            <a:off x="866013" y="1876838"/>
            <a:ext cx="1611978" cy="461665"/>
          </a:xfrm>
          <a:prstGeom prst="rect">
            <a:avLst/>
          </a:prstGeom>
          <a:ln w="12700">
            <a:miter lim="400000"/>
          </a:ln>
        </p:spPr>
        <p:txBody>
          <a:bodyPr wrap="none" lIns="45719" rIns="45719">
            <a:spAutoFit/>
          </a:bodyPr>
          <a:lstStyle/>
          <a:p>
            <a:pPr marL="285750" indent="-285750">
              <a:buFont typeface="Wingdings" panose="05000000000000000000" pitchFamily="2" charset="2"/>
              <a:buChar char="n"/>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sz="2400" dirty="0">
                <a:latin typeface="方正北魏楷书简体"/>
                <a:ea typeface="方正北魏楷书简体"/>
                <a:cs typeface="方正北魏楷书简体"/>
                <a:sym typeface="方正北魏楷书简体"/>
              </a:rPr>
              <a:t>乘方法则</a:t>
            </a:r>
            <a:endParaRPr sz="2400" dirty="0"/>
          </a:p>
        </p:txBody>
      </p:sp>
      <mc:AlternateContent xmlns:mc="http://schemas.openxmlformats.org/markup-compatibility/2006" xmlns:a14="http://schemas.microsoft.com/office/drawing/2010/main">
        <mc:Choice Requires="a14">
          <p:sp>
            <p:nvSpPr>
              <p:cNvPr id="3" name="矩形 2"/>
              <p:cNvSpPr/>
              <p:nvPr/>
            </p:nvSpPr>
            <p:spPr>
              <a:xfrm>
                <a:off x="2711624" y="1586303"/>
                <a:ext cx="6755054" cy="890244"/>
              </a:xfrm>
              <a:prstGeom prst="rect">
                <a:avLst/>
              </a:prstGeom>
            </p:spPr>
            <p:txBody>
              <a:bodyPr wrap="none">
                <a:spAutoFit/>
              </a:bodyPr>
              <a:lstStyle/>
              <a:p>
                <a:r>
                  <a:rPr lang="zh-CN" altLang="en-US" sz="2400" dirty="0">
                    <a:latin typeface="方正北魏楷书简体" panose="03000509000000000000" pitchFamily="65" charset="-122"/>
                    <a:ea typeface="方正北魏楷书简体" panose="03000509000000000000" pitchFamily="65" charset="-122"/>
                  </a:rPr>
                  <a:t>如果函数</a:t>
                </a:r>
                <a14:m>
                  <m:oMath xmlns:m="http://schemas.openxmlformats.org/officeDocument/2006/math">
                    <m:r>
                      <a:rPr lang="en-US" altLang="zh-CN" sz="3200" b="0" i="1" smtClean="0">
                        <a:latin typeface="Cambria Math" panose="02040503050406030204" pitchFamily="18" charset="0"/>
                        <a:ea typeface="方正北魏楷书简体" panose="03000509000000000000" pitchFamily="65" charset="-122"/>
                      </a:rPr>
                      <m:t>𝑦</m:t>
                    </m:r>
                    <m:r>
                      <a:rPr lang="en-US" altLang="zh-CN" sz="3200" b="0" i="1" smtClean="0">
                        <a:latin typeface="Cambria Math" panose="02040503050406030204" pitchFamily="18" charset="0"/>
                        <a:ea typeface="方正北魏楷书简体" panose="03000509000000000000" pitchFamily="65" charset="-122"/>
                      </a:rPr>
                      <m:t>=</m:t>
                    </m:r>
                    <m:sSup>
                      <m:sSupPr>
                        <m:ctrlPr>
                          <a:rPr lang="en-US" altLang="zh-CN" sz="3200" b="0" i="1" smtClean="0">
                            <a:latin typeface="Cambria Math" panose="02040503050406030204" pitchFamily="18" charset="0"/>
                            <a:ea typeface="方正北魏楷书简体" panose="03000509000000000000" pitchFamily="65" charset="-122"/>
                          </a:rPr>
                        </m:ctrlPr>
                      </m:sSupPr>
                      <m:e>
                        <m:r>
                          <a:rPr lang="en-US" altLang="zh-CN" sz="3200" b="0" i="1" smtClean="0">
                            <a:latin typeface="Cambria Math" panose="02040503050406030204" pitchFamily="18" charset="0"/>
                            <a:ea typeface="方正北魏楷书简体" panose="03000509000000000000" pitchFamily="65" charset="-122"/>
                          </a:rPr>
                          <m:t>𝑥</m:t>
                        </m:r>
                      </m:e>
                      <m:sup>
                        <m:r>
                          <a:rPr lang="en-US" altLang="zh-CN" sz="3200" b="0" i="1" smtClean="0">
                            <a:latin typeface="Cambria Math" panose="02040503050406030204" pitchFamily="18" charset="0"/>
                            <a:ea typeface="方正北魏楷书简体" panose="03000509000000000000" pitchFamily="65" charset="-122"/>
                          </a:rPr>
                          <m:t>𝑛</m:t>
                        </m:r>
                      </m:sup>
                    </m:sSup>
                  </m:oMath>
                </a14:m>
                <a:r>
                  <a:rPr lang="zh-CN" altLang="en-US" sz="2400" dirty="0">
                    <a:latin typeface="方正北魏楷书简体" panose="03000509000000000000" pitchFamily="65" charset="-122"/>
                    <a:ea typeface="方正北魏楷书简体" panose="03000509000000000000" pitchFamily="65" charset="-122"/>
                  </a:rPr>
                  <a:t>，那么其导数</a:t>
                </a:r>
                <a14:m>
                  <m:oMath xmlns:m="http://schemas.openxmlformats.org/officeDocument/2006/math">
                    <m:f>
                      <m:fPr>
                        <m:ctrlPr>
                          <a:rPr lang="en-US" altLang="zh-CN" sz="3600" b="0" i="1" smtClean="0">
                            <a:latin typeface="Cambria Math" panose="02040503050406030204" pitchFamily="18" charset="0"/>
                            <a:ea typeface="方正北魏楷书简体" panose="03000509000000000000" pitchFamily="65" charset="-122"/>
                          </a:rPr>
                        </m:ctrlPr>
                      </m:fPr>
                      <m:num>
                        <m:r>
                          <a:rPr lang="en-US" altLang="zh-CN" sz="3600" b="0" i="1" smtClean="0">
                            <a:latin typeface="Cambria Math" panose="02040503050406030204" pitchFamily="18" charset="0"/>
                            <a:ea typeface="方正北魏楷书简体" panose="03000509000000000000" pitchFamily="65" charset="-122"/>
                          </a:rPr>
                          <m:t>𝑑𝑦</m:t>
                        </m:r>
                      </m:num>
                      <m:den>
                        <m:r>
                          <a:rPr lang="en-US" altLang="zh-CN" sz="3600" b="0" i="1" smtClean="0">
                            <a:latin typeface="Cambria Math" panose="02040503050406030204" pitchFamily="18" charset="0"/>
                            <a:ea typeface="方正北魏楷书简体" panose="03000509000000000000" pitchFamily="65" charset="-122"/>
                          </a:rPr>
                          <m:t>𝑑𝑥</m:t>
                        </m:r>
                      </m:den>
                    </m:f>
                    <m:r>
                      <a:rPr lang="en-US" altLang="zh-CN" sz="3600" b="0" i="1" smtClean="0">
                        <a:latin typeface="Cambria Math" panose="02040503050406030204" pitchFamily="18" charset="0"/>
                        <a:ea typeface="方正北魏楷书简体" panose="03000509000000000000" pitchFamily="65" charset="-122"/>
                      </a:rPr>
                      <m:t>=</m:t>
                    </m:r>
                    <m:r>
                      <a:rPr lang="en-US" altLang="zh-CN" sz="3600" b="0" i="1" smtClean="0">
                        <a:latin typeface="Cambria Math" panose="02040503050406030204" pitchFamily="18" charset="0"/>
                        <a:ea typeface="方正北魏楷书简体" panose="03000509000000000000" pitchFamily="65" charset="-122"/>
                      </a:rPr>
                      <m:t>𝑛</m:t>
                    </m:r>
                    <m:sSup>
                      <m:sSupPr>
                        <m:ctrlPr>
                          <a:rPr lang="en-US" altLang="zh-CN" sz="3600" b="0" i="1" smtClean="0">
                            <a:latin typeface="Cambria Math" panose="02040503050406030204" pitchFamily="18" charset="0"/>
                            <a:ea typeface="方正北魏楷书简体" panose="03000509000000000000" pitchFamily="65" charset="-122"/>
                          </a:rPr>
                        </m:ctrlPr>
                      </m:sSupPr>
                      <m:e>
                        <m:r>
                          <a:rPr lang="en-US" altLang="zh-CN" sz="3600" b="0" i="1" smtClean="0">
                            <a:latin typeface="Cambria Math" panose="02040503050406030204" pitchFamily="18" charset="0"/>
                            <a:ea typeface="方正北魏楷书简体" panose="03000509000000000000" pitchFamily="65" charset="-122"/>
                          </a:rPr>
                          <m:t>𝑥</m:t>
                        </m:r>
                      </m:e>
                      <m:sup>
                        <m:r>
                          <a:rPr lang="en-US" altLang="zh-CN" sz="3600" b="0" i="1" smtClean="0">
                            <a:latin typeface="Cambria Math" panose="02040503050406030204" pitchFamily="18" charset="0"/>
                            <a:ea typeface="方正北魏楷书简体" panose="03000509000000000000" pitchFamily="65" charset="-122"/>
                          </a:rPr>
                          <m:t>𝑛</m:t>
                        </m:r>
                        <m:r>
                          <a:rPr lang="en-US" altLang="zh-CN" sz="3600" b="0" i="1" smtClean="0">
                            <a:latin typeface="Cambria Math" panose="02040503050406030204" pitchFamily="18" charset="0"/>
                            <a:ea typeface="方正北魏楷书简体" panose="03000509000000000000" pitchFamily="65" charset="-122"/>
                          </a:rPr>
                          <m:t>−1</m:t>
                        </m:r>
                      </m:sup>
                    </m:sSup>
                  </m:oMath>
                </a14:m>
                <a:endParaRPr lang="zh-CN" altLang="en-US" sz="2400" dirty="0">
                  <a:latin typeface="方正北魏楷书简体" panose="03000509000000000000" pitchFamily="65" charset="-122"/>
                  <a:ea typeface="方正北魏楷书简体" panose="03000509000000000000" pitchFamily="65"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2711624" y="1586303"/>
                <a:ext cx="6755054" cy="890244"/>
              </a:xfrm>
              <a:prstGeom prst="rect">
                <a:avLst/>
              </a:prstGeom>
              <a:blipFill rotWithShape="1">
                <a:blip r:embed="rId2"/>
                <a:stretch>
                  <a:fillRect l="-3" t="-8" r="1" b="5"/>
                </a:stretch>
              </a:blipFill>
            </p:spPr>
            <p:txBody>
              <a:bodyPr/>
              <a:lstStyle/>
              <a:p>
                <a:r>
                  <a:rPr lang="zh-CN" altLang="en-US">
                    <a:noFill/>
                  </a:rPr>
                  <a:t> </a:t>
                </a:r>
              </a:p>
            </p:txBody>
          </p:sp>
        </mc:Fallback>
      </mc:AlternateContent>
      <p:grpSp>
        <p:nvGrpSpPr>
          <p:cNvPr id="5" name="组合 4"/>
          <p:cNvGrpSpPr/>
          <p:nvPr/>
        </p:nvGrpSpPr>
        <p:grpSpPr>
          <a:xfrm>
            <a:off x="866013" y="2746292"/>
            <a:ext cx="1368962" cy="461665"/>
            <a:chOff x="870393" y="2727631"/>
            <a:chExt cx="1368962" cy="461665"/>
          </a:xfrm>
        </p:grpSpPr>
        <p:sp>
          <p:nvSpPr>
            <p:cNvPr id="12" name="Rectangle 5"/>
            <p:cNvSpPr/>
            <p:nvPr/>
          </p:nvSpPr>
          <p:spPr>
            <a:xfrm>
              <a:off x="870393" y="2744794"/>
              <a:ext cx="1344626" cy="444502"/>
            </a:xfrm>
            <a:prstGeom prst="rect">
              <a:avLst/>
            </a:prstGeom>
            <a:solidFill>
              <a:srgbClr val="FC611F"/>
            </a:solidFill>
            <a:ln w="12700" cap="flat">
              <a:noFill/>
              <a:miter lim="400000"/>
            </a:ln>
            <a:effectLst/>
          </p:spPr>
          <p:txBody>
            <a:bodyPr wrap="square" lIns="45719" tIns="45719" rIns="45719" bIns="45719" numCol="1" anchor="t">
              <a:noAutofit/>
            </a:bodyPr>
            <a:lstStyle/>
            <a:p>
              <a:endParaRPr sz="2400"/>
            </a:p>
          </p:txBody>
        </p:sp>
        <p:sp>
          <p:nvSpPr>
            <p:cNvPr id="4" name="矩形 3"/>
            <p:cNvSpPr/>
            <p:nvPr/>
          </p:nvSpPr>
          <p:spPr>
            <a:xfrm>
              <a:off x="892511" y="2727631"/>
              <a:ext cx="1346844" cy="461665"/>
            </a:xfrm>
            <a:prstGeom prst="rect">
              <a:avLst/>
            </a:prstGeom>
          </p:spPr>
          <p:txBody>
            <a:bodyPr wrap="none">
              <a:spAutoFit/>
            </a:bodyPr>
            <a:lstStyle/>
            <a:p>
              <a:r>
                <a:rPr lang="en-US" altLang="zh-CN" sz="2400" b="1" dirty="0">
                  <a:latin typeface="Times New Roman" panose="02020603050405020304" pitchFamily="18" charset="0"/>
                  <a:ea typeface="方正北魏楷书简体"/>
                  <a:cs typeface="Times New Roman" panose="02020603050405020304" pitchFamily="18" charset="0"/>
                  <a:sym typeface="方正北魏楷书简体"/>
                </a:rPr>
                <a:t>Example</a:t>
              </a:r>
              <a:endParaRPr lang="zh-CN" altLang="en-US" sz="2400" b="1"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7" name="矩形 16"/>
              <p:cNvSpPr/>
              <p:nvPr/>
            </p:nvSpPr>
            <p:spPr>
              <a:xfrm>
                <a:off x="2788178" y="2552430"/>
                <a:ext cx="198855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3200" b="0" i="1" smtClean="0">
                              <a:latin typeface="Cambria Math" panose="02040503050406030204" pitchFamily="18" charset="0"/>
                              <a:ea typeface="方正北魏楷书简体" panose="03000509000000000000" pitchFamily="65" charset="-122"/>
                            </a:rPr>
                          </m:ctrlPr>
                        </m:dPr>
                        <m:e>
                          <m:r>
                            <a:rPr lang="en-US" altLang="zh-CN" sz="3200" b="0" i="1" smtClean="0">
                              <a:latin typeface="Cambria Math" panose="02040503050406030204" pitchFamily="18" charset="0"/>
                              <a:ea typeface="方正北魏楷书简体" panose="03000509000000000000" pitchFamily="65" charset="-122"/>
                            </a:rPr>
                            <m:t>1</m:t>
                          </m:r>
                        </m:e>
                      </m:d>
                      <m:r>
                        <a:rPr lang="en-US" altLang="zh-CN" sz="3200" b="0" i="1" smtClean="0">
                          <a:latin typeface="Cambria Math" panose="02040503050406030204" pitchFamily="18" charset="0"/>
                          <a:ea typeface="方正北魏楷书简体" panose="03000509000000000000" pitchFamily="65" charset="-122"/>
                        </a:rPr>
                        <m:t> </m:t>
                      </m:r>
                      <m:r>
                        <a:rPr lang="en-US" altLang="zh-CN" sz="3200" i="1">
                          <a:latin typeface="Cambria Math" panose="02040503050406030204" pitchFamily="18" charset="0"/>
                          <a:ea typeface="方正北魏楷书简体" panose="03000509000000000000" pitchFamily="65" charset="-122"/>
                        </a:rPr>
                        <m:t>𝑦</m:t>
                      </m:r>
                      <m:r>
                        <a:rPr lang="en-US" altLang="zh-CN" sz="3200" i="1">
                          <a:latin typeface="Cambria Math" panose="02040503050406030204" pitchFamily="18" charset="0"/>
                          <a:ea typeface="方正北魏楷书简体" panose="03000509000000000000" pitchFamily="65" charset="-122"/>
                        </a:rPr>
                        <m:t>=</m:t>
                      </m:r>
                      <m:r>
                        <a:rPr lang="en-US" altLang="zh-CN" sz="3200" b="0" i="1" smtClean="0">
                          <a:latin typeface="Cambria Math" panose="02040503050406030204" pitchFamily="18" charset="0"/>
                          <a:ea typeface="方正北魏楷书简体" panose="03000509000000000000" pitchFamily="65" charset="-122"/>
                        </a:rPr>
                        <m:t>𝐶</m:t>
                      </m:r>
                    </m:oMath>
                  </m:oMathPara>
                </a14:m>
                <a:endParaRPr lang="zh-CN" altLang="en-US" sz="2400" dirty="0"/>
              </a:p>
            </p:txBody>
          </p:sp>
        </mc:Choice>
        <mc:Fallback xmlns="">
          <p:sp>
            <p:nvSpPr>
              <p:cNvPr id="17" name="矩形 16"/>
              <p:cNvSpPr>
                <a:spLocks noRot="1" noChangeAspect="1" noMove="1" noResize="1" noEditPoints="1" noAdjustHandles="1" noChangeArrowheads="1" noChangeShapeType="1" noTextEdit="1"/>
              </p:cNvSpPr>
              <p:nvPr/>
            </p:nvSpPr>
            <p:spPr>
              <a:xfrm>
                <a:off x="2788178" y="2552430"/>
                <a:ext cx="1988558" cy="584775"/>
              </a:xfrm>
              <a:prstGeom prst="rect">
                <a:avLst/>
              </a:prstGeom>
              <a:blipFill rotWithShape="1">
                <a:blip r:embed="rId3"/>
                <a:stretch>
                  <a:fillRect l="-27" t="-62" r="13" b="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789042" y="2572369"/>
                <a:ext cx="143238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i="1" smtClean="0">
                              <a:latin typeface="Cambria Math" panose="02040503050406030204" pitchFamily="18" charset="0"/>
                              <a:ea typeface="方正北魏楷书简体" panose="03000509000000000000" pitchFamily="65" charset="-122"/>
                            </a:rPr>
                          </m:ctrlPr>
                        </m:sSupPr>
                        <m:e>
                          <m:r>
                            <a:rPr lang="en-US" altLang="zh-CN" sz="3200" i="1">
                              <a:latin typeface="Cambria Math" panose="02040503050406030204" pitchFamily="18" charset="0"/>
                              <a:ea typeface="方正北魏楷书简体" panose="03000509000000000000" pitchFamily="65" charset="-122"/>
                            </a:rPr>
                            <m:t>𝑦</m:t>
                          </m:r>
                        </m:e>
                        <m:sup>
                          <m:r>
                            <a:rPr lang="en-US" altLang="zh-CN" sz="3200" i="1">
                              <a:latin typeface="Cambria Math" panose="02040503050406030204" pitchFamily="18" charset="0"/>
                              <a:ea typeface="方正北魏楷书简体" panose="03000509000000000000" pitchFamily="65" charset="-122"/>
                            </a:rPr>
                            <m:t>′</m:t>
                          </m:r>
                        </m:sup>
                      </m:sSup>
                      <m:r>
                        <a:rPr lang="en-US" altLang="zh-CN" sz="3200" i="1">
                          <a:latin typeface="Cambria Math" panose="02040503050406030204" pitchFamily="18" charset="0"/>
                          <a:ea typeface="方正北魏楷书简体" panose="03000509000000000000" pitchFamily="65" charset="-122"/>
                        </a:rPr>
                        <m:t>=</m:t>
                      </m:r>
                      <m:r>
                        <a:rPr lang="en-US" altLang="zh-CN" sz="3200" b="0" i="1" smtClean="0">
                          <a:latin typeface="Cambria Math" panose="02040503050406030204" pitchFamily="18" charset="0"/>
                          <a:ea typeface="方正北魏楷书简体" panose="03000509000000000000" pitchFamily="65" charset="-122"/>
                        </a:rPr>
                        <m:t>0</m:t>
                      </m:r>
                    </m:oMath>
                  </m:oMathPara>
                </a14:m>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5789042" y="2572369"/>
                <a:ext cx="1432380" cy="584775"/>
              </a:xfrm>
              <a:prstGeom prst="rect">
                <a:avLst/>
              </a:prstGeom>
              <a:blipFill rotWithShape="1">
                <a:blip r:embed="rId4"/>
                <a:stretch>
                  <a:fillRect l="-27" t="-106" r="14" b="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785089" y="3128332"/>
                <a:ext cx="195572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3200" b="0" i="1" smtClean="0">
                              <a:latin typeface="Cambria Math" panose="02040503050406030204" pitchFamily="18" charset="0"/>
                              <a:ea typeface="方正北魏楷书简体" panose="03000509000000000000" pitchFamily="65" charset="-122"/>
                            </a:rPr>
                          </m:ctrlPr>
                        </m:dPr>
                        <m:e>
                          <m:r>
                            <a:rPr lang="en-US" altLang="zh-CN" sz="3200" b="0" i="1" smtClean="0">
                              <a:latin typeface="Cambria Math" panose="02040503050406030204" pitchFamily="18" charset="0"/>
                              <a:ea typeface="方正北魏楷书简体" panose="03000509000000000000" pitchFamily="65" charset="-122"/>
                            </a:rPr>
                            <m:t>2</m:t>
                          </m:r>
                        </m:e>
                      </m:d>
                      <m:r>
                        <a:rPr lang="en-US" altLang="zh-CN" sz="3200" b="0" i="1" smtClean="0">
                          <a:latin typeface="Cambria Math" panose="02040503050406030204" pitchFamily="18" charset="0"/>
                          <a:ea typeface="方正北魏楷书简体" panose="03000509000000000000" pitchFamily="65" charset="-122"/>
                        </a:rPr>
                        <m:t> </m:t>
                      </m:r>
                      <m:r>
                        <a:rPr lang="en-US" altLang="zh-CN" sz="3200" i="1">
                          <a:latin typeface="Cambria Math" panose="02040503050406030204" pitchFamily="18" charset="0"/>
                          <a:ea typeface="方正北魏楷书简体" panose="03000509000000000000" pitchFamily="65" charset="-122"/>
                        </a:rPr>
                        <m:t>𝑦</m:t>
                      </m:r>
                      <m:r>
                        <a:rPr lang="en-US" altLang="zh-CN" sz="3200" i="1">
                          <a:latin typeface="Cambria Math" panose="02040503050406030204" pitchFamily="18" charset="0"/>
                          <a:ea typeface="方正北魏楷书简体" panose="03000509000000000000" pitchFamily="65" charset="-122"/>
                        </a:rPr>
                        <m:t>=</m:t>
                      </m:r>
                      <m:r>
                        <a:rPr lang="en-US" altLang="zh-CN" sz="3200" b="0" i="1" smtClean="0">
                          <a:latin typeface="Cambria Math" panose="02040503050406030204" pitchFamily="18" charset="0"/>
                          <a:ea typeface="方正北魏楷书简体" panose="03000509000000000000" pitchFamily="65" charset="-122"/>
                        </a:rPr>
                        <m:t>𝑥</m:t>
                      </m:r>
                    </m:oMath>
                  </m:oMathPara>
                </a14:m>
                <a:endParaRPr lang="zh-CN" altLang="en-US" sz="2400" i="1" dirty="0"/>
              </a:p>
            </p:txBody>
          </p:sp>
        </mc:Choice>
        <mc:Fallback xmlns="">
          <p:sp>
            <p:nvSpPr>
              <p:cNvPr id="19" name="矩形 18"/>
              <p:cNvSpPr>
                <a:spLocks noRot="1" noChangeAspect="1" noMove="1" noResize="1" noEditPoints="1" noAdjustHandles="1" noChangeArrowheads="1" noChangeShapeType="1" noTextEdit="1"/>
              </p:cNvSpPr>
              <p:nvPr/>
            </p:nvSpPr>
            <p:spPr>
              <a:xfrm>
                <a:off x="2785089" y="3128332"/>
                <a:ext cx="1955728" cy="584775"/>
              </a:xfrm>
              <a:prstGeom prst="rect">
                <a:avLst/>
              </a:prstGeom>
              <a:blipFill rotWithShape="1">
                <a:blip r:embed="rId5"/>
                <a:stretch>
                  <a:fillRect l="-31" t="-55" r="28" b="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785953" y="3148271"/>
                <a:ext cx="143238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i="1" smtClean="0">
                              <a:latin typeface="Cambria Math" panose="02040503050406030204" pitchFamily="18" charset="0"/>
                              <a:ea typeface="方正北魏楷书简体" panose="03000509000000000000" pitchFamily="65" charset="-122"/>
                            </a:rPr>
                          </m:ctrlPr>
                        </m:sSupPr>
                        <m:e>
                          <m:r>
                            <a:rPr lang="en-US" altLang="zh-CN" sz="3200" i="1">
                              <a:latin typeface="Cambria Math" panose="02040503050406030204" pitchFamily="18" charset="0"/>
                              <a:ea typeface="方正北魏楷书简体" panose="03000509000000000000" pitchFamily="65" charset="-122"/>
                            </a:rPr>
                            <m:t>𝑦</m:t>
                          </m:r>
                        </m:e>
                        <m:sup>
                          <m:r>
                            <a:rPr lang="en-US" altLang="zh-CN" sz="3200" i="1">
                              <a:latin typeface="Cambria Math" panose="02040503050406030204" pitchFamily="18" charset="0"/>
                              <a:ea typeface="方正北魏楷书简体" panose="03000509000000000000" pitchFamily="65" charset="-122"/>
                            </a:rPr>
                            <m:t>′</m:t>
                          </m:r>
                        </m:sup>
                      </m:sSup>
                      <m:r>
                        <a:rPr lang="en-US" altLang="zh-CN" sz="3200" i="1">
                          <a:latin typeface="Cambria Math" panose="02040503050406030204" pitchFamily="18" charset="0"/>
                          <a:ea typeface="方正北魏楷书简体" panose="03000509000000000000" pitchFamily="65" charset="-122"/>
                        </a:rPr>
                        <m:t>=</m:t>
                      </m:r>
                      <m:r>
                        <a:rPr lang="en-US" altLang="zh-CN" sz="3200" b="0" i="1" smtClean="0">
                          <a:latin typeface="Cambria Math" panose="02040503050406030204" pitchFamily="18" charset="0"/>
                          <a:ea typeface="方正北魏楷书简体" panose="03000509000000000000" pitchFamily="65" charset="-122"/>
                        </a:rPr>
                        <m:t>1</m:t>
                      </m:r>
                    </m:oMath>
                  </m:oMathPara>
                </a14:m>
                <a:endParaRPr lang="zh-CN" altLang="en-US" sz="2400" dirty="0"/>
              </a:p>
            </p:txBody>
          </p:sp>
        </mc:Choice>
        <mc:Fallback xmlns="">
          <p:sp>
            <p:nvSpPr>
              <p:cNvPr id="21" name="矩形 20"/>
              <p:cNvSpPr>
                <a:spLocks noRot="1" noChangeAspect="1" noMove="1" noResize="1" noEditPoints="1" noAdjustHandles="1" noChangeArrowheads="1" noChangeShapeType="1" noTextEdit="1"/>
              </p:cNvSpPr>
              <p:nvPr/>
            </p:nvSpPr>
            <p:spPr>
              <a:xfrm>
                <a:off x="5785953" y="3148271"/>
                <a:ext cx="1432380" cy="584775"/>
              </a:xfrm>
              <a:prstGeom prst="rect">
                <a:avLst/>
              </a:prstGeom>
              <a:blipFill rotWithShape="1">
                <a:blip r:embed="rId6"/>
                <a:stretch>
                  <a:fillRect l="-33" t="-98" r="20" b="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2764377" y="3690279"/>
                <a:ext cx="215591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3200" b="0" i="1" smtClean="0">
                              <a:latin typeface="Cambria Math" panose="02040503050406030204" pitchFamily="18" charset="0"/>
                              <a:ea typeface="方正北魏楷书简体" panose="03000509000000000000" pitchFamily="65" charset="-122"/>
                            </a:rPr>
                          </m:ctrlPr>
                        </m:dPr>
                        <m:e>
                          <m:r>
                            <a:rPr lang="en-US" altLang="zh-CN" sz="3200" b="0" i="1" smtClean="0">
                              <a:latin typeface="Cambria Math" panose="02040503050406030204" pitchFamily="18" charset="0"/>
                              <a:ea typeface="方正北魏楷书简体" panose="03000509000000000000" pitchFamily="65" charset="-122"/>
                            </a:rPr>
                            <m:t>3</m:t>
                          </m:r>
                        </m:e>
                      </m:d>
                      <m:r>
                        <a:rPr lang="en-US" altLang="zh-CN" sz="3200" b="0" i="1" smtClean="0">
                          <a:latin typeface="Cambria Math" panose="02040503050406030204" pitchFamily="18" charset="0"/>
                          <a:ea typeface="方正北魏楷书简体" panose="03000509000000000000" pitchFamily="65" charset="-122"/>
                        </a:rPr>
                        <m:t> </m:t>
                      </m:r>
                      <m:r>
                        <a:rPr lang="en-US" altLang="zh-CN" sz="3200" i="1">
                          <a:latin typeface="Cambria Math" panose="02040503050406030204" pitchFamily="18" charset="0"/>
                          <a:ea typeface="方正北魏楷书简体" panose="03000509000000000000" pitchFamily="65" charset="-122"/>
                        </a:rPr>
                        <m:t>𝑦</m:t>
                      </m:r>
                      <m:r>
                        <a:rPr lang="en-US" altLang="zh-CN" sz="3200" i="1">
                          <a:latin typeface="Cambria Math" panose="02040503050406030204" pitchFamily="18" charset="0"/>
                          <a:ea typeface="方正北魏楷书简体" panose="03000509000000000000" pitchFamily="65" charset="-122"/>
                        </a:rPr>
                        <m:t>=</m:t>
                      </m:r>
                      <m:sSup>
                        <m:sSupPr>
                          <m:ctrlPr>
                            <a:rPr lang="en-US" altLang="zh-CN" sz="3200" b="0" i="1" smtClean="0">
                              <a:latin typeface="Cambria Math" panose="02040503050406030204" pitchFamily="18" charset="0"/>
                              <a:ea typeface="方正北魏楷书简体" panose="03000509000000000000" pitchFamily="65" charset="-122"/>
                            </a:rPr>
                          </m:ctrlPr>
                        </m:sSupPr>
                        <m:e>
                          <m:r>
                            <a:rPr lang="en-US" altLang="zh-CN" sz="3200" b="0" i="1" smtClean="0">
                              <a:latin typeface="Cambria Math" panose="02040503050406030204" pitchFamily="18" charset="0"/>
                              <a:ea typeface="方正北魏楷书简体" panose="03000509000000000000" pitchFamily="65" charset="-122"/>
                            </a:rPr>
                            <m:t>𝑥</m:t>
                          </m:r>
                        </m:e>
                        <m:sup>
                          <m:r>
                            <a:rPr lang="en-US" altLang="zh-CN" sz="3200" b="0" i="1" smtClean="0">
                              <a:latin typeface="Cambria Math" panose="02040503050406030204" pitchFamily="18" charset="0"/>
                              <a:ea typeface="方正北魏楷书简体" panose="03000509000000000000" pitchFamily="65" charset="-122"/>
                            </a:rPr>
                            <m:t>2</m:t>
                          </m:r>
                        </m:sup>
                      </m:sSup>
                    </m:oMath>
                  </m:oMathPara>
                </a14:m>
                <a:endParaRPr lang="zh-CN" altLang="en-US" sz="2400" i="1" dirty="0"/>
              </a:p>
            </p:txBody>
          </p:sp>
        </mc:Choice>
        <mc:Fallback xmlns="">
          <p:sp>
            <p:nvSpPr>
              <p:cNvPr id="22" name="矩形 21"/>
              <p:cNvSpPr>
                <a:spLocks noRot="1" noChangeAspect="1" noMove="1" noResize="1" noEditPoints="1" noAdjustHandles="1" noChangeArrowheads="1" noChangeShapeType="1" noTextEdit="1"/>
              </p:cNvSpPr>
              <p:nvPr/>
            </p:nvSpPr>
            <p:spPr>
              <a:xfrm>
                <a:off x="2764377" y="3690279"/>
                <a:ext cx="2155911" cy="584775"/>
              </a:xfrm>
              <a:prstGeom prst="rect">
                <a:avLst/>
              </a:prstGeom>
              <a:blipFill rotWithShape="1">
                <a:blip r:embed="rId7"/>
                <a:stretch>
                  <a:fillRect l="-10" t="-50" r="14" b="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5765241" y="3710218"/>
                <a:ext cx="166282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i="1" smtClean="0">
                              <a:latin typeface="Cambria Math" panose="02040503050406030204" pitchFamily="18" charset="0"/>
                              <a:ea typeface="方正北魏楷书简体" panose="03000509000000000000" pitchFamily="65" charset="-122"/>
                            </a:rPr>
                          </m:ctrlPr>
                        </m:sSupPr>
                        <m:e>
                          <m:r>
                            <a:rPr lang="en-US" altLang="zh-CN" sz="3200" i="1">
                              <a:latin typeface="Cambria Math" panose="02040503050406030204" pitchFamily="18" charset="0"/>
                              <a:ea typeface="方正北魏楷书简体" panose="03000509000000000000" pitchFamily="65" charset="-122"/>
                            </a:rPr>
                            <m:t>𝑦</m:t>
                          </m:r>
                        </m:e>
                        <m:sup>
                          <m:r>
                            <a:rPr lang="en-US" altLang="zh-CN" sz="3200" i="1">
                              <a:latin typeface="Cambria Math" panose="02040503050406030204" pitchFamily="18" charset="0"/>
                              <a:ea typeface="方正北魏楷书简体" panose="03000509000000000000" pitchFamily="65" charset="-122"/>
                            </a:rPr>
                            <m:t>′</m:t>
                          </m:r>
                        </m:sup>
                      </m:sSup>
                      <m:r>
                        <a:rPr lang="en-US" altLang="zh-CN" sz="3200" i="1">
                          <a:latin typeface="Cambria Math" panose="02040503050406030204" pitchFamily="18" charset="0"/>
                          <a:ea typeface="方正北魏楷书简体" panose="03000509000000000000" pitchFamily="65" charset="-122"/>
                        </a:rPr>
                        <m:t>=</m:t>
                      </m:r>
                      <m:r>
                        <a:rPr lang="en-US" altLang="zh-CN" sz="3200" b="0" i="1" smtClean="0">
                          <a:latin typeface="Cambria Math" panose="02040503050406030204" pitchFamily="18" charset="0"/>
                          <a:ea typeface="方正北魏楷书简体" panose="03000509000000000000" pitchFamily="65" charset="-122"/>
                        </a:rPr>
                        <m:t>2</m:t>
                      </m:r>
                      <m:r>
                        <a:rPr lang="en-US" altLang="zh-CN" sz="3200" b="0" i="1" smtClean="0">
                          <a:latin typeface="Cambria Math" panose="02040503050406030204" pitchFamily="18" charset="0"/>
                          <a:ea typeface="方正北魏楷书简体" panose="03000509000000000000" pitchFamily="65" charset="-122"/>
                        </a:rPr>
                        <m:t>𝑥</m:t>
                      </m:r>
                    </m:oMath>
                  </m:oMathPara>
                </a14:m>
                <a:endParaRPr lang="zh-CN" altLang="en-US" sz="2400" dirty="0"/>
              </a:p>
            </p:txBody>
          </p:sp>
        </mc:Choice>
        <mc:Fallback xmlns="">
          <p:sp>
            <p:nvSpPr>
              <p:cNvPr id="23" name="矩形 22"/>
              <p:cNvSpPr>
                <a:spLocks noRot="1" noChangeAspect="1" noMove="1" noResize="1" noEditPoints="1" noAdjustHandles="1" noChangeArrowheads="1" noChangeShapeType="1" noTextEdit="1"/>
              </p:cNvSpPr>
              <p:nvPr/>
            </p:nvSpPr>
            <p:spPr>
              <a:xfrm>
                <a:off x="5765241" y="3710218"/>
                <a:ext cx="1662828" cy="584775"/>
              </a:xfrm>
              <a:prstGeom prst="rect">
                <a:avLst/>
              </a:prstGeom>
              <a:blipFill rotWithShape="1">
                <a:blip r:embed="rId8"/>
                <a:stretch>
                  <a:fillRect l="-5" t="-94" r="29" b="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2764377" y="4246242"/>
                <a:ext cx="2383538" cy="5904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3200" b="0" i="1" smtClean="0">
                              <a:latin typeface="Cambria Math" panose="02040503050406030204" pitchFamily="18" charset="0"/>
                              <a:ea typeface="方正北魏楷书简体" panose="03000509000000000000" pitchFamily="65" charset="-122"/>
                            </a:rPr>
                          </m:ctrlPr>
                        </m:dPr>
                        <m:e>
                          <m:r>
                            <a:rPr lang="en-US" altLang="zh-CN" sz="3200" b="0" i="1" smtClean="0">
                              <a:latin typeface="Cambria Math" panose="02040503050406030204" pitchFamily="18" charset="0"/>
                              <a:ea typeface="方正北魏楷书简体" panose="03000509000000000000" pitchFamily="65" charset="-122"/>
                            </a:rPr>
                            <m:t>4</m:t>
                          </m:r>
                        </m:e>
                      </m:d>
                      <m:r>
                        <a:rPr lang="en-US" altLang="zh-CN" sz="3200" b="0" i="1" smtClean="0">
                          <a:latin typeface="Cambria Math" panose="02040503050406030204" pitchFamily="18" charset="0"/>
                          <a:ea typeface="方正北魏楷书简体" panose="03000509000000000000" pitchFamily="65" charset="-122"/>
                        </a:rPr>
                        <m:t> </m:t>
                      </m:r>
                      <m:r>
                        <a:rPr lang="en-US" altLang="zh-CN" sz="3200" i="1">
                          <a:latin typeface="Cambria Math" panose="02040503050406030204" pitchFamily="18" charset="0"/>
                          <a:ea typeface="方正北魏楷书简体" panose="03000509000000000000" pitchFamily="65" charset="-122"/>
                        </a:rPr>
                        <m:t>𝑦</m:t>
                      </m:r>
                      <m:r>
                        <a:rPr lang="en-US" altLang="zh-CN" sz="3200" i="1">
                          <a:latin typeface="Cambria Math" panose="02040503050406030204" pitchFamily="18" charset="0"/>
                          <a:ea typeface="方正北魏楷书简体" panose="03000509000000000000" pitchFamily="65" charset="-122"/>
                        </a:rPr>
                        <m:t>=</m:t>
                      </m:r>
                      <m:sSup>
                        <m:sSupPr>
                          <m:ctrlPr>
                            <a:rPr lang="en-US" altLang="zh-CN" sz="3200" b="0" i="1" smtClean="0">
                              <a:latin typeface="Cambria Math" panose="02040503050406030204" pitchFamily="18" charset="0"/>
                              <a:ea typeface="方正北魏楷书简体" panose="03000509000000000000" pitchFamily="65" charset="-122"/>
                            </a:rPr>
                          </m:ctrlPr>
                        </m:sSupPr>
                        <m:e>
                          <m:r>
                            <a:rPr lang="en-US" altLang="zh-CN" sz="3200" b="0" i="1" smtClean="0">
                              <a:latin typeface="Cambria Math" panose="02040503050406030204" pitchFamily="18" charset="0"/>
                              <a:ea typeface="方正北魏楷书简体" panose="03000509000000000000" pitchFamily="65" charset="-122"/>
                            </a:rPr>
                            <m:t>2</m:t>
                          </m:r>
                          <m:r>
                            <a:rPr lang="en-US" altLang="zh-CN" sz="3200" b="0" i="1" smtClean="0">
                              <a:latin typeface="Cambria Math" panose="02040503050406030204" pitchFamily="18" charset="0"/>
                              <a:ea typeface="方正北魏楷书简体" panose="03000509000000000000" pitchFamily="65" charset="-122"/>
                            </a:rPr>
                            <m:t>𝑥</m:t>
                          </m:r>
                        </m:e>
                        <m:sup>
                          <m:r>
                            <a:rPr lang="en-US" altLang="zh-CN" sz="3200" b="0" i="1" smtClean="0">
                              <a:latin typeface="Cambria Math" panose="02040503050406030204" pitchFamily="18" charset="0"/>
                              <a:ea typeface="方正北魏楷书简体" panose="03000509000000000000" pitchFamily="65" charset="-122"/>
                            </a:rPr>
                            <m:t>5</m:t>
                          </m:r>
                        </m:sup>
                      </m:sSup>
                    </m:oMath>
                  </m:oMathPara>
                </a14:m>
                <a:endParaRPr lang="zh-CN" altLang="en-US" sz="2400" i="1" dirty="0"/>
              </a:p>
            </p:txBody>
          </p:sp>
        </mc:Choice>
        <mc:Fallback xmlns="">
          <p:sp>
            <p:nvSpPr>
              <p:cNvPr id="24" name="矩形 23"/>
              <p:cNvSpPr>
                <a:spLocks noRot="1" noChangeAspect="1" noMove="1" noResize="1" noEditPoints="1" noAdjustHandles="1" noChangeArrowheads="1" noChangeShapeType="1" noTextEdit="1"/>
              </p:cNvSpPr>
              <p:nvPr/>
            </p:nvSpPr>
            <p:spPr>
              <a:xfrm>
                <a:off x="2764377" y="4246242"/>
                <a:ext cx="2383538" cy="590418"/>
              </a:xfrm>
              <a:prstGeom prst="rect">
                <a:avLst/>
              </a:prstGeom>
              <a:blipFill rotWithShape="1">
                <a:blip r:embed="rId9"/>
                <a:stretch>
                  <a:fillRect l="-9" t="-107" r="25" b="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5765241" y="4266181"/>
                <a:ext cx="209063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i="1" smtClean="0">
                              <a:latin typeface="Cambria Math" panose="02040503050406030204" pitchFamily="18" charset="0"/>
                              <a:ea typeface="方正北魏楷书简体" panose="03000509000000000000" pitchFamily="65" charset="-122"/>
                            </a:rPr>
                          </m:ctrlPr>
                        </m:sSupPr>
                        <m:e>
                          <m:r>
                            <a:rPr lang="en-US" altLang="zh-CN" sz="3200" i="1">
                              <a:latin typeface="Cambria Math" panose="02040503050406030204" pitchFamily="18" charset="0"/>
                              <a:ea typeface="方正北魏楷书简体" panose="03000509000000000000" pitchFamily="65" charset="-122"/>
                            </a:rPr>
                            <m:t>𝑦</m:t>
                          </m:r>
                        </m:e>
                        <m:sup>
                          <m:r>
                            <a:rPr lang="en-US" altLang="zh-CN" sz="3200" i="1">
                              <a:latin typeface="Cambria Math" panose="02040503050406030204" pitchFamily="18" charset="0"/>
                              <a:ea typeface="方正北魏楷书简体" panose="03000509000000000000" pitchFamily="65" charset="-122"/>
                            </a:rPr>
                            <m:t>′</m:t>
                          </m:r>
                        </m:sup>
                      </m:sSup>
                      <m:r>
                        <a:rPr lang="en-US" altLang="zh-CN" sz="3200" i="1">
                          <a:latin typeface="Cambria Math" panose="02040503050406030204" pitchFamily="18" charset="0"/>
                          <a:ea typeface="方正北魏楷书简体" panose="03000509000000000000" pitchFamily="65" charset="-122"/>
                        </a:rPr>
                        <m:t>=</m:t>
                      </m:r>
                      <m:r>
                        <a:rPr lang="en-US" altLang="zh-CN" sz="3200" b="0" i="1" smtClean="0">
                          <a:latin typeface="Cambria Math" panose="02040503050406030204" pitchFamily="18" charset="0"/>
                          <a:ea typeface="方正北魏楷书简体" panose="03000509000000000000" pitchFamily="65" charset="-122"/>
                        </a:rPr>
                        <m:t>10</m:t>
                      </m:r>
                      <m:sSup>
                        <m:sSupPr>
                          <m:ctrlPr>
                            <a:rPr lang="en-US" altLang="zh-CN" sz="3200" b="0" i="1" smtClean="0">
                              <a:latin typeface="Cambria Math" panose="02040503050406030204" pitchFamily="18" charset="0"/>
                              <a:ea typeface="方正北魏楷书简体" panose="03000509000000000000" pitchFamily="65" charset="-122"/>
                            </a:rPr>
                          </m:ctrlPr>
                        </m:sSupPr>
                        <m:e>
                          <m:r>
                            <a:rPr lang="en-US" altLang="zh-CN" sz="3200" b="0" i="1" smtClean="0">
                              <a:latin typeface="Cambria Math" panose="02040503050406030204" pitchFamily="18" charset="0"/>
                              <a:ea typeface="方正北魏楷书简体" panose="03000509000000000000" pitchFamily="65" charset="-122"/>
                            </a:rPr>
                            <m:t>𝑥</m:t>
                          </m:r>
                        </m:e>
                        <m:sup>
                          <m:r>
                            <a:rPr lang="en-US" altLang="zh-CN" sz="3200" b="0" i="1" smtClean="0">
                              <a:latin typeface="Cambria Math" panose="02040503050406030204" pitchFamily="18" charset="0"/>
                              <a:ea typeface="方正北魏楷书简体" panose="03000509000000000000" pitchFamily="65" charset="-122"/>
                            </a:rPr>
                            <m:t>4</m:t>
                          </m:r>
                        </m:sup>
                      </m:sSup>
                    </m:oMath>
                  </m:oMathPara>
                </a14:m>
                <a:endParaRPr lang="zh-CN" altLang="en-US" sz="2400" dirty="0"/>
              </a:p>
            </p:txBody>
          </p:sp>
        </mc:Choice>
        <mc:Fallback xmlns="">
          <p:sp>
            <p:nvSpPr>
              <p:cNvPr id="25" name="矩形 24"/>
              <p:cNvSpPr>
                <a:spLocks noRot="1" noChangeAspect="1" noMove="1" noResize="1" noEditPoints="1" noAdjustHandles="1" noChangeArrowheads="1" noChangeShapeType="1" noTextEdit="1"/>
              </p:cNvSpPr>
              <p:nvPr/>
            </p:nvSpPr>
            <p:spPr>
              <a:xfrm>
                <a:off x="5765241" y="4266181"/>
                <a:ext cx="2090637" cy="584775"/>
              </a:xfrm>
              <a:prstGeom prst="rect">
                <a:avLst/>
              </a:prstGeom>
              <a:blipFill rotWithShape="1">
                <a:blip r:embed="rId10"/>
                <a:stretch>
                  <a:fillRect l="-4" t="-43" r="14" b="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2764377" y="4919787"/>
                <a:ext cx="2225225" cy="5903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3200" b="0" i="1" smtClean="0">
                              <a:latin typeface="Cambria Math" panose="02040503050406030204" pitchFamily="18" charset="0"/>
                              <a:ea typeface="方正北魏楷书简体" panose="03000509000000000000" pitchFamily="65" charset="-122"/>
                            </a:rPr>
                          </m:ctrlPr>
                        </m:dPr>
                        <m:e>
                          <m:r>
                            <a:rPr lang="en-US" altLang="zh-CN" sz="3200" b="0" i="1" smtClean="0">
                              <a:latin typeface="Cambria Math" panose="02040503050406030204" pitchFamily="18" charset="0"/>
                              <a:ea typeface="方正北魏楷书简体" panose="03000509000000000000" pitchFamily="65" charset="-122"/>
                            </a:rPr>
                            <m:t>5</m:t>
                          </m:r>
                        </m:e>
                      </m:d>
                      <m:r>
                        <a:rPr lang="en-US" altLang="zh-CN" sz="3200" b="0" i="1" smtClean="0">
                          <a:latin typeface="Cambria Math" panose="02040503050406030204" pitchFamily="18" charset="0"/>
                          <a:ea typeface="方正北魏楷书简体" panose="03000509000000000000" pitchFamily="65" charset="-122"/>
                        </a:rPr>
                        <m:t> </m:t>
                      </m:r>
                      <m:r>
                        <a:rPr lang="en-US" altLang="zh-CN" sz="3200" i="1">
                          <a:latin typeface="Cambria Math" panose="02040503050406030204" pitchFamily="18" charset="0"/>
                          <a:ea typeface="方正北魏楷书简体" panose="03000509000000000000" pitchFamily="65" charset="-122"/>
                        </a:rPr>
                        <m:t>𝑦</m:t>
                      </m:r>
                      <m:r>
                        <a:rPr lang="en-US" altLang="zh-CN" sz="3200" i="1">
                          <a:latin typeface="Cambria Math" panose="02040503050406030204" pitchFamily="18" charset="0"/>
                          <a:ea typeface="方正北魏楷书简体" panose="03000509000000000000" pitchFamily="65" charset="-122"/>
                        </a:rPr>
                        <m:t>=</m:t>
                      </m:r>
                      <m:rad>
                        <m:radPr>
                          <m:degHide m:val="on"/>
                          <m:ctrlPr>
                            <a:rPr lang="en-US" altLang="zh-CN" sz="3200" i="1" smtClean="0">
                              <a:latin typeface="Cambria Math" panose="02040503050406030204" pitchFamily="18" charset="0"/>
                              <a:ea typeface="方正北魏楷书简体" panose="03000509000000000000" pitchFamily="65" charset="-122"/>
                            </a:rPr>
                          </m:ctrlPr>
                        </m:radPr>
                        <m:deg/>
                        <m:e>
                          <m:r>
                            <a:rPr lang="en-US" altLang="zh-CN" sz="3200" b="0" i="1" smtClean="0">
                              <a:latin typeface="Cambria Math" panose="02040503050406030204" pitchFamily="18" charset="0"/>
                              <a:ea typeface="方正北魏楷书简体" panose="03000509000000000000" pitchFamily="65" charset="-122"/>
                            </a:rPr>
                            <m:t>𝑥</m:t>
                          </m:r>
                        </m:e>
                      </m:rad>
                    </m:oMath>
                  </m:oMathPara>
                </a14:m>
                <a:endParaRPr lang="zh-CN" altLang="en-US" sz="2400" dirty="0"/>
              </a:p>
            </p:txBody>
          </p:sp>
        </mc:Choice>
        <mc:Fallback xmlns="">
          <p:sp>
            <p:nvSpPr>
              <p:cNvPr id="26" name="矩形 25"/>
              <p:cNvSpPr>
                <a:spLocks noRot="1" noChangeAspect="1" noMove="1" noResize="1" noEditPoints="1" noAdjustHandles="1" noChangeArrowheads="1" noChangeShapeType="1" noTextEdit="1"/>
              </p:cNvSpPr>
              <p:nvPr/>
            </p:nvSpPr>
            <p:spPr>
              <a:xfrm>
                <a:off x="2764377" y="4919787"/>
                <a:ext cx="2225225" cy="590354"/>
              </a:xfrm>
              <a:prstGeom prst="rect">
                <a:avLst/>
              </a:prstGeom>
              <a:blipFill rotWithShape="1">
                <a:blip r:embed="rId11"/>
                <a:stretch>
                  <a:fillRect l="-10" t="-75" r="18" b="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5765240" y="4725021"/>
                <a:ext cx="1893660" cy="1109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ea typeface="方正北魏楷书简体" panose="03000509000000000000" pitchFamily="65" charset="-122"/>
                        </a:rPr>
                        <m:t>𝑦</m:t>
                      </m:r>
                      <m:r>
                        <a:rPr lang="en-US" altLang="zh-CN" sz="3200" b="0" i="1" smtClean="0">
                          <a:latin typeface="Cambria Math" panose="02040503050406030204" pitchFamily="18" charset="0"/>
                          <a:ea typeface="方正北魏楷书简体" panose="03000509000000000000" pitchFamily="65" charset="-122"/>
                        </a:rPr>
                        <m:t>′</m:t>
                      </m:r>
                      <m:r>
                        <a:rPr lang="en-US" altLang="zh-CN" sz="3200" i="1">
                          <a:latin typeface="Cambria Math" panose="02040503050406030204" pitchFamily="18" charset="0"/>
                          <a:ea typeface="方正北魏楷书简体" panose="03000509000000000000" pitchFamily="65" charset="-122"/>
                        </a:rPr>
                        <m:t>=</m:t>
                      </m:r>
                      <m:f>
                        <m:fPr>
                          <m:ctrlPr>
                            <a:rPr lang="en-US" altLang="zh-CN" sz="3200" b="0" i="1" smtClean="0">
                              <a:latin typeface="Cambria Math" panose="02040503050406030204" pitchFamily="18" charset="0"/>
                              <a:ea typeface="方正北魏楷书简体" panose="03000509000000000000" pitchFamily="65" charset="-122"/>
                            </a:rPr>
                          </m:ctrlPr>
                        </m:fPr>
                        <m:num>
                          <m:r>
                            <a:rPr lang="en-US" altLang="zh-CN" sz="3200" b="0" i="1" smtClean="0">
                              <a:latin typeface="Cambria Math" panose="02040503050406030204" pitchFamily="18" charset="0"/>
                              <a:ea typeface="方正北魏楷书简体" panose="03000509000000000000" pitchFamily="65" charset="-122"/>
                            </a:rPr>
                            <m:t>1</m:t>
                          </m:r>
                        </m:num>
                        <m:den>
                          <m:r>
                            <a:rPr lang="en-US" altLang="zh-CN" sz="3200" b="0" i="1" smtClean="0">
                              <a:latin typeface="Cambria Math" panose="02040503050406030204" pitchFamily="18" charset="0"/>
                              <a:ea typeface="方正北魏楷书简体" panose="03000509000000000000" pitchFamily="65" charset="-122"/>
                            </a:rPr>
                            <m:t>2</m:t>
                          </m:r>
                          <m:rad>
                            <m:radPr>
                              <m:degHide m:val="on"/>
                              <m:ctrlPr>
                                <a:rPr lang="en-US" altLang="zh-CN" sz="3200" i="1">
                                  <a:latin typeface="Cambria Math" panose="02040503050406030204" pitchFamily="18" charset="0"/>
                                  <a:ea typeface="方正北魏楷书简体" panose="03000509000000000000" pitchFamily="65" charset="-122"/>
                                </a:rPr>
                              </m:ctrlPr>
                            </m:radPr>
                            <m:deg/>
                            <m:e>
                              <m:r>
                                <a:rPr lang="en-US" altLang="zh-CN" sz="3200" i="1">
                                  <a:latin typeface="Cambria Math" panose="02040503050406030204" pitchFamily="18" charset="0"/>
                                  <a:ea typeface="方正北魏楷书简体" panose="03000509000000000000" pitchFamily="65" charset="-122"/>
                                </a:rPr>
                                <m:t>𝑥</m:t>
                              </m:r>
                            </m:e>
                          </m:rad>
                        </m:den>
                      </m:f>
                    </m:oMath>
                  </m:oMathPara>
                </a14:m>
                <a:endParaRPr lang="zh-CN" altLang="en-US" sz="2400" dirty="0"/>
              </a:p>
            </p:txBody>
          </p:sp>
        </mc:Choice>
        <mc:Fallback xmlns="">
          <p:sp>
            <p:nvSpPr>
              <p:cNvPr id="27" name="矩形 26"/>
              <p:cNvSpPr>
                <a:spLocks noRot="1" noChangeAspect="1" noMove="1" noResize="1" noEditPoints="1" noAdjustHandles="1" noChangeArrowheads="1" noChangeShapeType="1" noTextEdit="1"/>
              </p:cNvSpPr>
              <p:nvPr/>
            </p:nvSpPr>
            <p:spPr>
              <a:xfrm>
                <a:off x="5765240" y="4725021"/>
                <a:ext cx="1893660" cy="1109663"/>
              </a:xfrm>
              <a:prstGeom prst="rect">
                <a:avLst/>
              </a:prstGeom>
              <a:blipFill rotWithShape="1">
                <a:blip r:embed="rId12"/>
                <a:stretch>
                  <a:fillRect l="-4" t="-56" r="9" b="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2711624" y="5733256"/>
                <a:ext cx="1955728" cy="10175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3200" b="0" i="1" smtClean="0">
                              <a:latin typeface="Cambria Math" panose="02040503050406030204" pitchFamily="18" charset="0"/>
                              <a:ea typeface="方正北魏楷书简体" panose="03000509000000000000" pitchFamily="65" charset="-122"/>
                            </a:rPr>
                          </m:ctrlPr>
                        </m:dPr>
                        <m:e>
                          <m:r>
                            <a:rPr lang="en-US" altLang="zh-CN" sz="3200" b="0" i="1" smtClean="0">
                              <a:latin typeface="Cambria Math" panose="02040503050406030204" pitchFamily="18" charset="0"/>
                              <a:ea typeface="方正北魏楷书简体" panose="03000509000000000000" pitchFamily="65" charset="-122"/>
                            </a:rPr>
                            <m:t>6</m:t>
                          </m:r>
                        </m:e>
                      </m:d>
                      <m:r>
                        <a:rPr lang="en-US" altLang="zh-CN" sz="3200" b="0" i="1" smtClean="0">
                          <a:latin typeface="Cambria Math" panose="02040503050406030204" pitchFamily="18" charset="0"/>
                          <a:ea typeface="方正北魏楷书简体" panose="03000509000000000000" pitchFamily="65" charset="-122"/>
                        </a:rPr>
                        <m:t> </m:t>
                      </m:r>
                      <m:r>
                        <a:rPr lang="en-US" altLang="zh-CN" sz="3200" i="1">
                          <a:latin typeface="Cambria Math" panose="02040503050406030204" pitchFamily="18" charset="0"/>
                          <a:ea typeface="方正北魏楷书简体" panose="03000509000000000000" pitchFamily="65" charset="-122"/>
                        </a:rPr>
                        <m:t>𝑦</m:t>
                      </m:r>
                      <m:r>
                        <a:rPr lang="en-US" altLang="zh-CN" sz="3200" i="1">
                          <a:latin typeface="Cambria Math" panose="02040503050406030204" pitchFamily="18" charset="0"/>
                          <a:ea typeface="方正北魏楷书简体" panose="03000509000000000000" pitchFamily="65" charset="-122"/>
                        </a:rPr>
                        <m:t>=</m:t>
                      </m:r>
                      <m:f>
                        <m:fPr>
                          <m:ctrlPr>
                            <a:rPr lang="en-US" altLang="zh-CN" sz="3200" b="0" i="1" smtClean="0">
                              <a:latin typeface="Cambria Math" panose="02040503050406030204" pitchFamily="18" charset="0"/>
                              <a:ea typeface="方正北魏楷书简体" panose="03000509000000000000" pitchFamily="65" charset="-122"/>
                            </a:rPr>
                          </m:ctrlPr>
                        </m:fPr>
                        <m:num>
                          <m:r>
                            <a:rPr lang="en-US" altLang="zh-CN" sz="3200" b="0" i="1" smtClean="0">
                              <a:latin typeface="Cambria Math" panose="02040503050406030204" pitchFamily="18" charset="0"/>
                              <a:ea typeface="方正北魏楷书简体" panose="03000509000000000000" pitchFamily="65" charset="-122"/>
                            </a:rPr>
                            <m:t>1</m:t>
                          </m:r>
                        </m:num>
                        <m:den>
                          <m:r>
                            <a:rPr lang="en-US" altLang="zh-CN" sz="3200" b="0" i="1" smtClean="0">
                              <a:latin typeface="Cambria Math" panose="02040503050406030204" pitchFamily="18" charset="0"/>
                              <a:ea typeface="方正北魏楷书简体" panose="03000509000000000000" pitchFamily="65" charset="-122"/>
                            </a:rPr>
                            <m:t>𝑥</m:t>
                          </m:r>
                        </m:den>
                      </m:f>
                    </m:oMath>
                  </m:oMathPara>
                </a14:m>
                <a:endParaRPr lang="zh-CN" altLang="en-US" sz="2400" dirty="0"/>
              </a:p>
            </p:txBody>
          </p:sp>
        </mc:Choice>
        <mc:Fallback xmlns="">
          <p:sp>
            <p:nvSpPr>
              <p:cNvPr id="28" name="矩形 27"/>
              <p:cNvSpPr>
                <a:spLocks noRot="1" noChangeAspect="1" noMove="1" noResize="1" noEditPoints="1" noAdjustHandles="1" noChangeArrowheads="1" noChangeShapeType="1" noTextEdit="1"/>
              </p:cNvSpPr>
              <p:nvPr/>
            </p:nvSpPr>
            <p:spPr>
              <a:xfrm>
                <a:off x="2711624" y="5733256"/>
                <a:ext cx="1955728" cy="1017523"/>
              </a:xfrm>
              <a:prstGeom prst="rect">
                <a:avLst/>
              </a:prstGeom>
              <a:blipFill rotWithShape="1">
                <a:blip r:embed="rId13"/>
                <a:stretch>
                  <a:fillRect l="-9" t="-47" r="5" b="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5707083" y="5784762"/>
                <a:ext cx="2009974" cy="10175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b="0" i="1" smtClean="0">
                              <a:latin typeface="Cambria Math" panose="02040503050406030204" pitchFamily="18" charset="0"/>
                              <a:ea typeface="方正北魏楷书简体" panose="03000509000000000000" pitchFamily="65" charset="-122"/>
                            </a:rPr>
                          </m:ctrlPr>
                        </m:sSupPr>
                        <m:e>
                          <m:r>
                            <a:rPr lang="en-US" altLang="zh-CN" sz="3200" i="1" smtClean="0">
                              <a:latin typeface="Cambria Math" panose="02040503050406030204" pitchFamily="18" charset="0"/>
                              <a:ea typeface="方正北魏楷书简体" panose="03000509000000000000" pitchFamily="65" charset="-122"/>
                            </a:rPr>
                            <m:t>𝑦</m:t>
                          </m:r>
                        </m:e>
                        <m:sup>
                          <m:r>
                            <a:rPr lang="en-US" altLang="zh-CN" sz="3200" b="0" i="1" smtClean="0">
                              <a:latin typeface="Cambria Math" panose="02040503050406030204" pitchFamily="18" charset="0"/>
                              <a:ea typeface="方正北魏楷书简体" panose="03000509000000000000" pitchFamily="65" charset="-122"/>
                            </a:rPr>
                            <m:t>′</m:t>
                          </m:r>
                        </m:sup>
                      </m:sSup>
                      <m:r>
                        <a:rPr lang="en-US" altLang="zh-CN" sz="3200" i="1">
                          <a:latin typeface="Cambria Math" panose="02040503050406030204" pitchFamily="18" charset="0"/>
                          <a:ea typeface="方正北魏楷书简体" panose="03000509000000000000" pitchFamily="65" charset="-122"/>
                        </a:rPr>
                        <m:t>=</m:t>
                      </m:r>
                      <m:r>
                        <a:rPr lang="en-US" altLang="zh-CN" sz="3200" b="0" i="1" smtClean="0">
                          <a:latin typeface="Cambria Math" panose="02040503050406030204" pitchFamily="18" charset="0"/>
                          <a:ea typeface="方正北魏楷书简体" panose="03000509000000000000" pitchFamily="65" charset="-122"/>
                        </a:rPr>
                        <m:t>−</m:t>
                      </m:r>
                      <m:f>
                        <m:fPr>
                          <m:ctrlPr>
                            <a:rPr lang="en-US" altLang="zh-CN" sz="3200" i="1">
                              <a:latin typeface="Cambria Math" panose="02040503050406030204" pitchFamily="18" charset="0"/>
                              <a:ea typeface="方正北魏楷书简体" panose="03000509000000000000" pitchFamily="65" charset="-122"/>
                            </a:rPr>
                          </m:ctrlPr>
                        </m:fPr>
                        <m:num>
                          <m:r>
                            <a:rPr lang="en-US" altLang="zh-CN" sz="3200" i="1">
                              <a:latin typeface="Cambria Math" panose="02040503050406030204" pitchFamily="18" charset="0"/>
                              <a:ea typeface="方正北魏楷书简体" panose="03000509000000000000" pitchFamily="65" charset="-122"/>
                            </a:rPr>
                            <m:t>1</m:t>
                          </m:r>
                        </m:num>
                        <m:den>
                          <m:sSup>
                            <m:sSupPr>
                              <m:ctrlPr>
                                <a:rPr lang="en-US" altLang="zh-CN" sz="3200" b="0" i="1" smtClean="0">
                                  <a:latin typeface="Cambria Math" panose="02040503050406030204" pitchFamily="18" charset="0"/>
                                  <a:ea typeface="方正北魏楷书简体" panose="03000509000000000000" pitchFamily="65" charset="-122"/>
                                </a:rPr>
                              </m:ctrlPr>
                            </m:sSupPr>
                            <m:e>
                              <m:r>
                                <a:rPr lang="en-US" altLang="zh-CN" sz="3200" i="1">
                                  <a:latin typeface="Cambria Math" panose="02040503050406030204" pitchFamily="18" charset="0"/>
                                  <a:ea typeface="方正北魏楷书简体" panose="03000509000000000000" pitchFamily="65" charset="-122"/>
                                </a:rPr>
                                <m:t>𝑥</m:t>
                              </m:r>
                            </m:e>
                            <m:sup>
                              <m:r>
                                <a:rPr lang="en-US" altLang="zh-CN" sz="3200" b="0" i="1" smtClean="0">
                                  <a:latin typeface="Cambria Math" panose="02040503050406030204" pitchFamily="18" charset="0"/>
                                  <a:ea typeface="方正北魏楷书简体" panose="03000509000000000000" pitchFamily="65" charset="-122"/>
                                </a:rPr>
                                <m:t>2</m:t>
                              </m:r>
                            </m:sup>
                          </m:sSup>
                        </m:den>
                      </m:f>
                    </m:oMath>
                  </m:oMathPara>
                </a14:m>
                <a:endParaRPr lang="zh-CN" altLang="en-US" sz="2400" dirty="0"/>
              </a:p>
            </p:txBody>
          </p:sp>
        </mc:Choice>
        <mc:Fallback xmlns="">
          <p:sp>
            <p:nvSpPr>
              <p:cNvPr id="29" name="矩形 28"/>
              <p:cNvSpPr>
                <a:spLocks noRot="1" noChangeAspect="1" noMove="1" noResize="1" noEditPoints="1" noAdjustHandles="1" noChangeArrowheads="1" noChangeShapeType="1" noTextEdit="1"/>
              </p:cNvSpPr>
              <p:nvPr/>
            </p:nvSpPr>
            <p:spPr>
              <a:xfrm>
                <a:off x="5707083" y="5784762"/>
                <a:ext cx="2009974" cy="1017523"/>
              </a:xfrm>
              <a:prstGeom prst="rect">
                <a:avLst/>
              </a:prstGeom>
              <a:blipFill rotWithShape="1">
                <a:blip r:embed="rId14"/>
                <a:stretch>
                  <a:fillRect l="-17" t="-54" r="27" b="1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3" grpId="0"/>
      <p:bldP spid="25" grpId="0"/>
      <p:bldP spid="27" grpId="0"/>
      <p:bldP spid="2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1118253" cy="400110"/>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sz="2000" dirty="0">
                <a:latin typeface="方正北魏楷书简体"/>
                <a:ea typeface="方正北魏楷书简体"/>
                <a:sym typeface="方正北魏楷书简体"/>
              </a:rPr>
              <a:t>求导法则</a:t>
            </a:r>
            <a:endParaRPr sz="2000" dirty="0"/>
          </a:p>
        </p:txBody>
      </p:sp>
      <p:sp>
        <p:nvSpPr>
          <p:cNvPr id="9" name="矩形 28"/>
          <p:cNvSpPr txBox="1"/>
          <p:nvPr/>
        </p:nvSpPr>
        <p:spPr>
          <a:xfrm>
            <a:off x="773427" y="1709221"/>
            <a:ext cx="1458089" cy="523220"/>
          </a:xfrm>
          <a:prstGeom prst="rect">
            <a:avLst/>
          </a:prstGeom>
          <a:ln w="12700">
            <a:miter lim="400000"/>
          </a:ln>
        </p:spPr>
        <p:txBody>
          <a:bodyPr wrap="none" lIns="45719" rIns="45719">
            <a:spAutoFit/>
          </a:bodyPr>
          <a:lstStyle/>
          <a:p>
            <a:pPr marL="285750" indent="-285750">
              <a:buFont typeface="Wingdings" panose="05000000000000000000" pitchFamily="2" charset="2"/>
              <a:buChar char="n"/>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sz="2800" dirty="0">
                <a:latin typeface="方正北魏楷书简体"/>
                <a:ea typeface="方正北魏楷书简体"/>
                <a:cs typeface="方正北魏楷书简体"/>
                <a:sym typeface="方正北魏楷书简体"/>
              </a:rPr>
              <a:t>和法则</a:t>
            </a:r>
            <a:endParaRPr sz="2800" dirty="0"/>
          </a:p>
        </p:txBody>
      </p:sp>
      <mc:AlternateContent xmlns:mc="http://schemas.openxmlformats.org/markup-compatibility/2006" xmlns:a14="http://schemas.microsoft.com/office/drawing/2010/main">
        <mc:Choice Requires="a14">
          <p:sp>
            <p:nvSpPr>
              <p:cNvPr id="3" name="矩形 2"/>
              <p:cNvSpPr/>
              <p:nvPr/>
            </p:nvSpPr>
            <p:spPr>
              <a:xfrm>
                <a:off x="2381117" y="1438949"/>
                <a:ext cx="5928482" cy="10277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ea typeface="方正北魏楷书简体" panose="03000509000000000000" pitchFamily="65" charset="-122"/>
                        </a:rPr>
                        <m:t>𝑰𝒇</m:t>
                      </m:r>
                      <m:r>
                        <a:rPr lang="en-US" altLang="zh-CN" sz="3200" b="1" i="1" smtClean="0">
                          <a:latin typeface="Cambria Math" panose="02040503050406030204" pitchFamily="18" charset="0"/>
                          <a:ea typeface="方正北魏楷书简体" panose="03000509000000000000" pitchFamily="65" charset="-122"/>
                        </a:rPr>
                        <m:t> </m:t>
                      </m:r>
                      <m:r>
                        <a:rPr lang="en-US" altLang="zh-CN" sz="3200" b="1" i="1" smtClean="0">
                          <a:latin typeface="Cambria Math" panose="02040503050406030204" pitchFamily="18" charset="0"/>
                          <a:ea typeface="方正北魏楷书简体" panose="03000509000000000000" pitchFamily="65" charset="-122"/>
                        </a:rPr>
                        <m:t>𝒚</m:t>
                      </m:r>
                      <m:r>
                        <a:rPr lang="en-US" altLang="zh-CN" sz="3200" b="1" i="1" smtClean="0">
                          <a:latin typeface="Cambria Math" panose="02040503050406030204" pitchFamily="18" charset="0"/>
                          <a:ea typeface="方正北魏楷书简体" panose="03000509000000000000" pitchFamily="65" charset="-122"/>
                        </a:rPr>
                        <m:t>=</m:t>
                      </m:r>
                      <m:r>
                        <a:rPr lang="en-US" altLang="zh-CN" sz="3200" b="1" i="1" smtClean="0">
                          <a:latin typeface="Cambria Math" panose="02040503050406030204" pitchFamily="18" charset="0"/>
                          <a:ea typeface="方正北魏楷书简体" panose="03000509000000000000" pitchFamily="65" charset="-122"/>
                        </a:rPr>
                        <m:t>𝒌𝒖</m:t>
                      </m:r>
                      <m:r>
                        <a:rPr lang="en-US" altLang="zh-CN" sz="3200" b="1" i="1" smtClean="0">
                          <a:latin typeface="Cambria Math" panose="02040503050406030204" pitchFamily="18" charset="0"/>
                          <a:ea typeface="方正北魏楷书简体" panose="03000509000000000000" pitchFamily="65" charset="-122"/>
                        </a:rPr>
                        <m:t>  ,  </m:t>
                      </m:r>
                      <m:r>
                        <a:rPr lang="en-US" altLang="zh-CN" sz="3200" b="1" i="1" smtClean="0">
                          <a:latin typeface="Cambria Math" panose="02040503050406030204" pitchFamily="18" charset="0"/>
                          <a:ea typeface="方正北魏楷书简体" panose="03000509000000000000" pitchFamily="65" charset="-122"/>
                        </a:rPr>
                        <m:t>𝒕𝒉𝒆𝒏</m:t>
                      </m:r>
                      <m:r>
                        <a:rPr lang="en-US" altLang="zh-CN" sz="3200" b="1" i="1" smtClean="0">
                          <a:latin typeface="Cambria Math" panose="02040503050406030204" pitchFamily="18" charset="0"/>
                          <a:ea typeface="方正北魏楷书简体" panose="03000509000000000000" pitchFamily="65" charset="-122"/>
                        </a:rPr>
                        <m:t> </m:t>
                      </m:r>
                      <m:f>
                        <m:fPr>
                          <m:ctrlPr>
                            <a:rPr lang="en-US" altLang="zh-CN" sz="3200" b="1" i="1" smtClean="0">
                              <a:latin typeface="Cambria Math" panose="02040503050406030204" pitchFamily="18" charset="0"/>
                              <a:ea typeface="方正北魏楷书简体" panose="03000509000000000000" pitchFamily="65" charset="-122"/>
                            </a:rPr>
                          </m:ctrlPr>
                        </m:fPr>
                        <m:num>
                          <m:r>
                            <a:rPr lang="en-US" altLang="zh-CN" sz="3200" b="1" i="1" smtClean="0">
                              <a:latin typeface="Cambria Math" panose="02040503050406030204" pitchFamily="18" charset="0"/>
                              <a:ea typeface="方正北魏楷书简体" panose="03000509000000000000" pitchFamily="65" charset="-122"/>
                            </a:rPr>
                            <m:t>𝒅𝒚</m:t>
                          </m:r>
                        </m:num>
                        <m:den>
                          <m:r>
                            <a:rPr lang="en-US" altLang="zh-CN" sz="3200" b="1" i="1" smtClean="0">
                              <a:latin typeface="Cambria Math" panose="02040503050406030204" pitchFamily="18" charset="0"/>
                              <a:ea typeface="方正北魏楷书简体" panose="03000509000000000000" pitchFamily="65" charset="-122"/>
                            </a:rPr>
                            <m:t>𝒅𝒙</m:t>
                          </m:r>
                        </m:den>
                      </m:f>
                      <m:r>
                        <a:rPr lang="en-US" altLang="zh-CN" sz="3200" b="1" i="1" smtClean="0">
                          <a:latin typeface="Cambria Math" panose="02040503050406030204" pitchFamily="18" charset="0"/>
                          <a:ea typeface="方正北魏楷书简体" panose="03000509000000000000" pitchFamily="65" charset="-122"/>
                        </a:rPr>
                        <m:t>=</m:t>
                      </m:r>
                      <m:r>
                        <a:rPr lang="en-US" altLang="zh-CN" sz="3200" b="1" i="1" smtClean="0">
                          <a:latin typeface="Cambria Math" panose="02040503050406030204" pitchFamily="18" charset="0"/>
                          <a:ea typeface="方正北魏楷书简体" panose="03000509000000000000" pitchFamily="65" charset="-122"/>
                        </a:rPr>
                        <m:t>𝒌𝒖</m:t>
                      </m:r>
                      <m:r>
                        <a:rPr lang="en-US" altLang="zh-CN" sz="3200" b="1" i="1" smtClean="0">
                          <a:latin typeface="Cambria Math" panose="02040503050406030204" pitchFamily="18" charset="0"/>
                          <a:ea typeface="方正北魏楷书简体" panose="03000509000000000000" pitchFamily="65" charset="-122"/>
                        </a:rPr>
                        <m:t>′</m:t>
                      </m:r>
                    </m:oMath>
                  </m:oMathPara>
                </a14:m>
                <a:endParaRPr lang="zh-CN" altLang="en-US" sz="2000" b="1" dirty="0">
                  <a:latin typeface="方正北魏楷书简体" panose="03000509000000000000" pitchFamily="65" charset="-122"/>
                  <a:ea typeface="方正北魏楷书简体" panose="03000509000000000000" pitchFamily="65"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2381117" y="1438949"/>
                <a:ext cx="5928482" cy="1027717"/>
              </a:xfrm>
              <a:prstGeom prst="rect">
                <a:avLst/>
              </a:prstGeom>
              <a:blipFill rotWithShape="1">
                <a:blip r:embed="rId2"/>
                <a:stretch>
                  <a:fillRect l="-8" t="-4" r="11" b="32"/>
                </a:stretch>
              </a:blipFill>
            </p:spPr>
            <p:txBody>
              <a:bodyPr/>
              <a:lstStyle/>
              <a:p>
                <a:r>
                  <a:rPr lang="zh-CN" altLang="en-US">
                    <a:noFill/>
                  </a:rPr>
                  <a:t> </a:t>
                </a:r>
              </a:p>
            </p:txBody>
          </p:sp>
        </mc:Fallback>
      </mc:AlternateContent>
      <p:grpSp>
        <p:nvGrpSpPr>
          <p:cNvPr id="5" name="组合 4"/>
          <p:cNvGrpSpPr/>
          <p:nvPr/>
        </p:nvGrpSpPr>
        <p:grpSpPr>
          <a:xfrm>
            <a:off x="1036491" y="3921564"/>
            <a:ext cx="1344626" cy="444502"/>
            <a:chOff x="870393" y="2744794"/>
            <a:chExt cx="1344626" cy="444502"/>
          </a:xfrm>
        </p:grpSpPr>
        <p:sp>
          <p:nvSpPr>
            <p:cNvPr id="12" name="Rectangle 5"/>
            <p:cNvSpPr/>
            <p:nvPr/>
          </p:nvSpPr>
          <p:spPr>
            <a:xfrm>
              <a:off x="870393" y="2744794"/>
              <a:ext cx="1344626" cy="444502"/>
            </a:xfrm>
            <a:prstGeom prst="rect">
              <a:avLst/>
            </a:prstGeom>
            <a:solidFill>
              <a:srgbClr val="FC611F"/>
            </a:solidFill>
            <a:ln w="12700" cap="flat">
              <a:noFill/>
              <a:miter lim="400000"/>
            </a:ln>
            <a:effectLst/>
          </p:spPr>
          <p:txBody>
            <a:bodyPr wrap="square" lIns="45719" tIns="45719" rIns="45719" bIns="45719" numCol="1" anchor="t">
              <a:noAutofit/>
            </a:bodyPr>
            <a:lstStyle/>
            <a:p>
              <a:endParaRPr/>
            </a:p>
          </p:txBody>
        </p:sp>
        <p:sp>
          <p:nvSpPr>
            <p:cNvPr id="4" name="矩形 3"/>
            <p:cNvSpPr/>
            <p:nvPr/>
          </p:nvSpPr>
          <p:spPr>
            <a:xfrm>
              <a:off x="927794" y="2782379"/>
              <a:ext cx="1229824" cy="369332"/>
            </a:xfrm>
            <a:prstGeom prst="rect">
              <a:avLst/>
            </a:prstGeom>
          </p:spPr>
          <p:txBody>
            <a:bodyPr wrap="none">
              <a:spAutoFit/>
            </a:bodyPr>
            <a:lstStyle/>
            <a:p>
              <a:r>
                <a:rPr lang="en-US" altLang="zh-CN" b="1" dirty="0">
                  <a:latin typeface="Times New Roman" panose="02020603050405020304" pitchFamily="18" charset="0"/>
                  <a:ea typeface="方正北魏楷书简体"/>
                  <a:cs typeface="Times New Roman" panose="02020603050405020304" pitchFamily="18" charset="0"/>
                  <a:sym typeface="方正北魏楷书简体"/>
                </a:rPr>
                <a:t>Example 2</a:t>
              </a:r>
              <a:endParaRPr lang="zh-CN" altLang="en-US" b="1"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7" name="矩形 6"/>
              <p:cNvSpPr/>
              <p:nvPr/>
            </p:nvSpPr>
            <p:spPr>
              <a:xfrm>
                <a:off x="2759121" y="3702227"/>
                <a:ext cx="3362587" cy="7282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1" i="1" smtClean="0">
                              <a:latin typeface="Cambria Math" panose="02040503050406030204" pitchFamily="18" charset="0"/>
                              <a:ea typeface="方正北魏楷书简体" panose="03000509000000000000" pitchFamily="65" charset="-122"/>
                            </a:rPr>
                          </m:ctrlPr>
                        </m:dPr>
                        <m:e>
                          <m:r>
                            <a:rPr lang="en-US" altLang="zh-CN" sz="2800" b="1" i="1" smtClean="0">
                              <a:latin typeface="Cambria Math" panose="02040503050406030204" pitchFamily="18" charset="0"/>
                              <a:ea typeface="方正北魏楷书简体" panose="03000509000000000000" pitchFamily="65" charset="-122"/>
                            </a:rPr>
                            <m:t>𝟏</m:t>
                          </m:r>
                        </m:e>
                      </m:d>
                      <m:r>
                        <a:rPr lang="en-US" altLang="zh-CN" sz="2800" b="1" i="1" smtClean="0">
                          <a:latin typeface="Cambria Math" panose="02040503050406030204" pitchFamily="18" charset="0"/>
                          <a:ea typeface="方正北魏楷书简体" panose="03000509000000000000" pitchFamily="65" charset="-122"/>
                        </a:rPr>
                        <m:t> </m:t>
                      </m:r>
                      <m:r>
                        <a:rPr lang="en-US" altLang="zh-CN" sz="2800" b="1" i="1">
                          <a:latin typeface="Cambria Math" panose="02040503050406030204" pitchFamily="18" charset="0"/>
                          <a:ea typeface="方正北魏楷书简体" panose="03000509000000000000" pitchFamily="65" charset="-122"/>
                        </a:rPr>
                        <m:t>𝒚</m:t>
                      </m:r>
                      <m:r>
                        <a:rPr lang="en-US" altLang="zh-CN" sz="2800" b="1" i="1">
                          <a:latin typeface="Cambria Math" panose="02040503050406030204" pitchFamily="18" charset="0"/>
                          <a:ea typeface="方正北魏楷书简体" panose="03000509000000000000" pitchFamily="65" charset="-122"/>
                        </a:rPr>
                        <m:t>=</m:t>
                      </m:r>
                      <m:r>
                        <a:rPr lang="en-US" altLang="zh-CN" sz="2800" b="1" i="1">
                          <a:latin typeface="Cambria Math" panose="02040503050406030204" pitchFamily="18" charset="0"/>
                          <a:ea typeface="方正北魏楷书简体" panose="03000509000000000000" pitchFamily="65" charset="-122"/>
                        </a:rPr>
                        <m:t>𝟑</m:t>
                      </m:r>
                      <m:sSup>
                        <m:sSupPr>
                          <m:ctrlPr>
                            <a:rPr lang="en-US" altLang="zh-CN" sz="2800" b="1" i="1" smtClean="0">
                              <a:latin typeface="Cambria Math" panose="02040503050406030204" pitchFamily="18" charset="0"/>
                              <a:ea typeface="方正北魏楷书简体" panose="03000509000000000000" pitchFamily="65" charset="-122"/>
                            </a:rPr>
                          </m:ctrlPr>
                        </m:sSupPr>
                        <m:e>
                          <m:r>
                            <a:rPr lang="en-US" altLang="zh-CN" sz="2800" b="1" i="1" smtClean="0">
                              <a:latin typeface="Cambria Math" panose="02040503050406030204" pitchFamily="18" charset="0"/>
                              <a:ea typeface="方正北魏楷书简体" panose="03000509000000000000" pitchFamily="65" charset="-122"/>
                            </a:rPr>
                            <m:t>𝒙</m:t>
                          </m:r>
                        </m:e>
                        <m:sup>
                          <m:r>
                            <a:rPr lang="en-US" altLang="zh-CN" sz="2800" b="1" i="1" smtClean="0">
                              <a:latin typeface="Cambria Math" panose="02040503050406030204" pitchFamily="18" charset="0"/>
                              <a:ea typeface="方正北魏楷书简体" panose="03000509000000000000" pitchFamily="65" charset="-122"/>
                            </a:rPr>
                            <m:t>−</m:t>
                          </m:r>
                          <m:r>
                            <a:rPr lang="en-US" altLang="zh-CN" sz="2800" b="1" i="1" smtClean="0">
                              <a:latin typeface="Cambria Math" panose="02040503050406030204" pitchFamily="18" charset="0"/>
                              <a:ea typeface="方正北魏楷书简体" panose="03000509000000000000" pitchFamily="65" charset="-122"/>
                            </a:rPr>
                            <m:t>𝟐</m:t>
                          </m:r>
                        </m:sup>
                      </m:sSup>
                      <m:r>
                        <a:rPr lang="en-US" altLang="zh-CN" sz="2800" b="1" i="1" smtClean="0">
                          <a:latin typeface="Cambria Math" panose="02040503050406030204" pitchFamily="18" charset="0"/>
                          <a:ea typeface="方正北魏楷书简体" panose="03000509000000000000" pitchFamily="65" charset="-122"/>
                        </a:rPr>
                        <m:t>−</m:t>
                      </m:r>
                      <m:r>
                        <a:rPr lang="en-US" altLang="zh-CN" sz="2800" b="1" i="1" smtClean="0">
                          <a:latin typeface="Cambria Math" panose="02040503050406030204" pitchFamily="18" charset="0"/>
                          <a:ea typeface="方正北魏楷书简体" panose="03000509000000000000" pitchFamily="65" charset="-122"/>
                        </a:rPr>
                        <m:t>𝟐</m:t>
                      </m:r>
                      <m:sSup>
                        <m:sSupPr>
                          <m:ctrlPr>
                            <a:rPr lang="en-US" altLang="zh-CN" sz="2800" b="1" i="1" smtClean="0">
                              <a:latin typeface="Cambria Math" panose="02040503050406030204" pitchFamily="18" charset="0"/>
                              <a:ea typeface="方正北魏楷书简体" panose="03000509000000000000" pitchFamily="65" charset="-122"/>
                            </a:rPr>
                          </m:ctrlPr>
                        </m:sSupPr>
                        <m:e>
                          <m:r>
                            <a:rPr lang="en-US" altLang="zh-CN" sz="2800" b="1" i="1" smtClean="0">
                              <a:latin typeface="Cambria Math" panose="02040503050406030204" pitchFamily="18" charset="0"/>
                              <a:ea typeface="方正北魏楷书简体" panose="03000509000000000000" pitchFamily="65" charset="-122"/>
                            </a:rPr>
                            <m:t>𝒙</m:t>
                          </m:r>
                        </m:e>
                        <m:sup>
                          <m:f>
                            <m:fPr>
                              <m:ctrlPr>
                                <a:rPr lang="en-US" altLang="zh-CN" sz="2800" b="1" i="1" smtClean="0">
                                  <a:latin typeface="Cambria Math" panose="02040503050406030204" pitchFamily="18" charset="0"/>
                                  <a:ea typeface="方正北魏楷书简体" panose="03000509000000000000" pitchFamily="65" charset="-122"/>
                                </a:rPr>
                              </m:ctrlPr>
                            </m:fPr>
                            <m:num>
                              <m:r>
                                <a:rPr lang="en-US" altLang="zh-CN" sz="2800" b="1" i="1" smtClean="0">
                                  <a:latin typeface="Cambria Math" panose="02040503050406030204" pitchFamily="18" charset="0"/>
                                  <a:ea typeface="方正北魏楷书简体" panose="03000509000000000000" pitchFamily="65" charset="-122"/>
                                </a:rPr>
                                <m:t>𝟑</m:t>
                              </m:r>
                            </m:num>
                            <m:den>
                              <m:r>
                                <a:rPr lang="en-US" altLang="zh-CN" sz="2800" b="1" i="1" smtClean="0">
                                  <a:latin typeface="Cambria Math" panose="02040503050406030204" pitchFamily="18" charset="0"/>
                                  <a:ea typeface="方正北魏楷书简体" panose="03000509000000000000" pitchFamily="65" charset="-122"/>
                                </a:rPr>
                                <m:t>𝟒</m:t>
                              </m:r>
                            </m:den>
                          </m:f>
                        </m:sup>
                      </m:sSup>
                    </m:oMath>
                  </m:oMathPara>
                </a14:m>
                <a:endParaRPr lang="zh-CN" altLang="en-US" sz="2000" b="1" dirty="0"/>
              </a:p>
            </p:txBody>
          </p:sp>
        </mc:Choice>
        <mc:Fallback xmlns="">
          <p:sp>
            <p:nvSpPr>
              <p:cNvPr id="7" name="矩形 6"/>
              <p:cNvSpPr>
                <a:spLocks noRot="1" noChangeAspect="1" noMove="1" noResize="1" noEditPoints="1" noAdjustHandles="1" noChangeArrowheads="1" noChangeShapeType="1" noTextEdit="1"/>
              </p:cNvSpPr>
              <p:nvPr/>
            </p:nvSpPr>
            <p:spPr>
              <a:xfrm>
                <a:off x="2759121" y="3702227"/>
                <a:ext cx="3362587" cy="728276"/>
              </a:xfrm>
              <a:prstGeom prst="rect">
                <a:avLst/>
              </a:prstGeom>
              <a:blipFill rotWithShape="1">
                <a:blip r:embed="rId3"/>
                <a:stretch>
                  <a:fillRect l="-1" t="-24" r="9" b="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327916" y="2593033"/>
                <a:ext cx="7020383" cy="10277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ea typeface="方正北魏楷书简体" panose="03000509000000000000" pitchFamily="65" charset="-122"/>
                        </a:rPr>
                        <m:t>𝑰𝒇</m:t>
                      </m:r>
                      <m:r>
                        <a:rPr lang="en-US" altLang="zh-CN" sz="3200" b="1" i="1" smtClean="0">
                          <a:latin typeface="Cambria Math" panose="02040503050406030204" pitchFamily="18" charset="0"/>
                          <a:ea typeface="方正北魏楷书简体" panose="03000509000000000000" pitchFamily="65" charset="-122"/>
                        </a:rPr>
                        <m:t> </m:t>
                      </m:r>
                      <m:r>
                        <a:rPr lang="en-US" altLang="zh-CN" sz="3200" b="1" i="1" smtClean="0">
                          <a:latin typeface="Cambria Math" panose="02040503050406030204" pitchFamily="18" charset="0"/>
                          <a:ea typeface="方正北魏楷书简体" panose="03000509000000000000" pitchFamily="65" charset="-122"/>
                        </a:rPr>
                        <m:t>𝒚</m:t>
                      </m:r>
                      <m:r>
                        <a:rPr lang="en-US" altLang="zh-CN" sz="3200" b="1" i="1" smtClean="0">
                          <a:latin typeface="Cambria Math" panose="02040503050406030204" pitchFamily="18" charset="0"/>
                          <a:ea typeface="方正北魏楷书简体" panose="03000509000000000000" pitchFamily="65" charset="-122"/>
                        </a:rPr>
                        <m:t>=</m:t>
                      </m:r>
                      <m:r>
                        <a:rPr lang="en-US" altLang="zh-CN" sz="3200" b="1" i="1" smtClean="0">
                          <a:latin typeface="Cambria Math" panose="02040503050406030204" pitchFamily="18" charset="0"/>
                          <a:ea typeface="方正北魏楷书简体" panose="03000509000000000000" pitchFamily="65" charset="-122"/>
                        </a:rPr>
                        <m:t>𝒖</m:t>
                      </m:r>
                      <m:r>
                        <a:rPr lang="en-US" altLang="zh-CN" sz="3200" b="1" i="1" smtClean="0">
                          <a:latin typeface="Cambria Math" panose="02040503050406030204" pitchFamily="18" charset="0"/>
                          <a:ea typeface="方正北魏楷书简体" panose="03000509000000000000" pitchFamily="65" charset="-122"/>
                        </a:rPr>
                        <m:t>±</m:t>
                      </m:r>
                      <m:r>
                        <a:rPr lang="en-US" altLang="zh-CN" sz="3200" b="1" i="1" smtClean="0">
                          <a:latin typeface="Cambria Math" panose="02040503050406030204" pitchFamily="18" charset="0"/>
                          <a:ea typeface="方正北魏楷书简体" panose="03000509000000000000" pitchFamily="65" charset="-122"/>
                        </a:rPr>
                        <m:t>𝒗</m:t>
                      </m:r>
                      <m:r>
                        <a:rPr lang="en-US" altLang="zh-CN" sz="3200" b="1" i="1" smtClean="0">
                          <a:latin typeface="Cambria Math" panose="02040503050406030204" pitchFamily="18" charset="0"/>
                          <a:ea typeface="方正北魏楷书简体" panose="03000509000000000000" pitchFamily="65" charset="-122"/>
                        </a:rPr>
                        <m:t>  ,  </m:t>
                      </m:r>
                      <m:r>
                        <a:rPr lang="en-US" altLang="zh-CN" sz="3200" b="1" i="1" smtClean="0">
                          <a:latin typeface="Cambria Math" panose="02040503050406030204" pitchFamily="18" charset="0"/>
                          <a:ea typeface="方正北魏楷书简体" panose="03000509000000000000" pitchFamily="65" charset="-122"/>
                        </a:rPr>
                        <m:t>𝒕𝒉𝒆𝒏</m:t>
                      </m:r>
                      <m:r>
                        <a:rPr lang="en-US" altLang="zh-CN" sz="3200" b="1" i="1" smtClean="0">
                          <a:latin typeface="Cambria Math" panose="02040503050406030204" pitchFamily="18" charset="0"/>
                          <a:ea typeface="方正北魏楷书简体" panose="03000509000000000000" pitchFamily="65" charset="-122"/>
                        </a:rPr>
                        <m:t> </m:t>
                      </m:r>
                      <m:f>
                        <m:fPr>
                          <m:ctrlPr>
                            <a:rPr lang="en-US" altLang="zh-CN" sz="3200" b="1" i="1" smtClean="0">
                              <a:latin typeface="Cambria Math" panose="02040503050406030204" pitchFamily="18" charset="0"/>
                              <a:ea typeface="方正北魏楷书简体" panose="03000509000000000000" pitchFamily="65" charset="-122"/>
                            </a:rPr>
                          </m:ctrlPr>
                        </m:fPr>
                        <m:num>
                          <m:r>
                            <a:rPr lang="en-US" altLang="zh-CN" sz="3200" b="1" i="1" smtClean="0">
                              <a:latin typeface="Cambria Math" panose="02040503050406030204" pitchFamily="18" charset="0"/>
                              <a:ea typeface="方正北魏楷书简体" panose="03000509000000000000" pitchFamily="65" charset="-122"/>
                            </a:rPr>
                            <m:t>𝒅𝒚</m:t>
                          </m:r>
                        </m:num>
                        <m:den>
                          <m:r>
                            <a:rPr lang="en-US" altLang="zh-CN" sz="3200" b="1" i="1" smtClean="0">
                              <a:latin typeface="Cambria Math" panose="02040503050406030204" pitchFamily="18" charset="0"/>
                              <a:ea typeface="方正北魏楷书简体" panose="03000509000000000000" pitchFamily="65" charset="-122"/>
                            </a:rPr>
                            <m:t>𝒅𝒙</m:t>
                          </m:r>
                        </m:den>
                      </m:f>
                      <m:r>
                        <a:rPr lang="en-US" altLang="zh-CN" sz="3200" b="1" i="1" smtClean="0">
                          <a:latin typeface="Cambria Math" panose="02040503050406030204" pitchFamily="18" charset="0"/>
                          <a:ea typeface="方正北魏楷书简体" panose="03000509000000000000" pitchFamily="65" charset="-122"/>
                        </a:rPr>
                        <m:t>=</m:t>
                      </m:r>
                      <m:sSup>
                        <m:sSupPr>
                          <m:ctrlPr>
                            <a:rPr lang="en-US" altLang="zh-CN" sz="3200" b="1" i="1" smtClean="0">
                              <a:latin typeface="Cambria Math" panose="02040503050406030204" pitchFamily="18" charset="0"/>
                              <a:ea typeface="方正北魏楷书简体" panose="03000509000000000000" pitchFamily="65" charset="-122"/>
                            </a:rPr>
                          </m:ctrlPr>
                        </m:sSupPr>
                        <m:e>
                          <m:r>
                            <a:rPr lang="en-US" altLang="zh-CN" sz="3200" b="1" i="1" smtClean="0">
                              <a:latin typeface="Cambria Math" panose="02040503050406030204" pitchFamily="18" charset="0"/>
                              <a:ea typeface="方正北魏楷书简体" panose="03000509000000000000" pitchFamily="65" charset="-122"/>
                            </a:rPr>
                            <m:t>𝒖</m:t>
                          </m:r>
                        </m:e>
                        <m:sup>
                          <m:r>
                            <a:rPr lang="en-US" altLang="zh-CN" sz="3200" b="1" i="1" smtClean="0">
                              <a:latin typeface="Cambria Math" panose="02040503050406030204" pitchFamily="18" charset="0"/>
                              <a:ea typeface="方正北魏楷书简体" panose="03000509000000000000" pitchFamily="65" charset="-122"/>
                            </a:rPr>
                            <m:t>′</m:t>
                          </m:r>
                        </m:sup>
                      </m:sSup>
                      <m:r>
                        <a:rPr lang="en-US" altLang="zh-CN" sz="3200" b="1" i="1" smtClean="0">
                          <a:latin typeface="Cambria Math" panose="02040503050406030204" pitchFamily="18" charset="0"/>
                          <a:ea typeface="方正北魏楷书简体" panose="03000509000000000000" pitchFamily="65" charset="-122"/>
                        </a:rPr>
                        <m:t>±</m:t>
                      </m:r>
                      <m:r>
                        <a:rPr lang="en-US" altLang="zh-CN" sz="3200" b="1" i="1" smtClean="0">
                          <a:latin typeface="Cambria Math" panose="02040503050406030204" pitchFamily="18" charset="0"/>
                          <a:ea typeface="方正北魏楷书简体" panose="03000509000000000000" pitchFamily="65" charset="-122"/>
                        </a:rPr>
                        <m:t>𝒗</m:t>
                      </m:r>
                      <m:r>
                        <a:rPr lang="en-US" altLang="zh-CN" sz="3200" b="1" i="1" smtClean="0">
                          <a:latin typeface="Cambria Math" panose="02040503050406030204" pitchFamily="18" charset="0"/>
                          <a:ea typeface="方正北魏楷书简体" panose="03000509000000000000" pitchFamily="65" charset="-122"/>
                        </a:rPr>
                        <m:t>′</m:t>
                      </m:r>
                    </m:oMath>
                  </m:oMathPara>
                </a14:m>
                <a:endParaRPr lang="zh-CN" altLang="en-US" sz="2000" b="1" dirty="0">
                  <a:latin typeface="方正北魏楷书简体" panose="03000509000000000000" pitchFamily="65" charset="-122"/>
                  <a:ea typeface="方正北魏楷书简体" panose="03000509000000000000" pitchFamily="65" charset="-122"/>
                </a:endParaRPr>
              </a:p>
            </p:txBody>
          </p:sp>
        </mc:Choice>
        <mc:Fallback xmlns="">
          <p:sp>
            <p:nvSpPr>
              <p:cNvPr id="19" name="矩形 18"/>
              <p:cNvSpPr>
                <a:spLocks noRot="1" noChangeAspect="1" noMove="1" noResize="1" noEditPoints="1" noAdjustHandles="1" noChangeArrowheads="1" noChangeShapeType="1" noTextEdit="1"/>
              </p:cNvSpPr>
              <p:nvPr/>
            </p:nvSpPr>
            <p:spPr>
              <a:xfrm>
                <a:off x="2327916" y="2593033"/>
                <a:ext cx="7020383" cy="1027717"/>
              </a:xfrm>
              <a:prstGeom prst="rect">
                <a:avLst/>
              </a:prstGeom>
              <a:blipFill rotWithShape="1">
                <a:blip r:embed="rId4"/>
                <a:stretch>
                  <a:fillRect t="-32" r="7" b="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2759121" y="4672980"/>
                <a:ext cx="2999859" cy="5329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1" i="1" smtClean="0">
                              <a:latin typeface="Cambria Math" panose="02040503050406030204" pitchFamily="18" charset="0"/>
                              <a:ea typeface="方正北魏楷书简体" panose="03000509000000000000" pitchFamily="65" charset="-122"/>
                            </a:rPr>
                          </m:ctrlPr>
                        </m:dPr>
                        <m:e>
                          <m:r>
                            <a:rPr lang="en-US" altLang="zh-CN" sz="2800" b="1" i="1" smtClean="0">
                              <a:latin typeface="Cambria Math" panose="02040503050406030204" pitchFamily="18" charset="0"/>
                              <a:ea typeface="方正北魏楷书简体" panose="03000509000000000000" pitchFamily="65" charset="-122"/>
                            </a:rPr>
                            <m:t>𝟐</m:t>
                          </m:r>
                        </m:e>
                      </m:d>
                      <m:r>
                        <a:rPr lang="en-US" altLang="zh-CN" sz="2800" b="1" i="1" smtClean="0">
                          <a:latin typeface="Cambria Math" panose="02040503050406030204" pitchFamily="18" charset="0"/>
                          <a:ea typeface="方正北魏楷书简体" panose="03000509000000000000" pitchFamily="65" charset="-122"/>
                        </a:rPr>
                        <m:t> </m:t>
                      </m:r>
                      <m:r>
                        <a:rPr lang="en-US" altLang="zh-CN" sz="2800" b="1" i="1">
                          <a:latin typeface="Cambria Math" panose="02040503050406030204" pitchFamily="18" charset="0"/>
                          <a:ea typeface="方正北魏楷书简体" panose="03000509000000000000" pitchFamily="65" charset="-122"/>
                        </a:rPr>
                        <m:t>𝒚</m:t>
                      </m:r>
                      <m:r>
                        <a:rPr lang="en-US" altLang="zh-CN" sz="2800" b="1" i="1">
                          <a:latin typeface="Cambria Math" panose="02040503050406030204" pitchFamily="18" charset="0"/>
                          <a:ea typeface="方正北魏楷书简体" panose="03000509000000000000" pitchFamily="65" charset="-122"/>
                        </a:rPr>
                        <m:t>=</m:t>
                      </m:r>
                      <m:r>
                        <a:rPr lang="en-US" altLang="zh-CN" sz="2800" b="1" i="1">
                          <a:latin typeface="Cambria Math" panose="02040503050406030204" pitchFamily="18" charset="0"/>
                          <a:ea typeface="方正北魏楷书简体" panose="03000509000000000000" pitchFamily="65" charset="-122"/>
                        </a:rPr>
                        <m:t>𝟑</m:t>
                      </m:r>
                      <m:r>
                        <a:rPr lang="en-US" altLang="zh-CN" sz="2800" b="1" i="1" smtClean="0">
                          <a:latin typeface="Cambria Math" panose="02040503050406030204" pitchFamily="18" charset="0"/>
                          <a:ea typeface="方正北魏楷书简体" panose="03000509000000000000" pitchFamily="65" charset="-122"/>
                        </a:rPr>
                        <m:t>𝒙</m:t>
                      </m:r>
                      <m:r>
                        <a:rPr lang="en-US" altLang="zh-CN" sz="2800" b="1" i="1" smtClean="0">
                          <a:latin typeface="Cambria Math" panose="02040503050406030204" pitchFamily="18" charset="0"/>
                          <a:ea typeface="方正北魏楷书简体" panose="03000509000000000000" pitchFamily="65" charset="-122"/>
                        </a:rPr>
                        <m:t>+</m:t>
                      </m:r>
                      <m:r>
                        <a:rPr lang="en-US" altLang="zh-CN" sz="2800" b="1" i="1" smtClean="0">
                          <a:latin typeface="Cambria Math" panose="02040503050406030204" pitchFamily="18" charset="0"/>
                          <a:ea typeface="方正北魏楷书简体" panose="03000509000000000000" pitchFamily="65" charset="-122"/>
                        </a:rPr>
                        <m:t>𝟐</m:t>
                      </m:r>
                      <m:sSup>
                        <m:sSupPr>
                          <m:ctrlPr>
                            <a:rPr lang="en-US" altLang="zh-CN" sz="2800" b="1" i="1" smtClean="0">
                              <a:latin typeface="Cambria Math" panose="02040503050406030204" pitchFamily="18" charset="0"/>
                              <a:ea typeface="方正北魏楷书简体" panose="03000509000000000000" pitchFamily="65" charset="-122"/>
                            </a:rPr>
                          </m:ctrlPr>
                        </m:sSupPr>
                        <m:e>
                          <m:r>
                            <a:rPr lang="en-US" altLang="zh-CN" sz="2800" b="1" i="1" smtClean="0">
                              <a:latin typeface="Cambria Math" panose="02040503050406030204" pitchFamily="18" charset="0"/>
                              <a:ea typeface="方正北魏楷书简体" panose="03000509000000000000" pitchFamily="65" charset="-122"/>
                            </a:rPr>
                            <m:t>𝒙</m:t>
                          </m:r>
                        </m:e>
                        <m:sup>
                          <m:r>
                            <a:rPr lang="en-US" altLang="zh-CN" sz="2800" b="1" i="1" smtClean="0">
                              <a:latin typeface="Cambria Math" panose="02040503050406030204" pitchFamily="18" charset="0"/>
                              <a:ea typeface="方正北魏楷书简体" panose="03000509000000000000" pitchFamily="65" charset="-122"/>
                            </a:rPr>
                            <m:t>𝟐</m:t>
                          </m:r>
                        </m:sup>
                      </m:sSup>
                    </m:oMath>
                  </m:oMathPara>
                </a14:m>
                <a:endParaRPr lang="zh-CN" altLang="en-US" sz="2000" b="1" dirty="0"/>
              </a:p>
            </p:txBody>
          </p:sp>
        </mc:Choice>
        <mc:Fallback xmlns="">
          <p:sp>
            <p:nvSpPr>
              <p:cNvPr id="21" name="矩形 20"/>
              <p:cNvSpPr>
                <a:spLocks noRot="1" noChangeAspect="1" noMove="1" noResize="1" noEditPoints="1" noAdjustHandles="1" noChangeArrowheads="1" noChangeShapeType="1" noTextEdit="1"/>
              </p:cNvSpPr>
              <p:nvPr/>
            </p:nvSpPr>
            <p:spPr>
              <a:xfrm>
                <a:off x="2759121" y="4672980"/>
                <a:ext cx="2999859" cy="532966"/>
              </a:xfrm>
              <a:prstGeom prst="rect">
                <a:avLst/>
              </a:prstGeom>
              <a:blipFill rotWithShape="1">
                <a:blip r:embed="rId5"/>
                <a:stretch>
                  <a:fillRect l="-2" t="-3" r="6" b="41"/>
                </a:stretch>
              </a:blipFill>
            </p:spPr>
            <p:txBody>
              <a:bodyPr/>
              <a:lstStyle/>
              <a:p>
                <a:r>
                  <a:rPr lang="zh-CN" altLang="en-US">
                    <a:noFill/>
                  </a:rPr>
                  <a:t> </a:t>
                </a:r>
              </a:p>
            </p:txBody>
          </p:sp>
        </mc:Fallback>
      </mc:AlternateContent>
      <p:pic>
        <p:nvPicPr>
          <p:cNvPr id="2" name="图片 1"/>
          <p:cNvPicPr>
            <a:picLocks noChangeAspect="1"/>
          </p:cNvPicPr>
          <p:nvPr/>
        </p:nvPicPr>
        <p:blipFill>
          <a:blip r:embed="rId6"/>
          <a:stretch>
            <a:fillRect/>
          </a:stretch>
        </p:blipFill>
        <p:spPr>
          <a:xfrm>
            <a:off x="2780607" y="5343302"/>
            <a:ext cx="6682201" cy="452667"/>
          </a:xfrm>
          <a:prstGeom prst="rect">
            <a:avLst/>
          </a:prstGeom>
        </p:spPr>
      </p:pic>
      <p:pic>
        <p:nvPicPr>
          <p:cNvPr id="6" name="图片 5"/>
          <p:cNvPicPr>
            <a:picLocks noChangeAspect="1"/>
          </p:cNvPicPr>
          <p:nvPr/>
        </p:nvPicPr>
        <p:blipFill>
          <a:blip r:embed="rId7"/>
          <a:stretch>
            <a:fillRect/>
          </a:stretch>
        </p:blipFill>
        <p:spPr>
          <a:xfrm>
            <a:off x="2855640" y="5933325"/>
            <a:ext cx="8436601" cy="7372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1015661"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sym typeface="方正北魏楷书简体"/>
              </a:rPr>
              <a:t>求导法则</a:t>
            </a:r>
            <a:endParaRPr dirty="0"/>
          </a:p>
        </p:txBody>
      </p:sp>
      <p:sp>
        <p:nvSpPr>
          <p:cNvPr id="9" name="矩形 28"/>
          <p:cNvSpPr txBox="1"/>
          <p:nvPr/>
        </p:nvSpPr>
        <p:spPr>
          <a:xfrm>
            <a:off x="866013" y="1876838"/>
            <a:ext cx="1073369" cy="369332"/>
          </a:xfrm>
          <a:prstGeom prst="rect">
            <a:avLst/>
          </a:prstGeom>
          <a:ln w="12700">
            <a:miter lim="400000"/>
          </a:ln>
        </p:spPr>
        <p:txBody>
          <a:bodyPr wrap="none" lIns="45719" rIns="45719">
            <a:spAutoFit/>
          </a:bodyPr>
          <a:lstStyle/>
          <a:p>
            <a:pPr marL="285750" indent="-285750">
              <a:buFont typeface="Wingdings" panose="05000000000000000000" pitchFamily="2" charset="2"/>
              <a:buChar char="n"/>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cs typeface="方正北魏楷书简体"/>
                <a:sym typeface="方正北魏楷书简体"/>
              </a:rPr>
              <a:t>积法则</a:t>
            </a:r>
            <a:endParaRPr dirty="0"/>
          </a:p>
        </p:txBody>
      </p:sp>
      <mc:AlternateContent xmlns:mc="http://schemas.openxmlformats.org/markup-compatibility/2006" xmlns:a14="http://schemas.microsoft.com/office/drawing/2010/main">
        <mc:Choice Requires="a14">
          <p:sp>
            <p:nvSpPr>
              <p:cNvPr id="3" name="矩形 2"/>
              <p:cNvSpPr/>
              <p:nvPr/>
            </p:nvSpPr>
            <p:spPr>
              <a:xfrm>
                <a:off x="2239544" y="1460108"/>
                <a:ext cx="7061870" cy="10277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ea typeface="方正北魏楷书简体" panose="03000509000000000000" pitchFamily="65" charset="-122"/>
                        </a:rPr>
                        <m:t>𝑰𝒇</m:t>
                      </m:r>
                      <m:r>
                        <a:rPr lang="en-US" altLang="zh-CN" sz="3200" b="1" i="1" smtClean="0">
                          <a:latin typeface="Cambria Math" panose="02040503050406030204" pitchFamily="18" charset="0"/>
                          <a:ea typeface="方正北魏楷书简体" panose="03000509000000000000" pitchFamily="65" charset="-122"/>
                        </a:rPr>
                        <m:t> </m:t>
                      </m:r>
                      <m:r>
                        <a:rPr lang="en-US" altLang="zh-CN" sz="3200" b="1" i="1" smtClean="0">
                          <a:latin typeface="Cambria Math" panose="02040503050406030204" pitchFamily="18" charset="0"/>
                          <a:ea typeface="方正北魏楷书简体" panose="03000509000000000000" pitchFamily="65" charset="-122"/>
                        </a:rPr>
                        <m:t>𝒚</m:t>
                      </m:r>
                      <m:r>
                        <a:rPr lang="en-US" altLang="zh-CN" sz="3200" b="1" i="1" smtClean="0">
                          <a:latin typeface="Cambria Math" panose="02040503050406030204" pitchFamily="18" charset="0"/>
                          <a:ea typeface="方正北魏楷书简体" panose="03000509000000000000" pitchFamily="65" charset="-122"/>
                        </a:rPr>
                        <m:t>=</m:t>
                      </m:r>
                      <m:r>
                        <a:rPr lang="en-US" altLang="zh-CN" sz="3200" b="1" i="1" smtClean="0">
                          <a:latin typeface="Cambria Math" panose="02040503050406030204" pitchFamily="18" charset="0"/>
                          <a:ea typeface="方正北魏楷书简体" panose="03000509000000000000" pitchFamily="65" charset="-122"/>
                        </a:rPr>
                        <m:t>𝒖𝒗</m:t>
                      </m:r>
                      <m:r>
                        <a:rPr lang="en-US" altLang="zh-CN" sz="3200" b="1" i="1" smtClean="0">
                          <a:latin typeface="Cambria Math" panose="02040503050406030204" pitchFamily="18" charset="0"/>
                          <a:ea typeface="方正北魏楷书简体" panose="03000509000000000000" pitchFamily="65" charset="-122"/>
                        </a:rPr>
                        <m:t>  ,  </m:t>
                      </m:r>
                      <m:r>
                        <a:rPr lang="en-US" altLang="zh-CN" sz="3200" b="1" i="1" smtClean="0">
                          <a:latin typeface="Cambria Math" panose="02040503050406030204" pitchFamily="18" charset="0"/>
                          <a:ea typeface="方正北魏楷书简体" panose="03000509000000000000" pitchFamily="65" charset="-122"/>
                        </a:rPr>
                        <m:t>𝒕𝒉𝒆𝒏</m:t>
                      </m:r>
                      <m:r>
                        <a:rPr lang="en-US" altLang="zh-CN" sz="3200" b="1" i="1" smtClean="0">
                          <a:latin typeface="Cambria Math" panose="02040503050406030204" pitchFamily="18" charset="0"/>
                          <a:ea typeface="方正北魏楷书简体" panose="03000509000000000000" pitchFamily="65" charset="-122"/>
                        </a:rPr>
                        <m:t> </m:t>
                      </m:r>
                      <m:f>
                        <m:fPr>
                          <m:ctrlPr>
                            <a:rPr lang="en-US" altLang="zh-CN" sz="3200" b="1" i="1" smtClean="0">
                              <a:latin typeface="Cambria Math" panose="02040503050406030204" pitchFamily="18" charset="0"/>
                              <a:ea typeface="方正北魏楷书简体" panose="03000509000000000000" pitchFamily="65" charset="-122"/>
                            </a:rPr>
                          </m:ctrlPr>
                        </m:fPr>
                        <m:num>
                          <m:r>
                            <a:rPr lang="en-US" altLang="zh-CN" sz="3200" b="1" i="1" smtClean="0">
                              <a:latin typeface="Cambria Math" panose="02040503050406030204" pitchFamily="18" charset="0"/>
                              <a:ea typeface="方正北魏楷书简体" panose="03000509000000000000" pitchFamily="65" charset="-122"/>
                            </a:rPr>
                            <m:t>𝒅𝒚</m:t>
                          </m:r>
                        </m:num>
                        <m:den>
                          <m:r>
                            <a:rPr lang="en-US" altLang="zh-CN" sz="3200" b="1" i="1" smtClean="0">
                              <a:latin typeface="Cambria Math" panose="02040503050406030204" pitchFamily="18" charset="0"/>
                              <a:ea typeface="方正北魏楷书简体" panose="03000509000000000000" pitchFamily="65" charset="-122"/>
                            </a:rPr>
                            <m:t>𝒅𝒙</m:t>
                          </m:r>
                        </m:den>
                      </m:f>
                      <m:r>
                        <a:rPr lang="en-US" altLang="zh-CN" sz="3200" b="1" i="1" smtClean="0">
                          <a:latin typeface="Cambria Math" panose="02040503050406030204" pitchFamily="18" charset="0"/>
                          <a:ea typeface="方正北魏楷书简体" panose="03000509000000000000" pitchFamily="65" charset="-122"/>
                        </a:rPr>
                        <m:t>=</m:t>
                      </m:r>
                      <m:r>
                        <a:rPr lang="en-US" altLang="zh-CN" sz="3200" b="1" i="1" smtClean="0">
                          <a:latin typeface="Cambria Math" panose="02040503050406030204" pitchFamily="18" charset="0"/>
                          <a:ea typeface="方正北魏楷书简体" panose="03000509000000000000" pitchFamily="65" charset="-122"/>
                        </a:rPr>
                        <m:t>𝒖</m:t>
                      </m:r>
                      <m:sSup>
                        <m:sSupPr>
                          <m:ctrlPr>
                            <a:rPr lang="en-US" altLang="zh-CN" sz="3200" b="1" i="1" smtClean="0">
                              <a:latin typeface="Cambria Math" panose="02040503050406030204" pitchFamily="18" charset="0"/>
                              <a:ea typeface="方正北魏楷书简体" panose="03000509000000000000" pitchFamily="65" charset="-122"/>
                            </a:rPr>
                          </m:ctrlPr>
                        </m:sSupPr>
                        <m:e>
                          <m:r>
                            <a:rPr lang="en-US" altLang="zh-CN" sz="3200" b="1" i="1" smtClean="0">
                              <a:latin typeface="Cambria Math" panose="02040503050406030204" pitchFamily="18" charset="0"/>
                              <a:ea typeface="方正北魏楷书简体" panose="03000509000000000000" pitchFamily="65" charset="-122"/>
                            </a:rPr>
                            <m:t>𝒗</m:t>
                          </m:r>
                        </m:e>
                        <m:sup>
                          <m:r>
                            <a:rPr lang="en-US" altLang="zh-CN" sz="3200" b="1" i="1" smtClean="0">
                              <a:latin typeface="Cambria Math" panose="02040503050406030204" pitchFamily="18" charset="0"/>
                              <a:ea typeface="方正北魏楷书简体" panose="03000509000000000000" pitchFamily="65" charset="-122"/>
                            </a:rPr>
                            <m:t>′</m:t>
                          </m:r>
                        </m:sup>
                      </m:sSup>
                      <m:r>
                        <a:rPr lang="en-US" altLang="zh-CN" sz="3200" b="1" i="1" smtClean="0">
                          <a:latin typeface="Cambria Math" panose="02040503050406030204" pitchFamily="18" charset="0"/>
                          <a:ea typeface="方正北魏楷书简体" panose="03000509000000000000" pitchFamily="65" charset="-122"/>
                        </a:rPr>
                        <m:t>+</m:t>
                      </m:r>
                      <m:sSup>
                        <m:sSupPr>
                          <m:ctrlPr>
                            <a:rPr lang="en-US" altLang="zh-CN" sz="3200" b="1" i="1" smtClean="0">
                              <a:latin typeface="Cambria Math" panose="02040503050406030204" pitchFamily="18" charset="0"/>
                              <a:ea typeface="方正北魏楷书简体" panose="03000509000000000000" pitchFamily="65" charset="-122"/>
                            </a:rPr>
                          </m:ctrlPr>
                        </m:sSupPr>
                        <m:e>
                          <m:r>
                            <a:rPr lang="en-US" altLang="zh-CN" sz="3200" b="1" i="1" smtClean="0">
                              <a:latin typeface="Cambria Math" panose="02040503050406030204" pitchFamily="18" charset="0"/>
                              <a:ea typeface="方正北魏楷书简体" panose="03000509000000000000" pitchFamily="65" charset="-122"/>
                            </a:rPr>
                            <m:t>𝒖</m:t>
                          </m:r>
                        </m:e>
                        <m:sup>
                          <m:r>
                            <a:rPr lang="en-US" altLang="zh-CN" sz="3200" b="1" i="1" smtClean="0">
                              <a:latin typeface="Cambria Math" panose="02040503050406030204" pitchFamily="18" charset="0"/>
                              <a:ea typeface="方正北魏楷书简体" panose="03000509000000000000" pitchFamily="65" charset="-122"/>
                            </a:rPr>
                            <m:t>′</m:t>
                          </m:r>
                        </m:sup>
                      </m:sSup>
                      <m:r>
                        <a:rPr lang="en-US" altLang="zh-CN" sz="3200" b="1" i="1" smtClean="0">
                          <a:latin typeface="Cambria Math" panose="02040503050406030204" pitchFamily="18" charset="0"/>
                          <a:ea typeface="方正北魏楷书简体" panose="03000509000000000000" pitchFamily="65" charset="-122"/>
                        </a:rPr>
                        <m:t>𝒗</m:t>
                      </m:r>
                    </m:oMath>
                  </m:oMathPara>
                </a14:m>
                <a:endParaRPr lang="zh-CN" altLang="en-US" sz="2000" b="1" dirty="0">
                  <a:latin typeface="方正北魏楷书简体" panose="03000509000000000000" pitchFamily="65" charset="-122"/>
                  <a:ea typeface="方正北魏楷书简体" panose="03000509000000000000" pitchFamily="65"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2239544" y="1460108"/>
                <a:ext cx="7061870" cy="1027717"/>
              </a:xfrm>
              <a:prstGeom prst="rect">
                <a:avLst/>
              </a:prstGeom>
              <a:blipFill rotWithShape="1">
                <a:blip r:embed="rId2"/>
                <a:stretch>
                  <a:fillRect l="-8" t="-24" r="8" b="52"/>
                </a:stretch>
              </a:blipFill>
            </p:spPr>
            <p:txBody>
              <a:bodyPr/>
              <a:lstStyle/>
              <a:p>
                <a:r>
                  <a:rPr lang="zh-CN" altLang="en-US">
                    <a:noFill/>
                  </a:rPr>
                  <a:t> </a:t>
                </a:r>
              </a:p>
            </p:txBody>
          </p:sp>
        </mc:Fallback>
      </mc:AlternateContent>
      <p:grpSp>
        <p:nvGrpSpPr>
          <p:cNvPr id="5" name="组合 4"/>
          <p:cNvGrpSpPr/>
          <p:nvPr/>
        </p:nvGrpSpPr>
        <p:grpSpPr>
          <a:xfrm>
            <a:off x="905146" y="2848671"/>
            <a:ext cx="1344626" cy="444502"/>
            <a:chOff x="870393" y="2744794"/>
            <a:chExt cx="1344626" cy="444502"/>
          </a:xfrm>
        </p:grpSpPr>
        <p:sp>
          <p:nvSpPr>
            <p:cNvPr id="12" name="Rectangle 5"/>
            <p:cNvSpPr/>
            <p:nvPr/>
          </p:nvSpPr>
          <p:spPr>
            <a:xfrm>
              <a:off x="870393" y="2744794"/>
              <a:ext cx="1344626" cy="444502"/>
            </a:xfrm>
            <a:prstGeom prst="rect">
              <a:avLst/>
            </a:prstGeom>
            <a:solidFill>
              <a:srgbClr val="FC611F"/>
            </a:solidFill>
            <a:ln w="12700" cap="flat">
              <a:noFill/>
              <a:miter lim="400000"/>
            </a:ln>
            <a:effectLst/>
          </p:spPr>
          <p:txBody>
            <a:bodyPr wrap="square" lIns="45719" tIns="45719" rIns="45719" bIns="45719" numCol="1" anchor="t">
              <a:noAutofit/>
            </a:bodyPr>
            <a:lstStyle/>
            <a:p>
              <a:endParaRPr/>
            </a:p>
          </p:txBody>
        </p:sp>
        <p:sp>
          <p:nvSpPr>
            <p:cNvPr id="4" name="矩形 3"/>
            <p:cNvSpPr/>
            <p:nvPr/>
          </p:nvSpPr>
          <p:spPr>
            <a:xfrm>
              <a:off x="927794" y="2782379"/>
              <a:ext cx="1229824" cy="369332"/>
            </a:xfrm>
            <a:prstGeom prst="rect">
              <a:avLst/>
            </a:prstGeom>
          </p:spPr>
          <p:txBody>
            <a:bodyPr wrap="none">
              <a:spAutoFit/>
            </a:bodyPr>
            <a:lstStyle/>
            <a:p>
              <a:r>
                <a:rPr lang="en-US" altLang="zh-CN" b="1" dirty="0">
                  <a:latin typeface="Times New Roman" panose="02020603050405020304" pitchFamily="18" charset="0"/>
                  <a:ea typeface="方正北魏楷书简体"/>
                  <a:cs typeface="Times New Roman" panose="02020603050405020304" pitchFamily="18" charset="0"/>
                  <a:sym typeface="方正北魏楷书简体"/>
                </a:rPr>
                <a:t>Example 3</a:t>
              </a:r>
              <a:endParaRPr lang="zh-CN" altLang="en-US" b="1"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7" name="矩形 6"/>
              <p:cNvSpPr/>
              <p:nvPr/>
            </p:nvSpPr>
            <p:spPr>
              <a:xfrm>
                <a:off x="2721039" y="2848671"/>
                <a:ext cx="330083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3200" b="1" i="1" smtClean="0">
                              <a:latin typeface="Cambria Math" panose="02040503050406030204" pitchFamily="18" charset="0"/>
                              <a:ea typeface="方正北魏楷书简体" panose="03000509000000000000" pitchFamily="65" charset="-122"/>
                            </a:rPr>
                          </m:ctrlPr>
                        </m:dPr>
                        <m:e>
                          <m:r>
                            <a:rPr lang="en-US" altLang="zh-CN" sz="3200" b="1" i="1" smtClean="0">
                              <a:latin typeface="Cambria Math" panose="02040503050406030204" pitchFamily="18" charset="0"/>
                              <a:ea typeface="方正北魏楷书简体" panose="03000509000000000000" pitchFamily="65" charset="-122"/>
                            </a:rPr>
                            <m:t>𝟏</m:t>
                          </m:r>
                        </m:e>
                      </m:d>
                      <m:r>
                        <a:rPr lang="en-US" altLang="zh-CN" sz="3200" b="1" i="1" smtClean="0">
                          <a:latin typeface="Cambria Math" panose="02040503050406030204" pitchFamily="18" charset="0"/>
                          <a:ea typeface="方正北魏楷书简体" panose="03000509000000000000" pitchFamily="65" charset="-122"/>
                        </a:rPr>
                        <m:t> </m:t>
                      </m:r>
                      <m:r>
                        <a:rPr lang="en-US" altLang="zh-CN" sz="3200" b="1" i="1">
                          <a:latin typeface="Cambria Math" panose="02040503050406030204" pitchFamily="18" charset="0"/>
                          <a:ea typeface="方正北魏楷书简体" panose="03000509000000000000" pitchFamily="65" charset="-122"/>
                        </a:rPr>
                        <m:t>𝒚</m:t>
                      </m:r>
                      <m:r>
                        <a:rPr lang="en-US" altLang="zh-CN" sz="3200" b="1" i="1">
                          <a:latin typeface="Cambria Math" panose="02040503050406030204" pitchFamily="18" charset="0"/>
                          <a:ea typeface="方正北魏楷书简体" panose="03000509000000000000" pitchFamily="65" charset="-122"/>
                        </a:rPr>
                        <m:t>=</m:t>
                      </m:r>
                      <m:r>
                        <a:rPr lang="en-US" altLang="zh-CN" sz="3200" b="1" i="1" smtClean="0">
                          <a:latin typeface="Cambria Math" panose="02040503050406030204" pitchFamily="18" charset="0"/>
                          <a:ea typeface="方正北魏楷书简体" panose="03000509000000000000" pitchFamily="65" charset="-122"/>
                        </a:rPr>
                        <m:t>𝒙</m:t>
                      </m:r>
                      <m:d>
                        <m:dPr>
                          <m:ctrlPr>
                            <a:rPr lang="en-US" altLang="zh-CN" sz="3200" b="1" i="1" smtClean="0">
                              <a:latin typeface="Cambria Math" panose="02040503050406030204" pitchFamily="18" charset="0"/>
                              <a:ea typeface="方正北魏楷书简体" panose="03000509000000000000" pitchFamily="65" charset="-122"/>
                            </a:rPr>
                          </m:ctrlPr>
                        </m:dPr>
                        <m:e>
                          <m:r>
                            <a:rPr lang="en-US" altLang="zh-CN" sz="3200" b="1" i="1" smtClean="0">
                              <a:latin typeface="Cambria Math" panose="02040503050406030204" pitchFamily="18" charset="0"/>
                              <a:ea typeface="方正北魏楷书简体" panose="03000509000000000000" pitchFamily="65" charset="-122"/>
                            </a:rPr>
                            <m:t>𝒙</m:t>
                          </m:r>
                          <m:r>
                            <a:rPr lang="en-US" altLang="zh-CN" sz="3200" b="1" i="1" smtClean="0">
                              <a:latin typeface="Cambria Math" panose="02040503050406030204" pitchFamily="18" charset="0"/>
                              <a:ea typeface="方正北魏楷书简体" panose="03000509000000000000" pitchFamily="65" charset="-122"/>
                            </a:rPr>
                            <m:t>+</m:t>
                          </m:r>
                          <m:r>
                            <a:rPr lang="en-US" altLang="zh-CN" sz="3200" b="1" i="1" smtClean="0">
                              <a:latin typeface="Cambria Math" panose="02040503050406030204" pitchFamily="18" charset="0"/>
                              <a:ea typeface="方正北魏楷书简体" panose="03000509000000000000" pitchFamily="65" charset="-122"/>
                            </a:rPr>
                            <m:t>𝟏</m:t>
                          </m:r>
                        </m:e>
                      </m:d>
                    </m:oMath>
                  </m:oMathPara>
                </a14:m>
                <a:endParaRPr lang="zh-CN" altLang="en-US" sz="2400" b="1" dirty="0"/>
              </a:p>
            </p:txBody>
          </p:sp>
        </mc:Choice>
        <mc:Fallback xmlns="">
          <p:sp>
            <p:nvSpPr>
              <p:cNvPr id="7" name="矩形 6"/>
              <p:cNvSpPr>
                <a:spLocks noRot="1" noChangeAspect="1" noMove="1" noResize="1" noEditPoints="1" noAdjustHandles="1" noChangeArrowheads="1" noChangeShapeType="1" noTextEdit="1"/>
              </p:cNvSpPr>
              <p:nvPr/>
            </p:nvSpPr>
            <p:spPr>
              <a:xfrm>
                <a:off x="2721039" y="2848671"/>
                <a:ext cx="3300839" cy="584775"/>
              </a:xfrm>
              <a:prstGeom prst="rect">
                <a:avLst/>
              </a:prstGeom>
              <a:blipFill rotWithShape="1">
                <a:blip r:embed="rId3"/>
                <a:stretch>
                  <a:fillRect l="-2" t="-10" r="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721038" y="3485327"/>
                <a:ext cx="5300425" cy="6481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3200" b="1" i="1" smtClean="0">
                              <a:latin typeface="Cambria Math" panose="02040503050406030204" pitchFamily="18" charset="0"/>
                              <a:ea typeface="方正北魏楷书简体" panose="03000509000000000000" pitchFamily="65" charset="-122"/>
                            </a:rPr>
                          </m:ctrlPr>
                        </m:dPr>
                        <m:e>
                          <m:r>
                            <a:rPr lang="en-US" altLang="zh-CN" sz="3200" b="1" i="1" smtClean="0">
                              <a:latin typeface="Cambria Math" panose="02040503050406030204" pitchFamily="18" charset="0"/>
                              <a:ea typeface="方正北魏楷书简体" panose="03000509000000000000" pitchFamily="65" charset="-122"/>
                            </a:rPr>
                            <m:t>𝟐</m:t>
                          </m:r>
                        </m:e>
                      </m:d>
                      <m:r>
                        <a:rPr lang="en-US" altLang="zh-CN" sz="3200" b="1" i="1" smtClean="0">
                          <a:latin typeface="Cambria Math" panose="02040503050406030204" pitchFamily="18" charset="0"/>
                          <a:ea typeface="方正北魏楷书简体" panose="03000509000000000000" pitchFamily="65" charset="-122"/>
                        </a:rPr>
                        <m:t> </m:t>
                      </m:r>
                      <m:r>
                        <a:rPr lang="en-US" altLang="zh-CN" sz="3200" b="1" i="1">
                          <a:latin typeface="Cambria Math" panose="02040503050406030204" pitchFamily="18" charset="0"/>
                          <a:ea typeface="方正北魏楷书简体" panose="03000509000000000000" pitchFamily="65" charset="-122"/>
                        </a:rPr>
                        <m:t>𝒚</m:t>
                      </m:r>
                      <m:r>
                        <a:rPr lang="en-US" altLang="zh-CN" sz="3200" b="1" i="1">
                          <a:latin typeface="Cambria Math" panose="02040503050406030204" pitchFamily="18" charset="0"/>
                          <a:ea typeface="方正北魏楷书简体" panose="03000509000000000000" pitchFamily="65" charset="-122"/>
                        </a:rPr>
                        <m:t>=</m:t>
                      </m:r>
                      <m:d>
                        <m:dPr>
                          <m:ctrlPr>
                            <a:rPr lang="en-US" altLang="zh-CN" sz="3200" b="1" i="1" smtClean="0">
                              <a:latin typeface="Cambria Math" panose="02040503050406030204" pitchFamily="18" charset="0"/>
                              <a:ea typeface="方正北魏楷书简体" panose="03000509000000000000" pitchFamily="65" charset="-122"/>
                            </a:rPr>
                          </m:ctrlPr>
                        </m:dPr>
                        <m:e>
                          <m:r>
                            <a:rPr lang="en-US" altLang="zh-CN" sz="3200" b="1" i="1" smtClean="0">
                              <a:latin typeface="Cambria Math" panose="02040503050406030204" pitchFamily="18" charset="0"/>
                              <a:ea typeface="方正北魏楷书简体" panose="03000509000000000000" pitchFamily="65" charset="-122"/>
                            </a:rPr>
                            <m:t>𝟑</m:t>
                          </m:r>
                          <m:sSup>
                            <m:sSupPr>
                              <m:ctrlPr>
                                <a:rPr lang="en-US" altLang="zh-CN" sz="3200" b="1" i="1" smtClean="0">
                                  <a:latin typeface="Cambria Math" panose="02040503050406030204" pitchFamily="18" charset="0"/>
                                  <a:ea typeface="方正北魏楷书简体" panose="03000509000000000000" pitchFamily="65" charset="-122"/>
                                </a:rPr>
                              </m:ctrlPr>
                            </m:sSupPr>
                            <m:e>
                              <m:r>
                                <a:rPr lang="en-US" altLang="zh-CN" sz="3200" b="1" i="1" smtClean="0">
                                  <a:latin typeface="Cambria Math" panose="02040503050406030204" pitchFamily="18" charset="0"/>
                                  <a:ea typeface="方正北魏楷书简体" panose="03000509000000000000" pitchFamily="65" charset="-122"/>
                                </a:rPr>
                                <m:t>𝒙</m:t>
                              </m:r>
                            </m:e>
                            <m:sup>
                              <m:r>
                                <a:rPr lang="en-US" altLang="zh-CN" sz="3200" b="1" i="1" smtClean="0">
                                  <a:latin typeface="Cambria Math" panose="02040503050406030204" pitchFamily="18" charset="0"/>
                                  <a:ea typeface="方正北魏楷书简体" panose="03000509000000000000" pitchFamily="65" charset="-122"/>
                                </a:rPr>
                                <m:t>−</m:t>
                              </m:r>
                              <m:r>
                                <a:rPr lang="en-US" altLang="zh-CN" sz="3200" b="1" i="1" smtClean="0">
                                  <a:latin typeface="Cambria Math" panose="02040503050406030204" pitchFamily="18" charset="0"/>
                                  <a:ea typeface="方正北魏楷书简体" panose="03000509000000000000" pitchFamily="65" charset="-122"/>
                                </a:rPr>
                                <m:t>𝟐</m:t>
                              </m:r>
                            </m:sup>
                          </m:sSup>
                          <m:r>
                            <a:rPr lang="en-US" altLang="zh-CN" sz="3200" b="1" i="1" smtClean="0">
                              <a:latin typeface="Cambria Math" panose="02040503050406030204" pitchFamily="18" charset="0"/>
                              <a:ea typeface="方正北魏楷书简体" panose="03000509000000000000" pitchFamily="65" charset="-122"/>
                            </a:rPr>
                            <m:t>−</m:t>
                          </m:r>
                          <m:r>
                            <a:rPr lang="en-US" altLang="zh-CN" sz="3200" b="1" i="1" smtClean="0">
                              <a:latin typeface="Cambria Math" panose="02040503050406030204" pitchFamily="18" charset="0"/>
                              <a:ea typeface="方正北魏楷书简体" panose="03000509000000000000" pitchFamily="65" charset="-122"/>
                            </a:rPr>
                            <m:t>𝟐</m:t>
                          </m:r>
                          <m:r>
                            <a:rPr lang="en-US" altLang="zh-CN" sz="3200" b="1" i="1" smtClean="0">
                              <a:latin typeface="Cambria Math" panose="02040503050406030204" pitchFamily="18" charset="0"/>
                              <a:ea typeface="方正北魏楷书简体" panose="03000509000000000000" pitchFamily="65" charset="-122"/>
                            </a:rPr>
                            <m:t>𝒙</m:t>
                          </m:r>
                        </m:e>
                      </m:d>
                      <m:d>
                        <m:dPr>
                          <m:ctrlPr>
                            <a:rPr lang="en-US" altLang="zh-CN" sz="3200" b="1" i="1" smtClean="0">
                              <a:latin typeface="Cambria Math" panose="02040503050406030204" pitchFamily="18" charset="0"/>
                              <a:ea typeface="方正北魏楷书简体" panose="03000509000000000000" pitchFamily="65" charset="-122"/>
                            </a:rPr>
                          </m:ctrlPr>
                        </m:dPr>
                        <m:e>
                          <m:r>
                            <a:rPr lang="en-US" altLang="zh-CN" sz="3200" b="1" i="1" smtClean="0">
                              <a:latin typeface="Cambria Math" panose="02040503050406030204" pitchFamily="18" charset="0"/>
                              <a:ea typeface="方正北魏楷书简体" panose="03000509000000000000" pitchFamily="65" charset="-122"/>
                            </a:rPr>
                            <m:t>𝒙</m:t>
                          </m:r>
                          <m:r>
                            <a:rPr lang="en-US" altLang="zh-CN" sz="3200" b="1" i="1" smtClean="0">
                              <a:latin typeface="Cambria Math" panose="02040503050406030204" pitchFamily="18" charset="0"/>
                              <a:ea typeface="方正北魏楷书简体" panose="03000509000000000000" pitchFamily="65" charset="-122"/>
                            </a:rPr>
                            <m:t>+</m:t>
                          </m:r>
                          <m:r>
                            <a:rPr lang="en-US" altLang="zh-CN" sz="3200" b="1" i="1" smtClean="0">
                              <a:latin typeface="Cambria Math" panose="02040503050406030204" pitchFamily="18" charset="0"/>
                              <a:ea typeface="方正北魏楷书简体" panose="03000509000000000000" pitchFamily="65" charset="-122"/>
                            </a:rPr>
                            <m:t>𝟏</m:t>
                          </m:r>
                        </m:e>
                      </m:d>
                    </m:oMath>
                  </m:oMathPara>
                </a14:m>
                <a:endParaRPr lang="zh-CN" altLang="en-US" sz="2400" b="1" dirty="0"/>
              </a:p>
            </p:txBody>
          </p:sp>
        </mc:Choice>
        <mc:Fallback xmlns="">
          <p:sp>
            <p:nvSpPr>
              <p:cNvPr id="16" name="矩形 15"/>
              <p:cNvSpPr>
                <a:spLocks noRot="1" noChangeAspect="1" noMove="1" noResize="1" noEditPoints="1" noAdjustHandles="1" noChangeArrowheads="1" noChangeShapeType="1" noTextEdit="1"/>
              </p:cNvSpPr>
              <p:nvPr/>
            </p:nvSpPr>
            <p:spPr>
              <a:xfrm>
                <a:off x="2721038" y="3485327"/>
                <a:ext cx="5300425" cy="648191"/>
              </a:xfrm>
              <a:prstGeom prst="rect">
                <a:avLst/>
              </a:prstGeom>
              <a:blipFill rotWithShape="1">
                <a:blip r:embed="rId4"/>
                <a:stretch>
                  <a:fillRect l="-1" t="-69" r="3" b="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721038" y="4121983"/>
                <a:ext cx="5005152" cy="6481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3200" b="1" i="1" smtClean="0">
                              <a:latin typeface="Cambria Math" panose="02040503050406030204" pitchFamily="18" charset="0"/>
                              <a:ea typeface="方正北魏楷书简体" panose="03000509000000000000" pitchFamily="65" charset="-122"/>
                            </a:rPr>
                          </m:ctrlPr>
                        </m:dPr>
                        <m:e>
                          <m:r>
                            <a:rPr lang="en-US" altLang="zh-CN" sz="3200" b="1" i="1" smtClean="0">
                              <a:latin typeface="Cambria Math" panose="02040503050406030204" pitchFamily="18" charset="0"/>
                              <a:ea typeface="方正北魏楷书简体" panose="03000509000000000000" pitchFamily="65" charset="-122"/>
                            </a:rPr>
                            <m:t>𝟑</m:t>
                          </m:r>
                        </m:e>
                      </m:d>
                      <m:r>
                        <a:rPr lang="en-US" altLang="zh-CN" sz="3200" b="1" i="1" smtClean="0">
                          <a:latin typeface="Cambria Math" panose="02040503050406030204" pitchFamily="18" charset="0"/>
                          <a:ea typeface="方正北魏楷书简体" panose="03000509000000000000" pitchFamily="65" charset="-122"/>
                        </a:rPr>
                        <m:t> </m:t>
                      </m:r>
                      <m:r>
                        <a:rPr lang="en-US" altLang="zh-CN" sz="3200" b="1" i="1">
                          <a:latin typeface="Cambria Math" panose="02040503050406030204" pitchFamily="18" charset="0"/>
                          <a:ea typeface="方正北魏楷书简体" panose="03000509000000000000" pitchFamily="65" charset="-122"/>
                        </a:rPr>
                        <m:t>𝒚</m:t>
                      </m:r>
                      <m:r>
                        <a:rPr lang="en-US" altLang="zh-CN" sz="3200" b="1" i="1">
                          <a:latin typeface="Cambria Math" panose="02040503050406030204" pitchFamily="18" charset="0"/>
                          <a:ea typeface="方正北魏楷书简体" panose="03000509000000000000" pitchFamily="65" charset="-122"/>
                        </a:rPr>
                        <m:t>=</m:t>
                      </m:r>
                      <m:d>
                        <m:dPr>
                          <m:ctrlPr>
                            <a:rPr lang="en-US" altLang="zh-CN" sz="3200" b="1" i="1" smtClean="0">
                              <a:latin typeface="Cambria Math" panose="02040503050406030204" pitchFamily="18" charset="0"/>
                              <a:ea typeface="方正北魏楷书简体" panose="03000509000000000000" pitchFamily="65" charset="-122"/>
                            </a:rPr>
                          </m:ctrlPr>
                        </m:dPr>
                        <m:e>
                          <m:sSup>
                            <m:sSupPr>
                              <m:ctrlPr>
                                <a:rPr lang="en-US" altLang="zh-CN" sz="3200" b="1" i="1" smtClean="0">
                                  <a:latin typeface="Cambria Math" panose="02040503050406030204" pitchFamily="18" charset="0"/>
                                  <a:ea typeface="方正北魏楷书简体" panose="03000509000000000000" pitchFamily="65" charset="-122"/>
                                </a:rPr>
                              </m:ctrlPr>
                            </m:sSupPr>
                            <m:e>
                              <m:r>
                                <a:rPr lang="en-US" altLang="zh-CN" sz="3200" b="1" i="1" smtClean="0">
                                  <a:latin typeface="Cambria Math" panose="02040503050406030204" pitchFamily="18" charset="0"/>
                                  <a:ea typeface="方正北魏楷书简体" panose="03000509000000000000" pitchFamily="65" charset="-122"/>
                                </a:rPr>
                                <m:t>𝒙</m:t>
                              </m:r>
                            </m:e>
                            <m:sup>
                              <m:r>
                                <a:rPr lang="en-US" altLang="zh-CN" sz="3200" b="1" i="1" smtClean="0">
                                  <a:latin typeface="Cambria Math" panose="02040503050406030204" pitchFamily="18" charset="0"/>
                                  <a:ea typeface="方正北魏楷书简体" panose="03000509000000000000" pitchFamily="65" charset="-122"/>
                                </a:rPr>
                                <m:t>𝟑</m:t>
                              </m:r>
                            </m:sup>
                          </m:sSup>
                          <m:r>
                            <a:rPr lang="en-US" altLang="zh-CN" sz="3200" b="1" i="1" smtClean="0">
                              <a:latin typeface="Cambria Math" panose="02040503050406030204" pitchFamily="18" charset="0"/>
                              <a:ea typeface="方正北魏楷书简体" panose="03000509000000000000" pitchFamily="65" charset="-122"/>
                            </a:rPr>
                            <m:t>+</m:t>
                          </m:r>
                          <m:r>
                            <a:rPr lang="en-US" altLang="zh-CN" sz="3200" b="1" i="1" smtClean="0">
                              <a:latin typeface="Cambria Math" panose="02040503050406030204" pitchFamily="18" charset="0"/>
                              <a:ea typeface="方正北魏楷书简体" panose="03000509000000000000" pitchFamily="65" charset="-122"/>
                            </a:rPr>
                            <m:t>𝒙</m:t>
                          </m:r>
                        </m:e>
                      </m:d>
                      <m:d>
                        <m:dPr>
                          <m:ctrlPr>
                            <a:rPr lang="en-US" altLang="zh-CN" sz="3200" b="1" i="1" smtClean="0">
                              <a:latin typeface="Cambria Math" panose="02040503050406030204" pitchFamily="18" charset="0"/>
                              <a:ea typeface="方正北魏楷书简体" panose="03000509000000000000" pitchFamily="65" charset="-122"/>
                            </a:rPr>
                          </m:ctrlPr>
                        </m:dPr>
                        <m:e>
                          <m:sSup>
                            <m:sSupPr>
                              <m:ctrlPr>
                                <a:rPr lang="en-US" altLang="zh-CN" sz="3200" b="1" i="1" smtClean="0">
                                  <a:latin typeface="Cambria Math" panose="02040503050406030204" pitchFamily="18" charset="0"/>
                                  <a:ea typeface="方正北魏楷书简体" panose="03000509000000000000" pitchFamily="65" charset="-122"/>
                                </a:rPr>
                              </m:ctrlPr>
                            </m:sSupPr>
                            <m:e>
                              <m:r>
                                <a:rPr lang="en-US" altLang="zh-CN" sz="3200" b="1" i="1" smtClean="0">
                                  <a:latin typeface="Cambria Math" panose="02040503050406030204" pitchFamily="18" charset="0"/>
                                  <a:ea typeface="方正北魏楷书简体" panose="03000509000000000000" pitchFamily="65" charset="-122"/>
                                </a:rPr>
                                <m:t>𝒙</m:t>
                              </m:r>
                            </m:e>
                            <m:sup>
                              <m:r>
                                <a:rPr lang="en-US" altLang="zh-CN" sz="3200" b="1" i="1" smtClean="0">
                                  <a:latin typeface="Cambria Math" panose="02040503050406030204" pitchFamily="18" charset="0"/>
                                  <a:ea typeface="方正北魏楷书简体" panose="03000509000000000000" pitchFamily="65" charset="-122"/>
                                </a:rPr>
                                <m:t>𝟓</m:t>
                              </m:r>
                            </m:sup>
                          </m:sSup>
                          <m:r>
                            <a:rPr lang="en-US" altLang="zh-CN" sz="3200" b="1" i="1" smtClean="0">
                              <a:latin typeface="Cambria Math" panose="02040503050406030204" pitchFamily="18" charset="0"/>
                              <a:ea typeface="方正北魏楷书简体" panose="03000509000000000000" pitchFamily="65" charset="-122"/>
                            </a:rPr>
                            <m:t>+</m:t>
                          </m:r>
                          <m:sSup>
                            <m:sSupPr>
                              <m:ctrlPr>
                                <a:rPr lang="en-US" altLang="zh-CN" sz="3200" b="1" i="1" smtClean="0">
                                  <a:latin typeface="Cambria Math" panose="02040503050406030204" pitchFamily="18" charset="0"/>
                                  <a:ea typeface="方正北魏楷书简体" panose="03000509000000000000" pitchFamily="65" charset="-122"/>
                                </a:rPr>
                              </m:ctrlPr>
                            </m:sSupPr>
                            <m:e>
                              <m:r>
                                <a:rPr lang="en-US" altLang="zh-CN" sz="3200" b="1" i="1" smtClean="0">
                                  <a:latin typeface="Cambria Math" panose="02040503050406030204" pitchFamily="18" charset="0"/>
                                  <a:ea typeface="方正北魏楷书简体" panose="03000509000000000000" pitchFamily="65" charset="-122"/>
                                </a:rPr>
                                <m:t>𝒙</m:t>
                              </m:r>
                            </m:e>
                            <m:sup>
                              <m:r>
                                <a:rPr lang="en-US" altLang="zh-CN" sz="3200" b="1" i="1" smtClean="0">
                                  <a:latin typeface="Cambria Math" panose="02040503050406030204" pitchFamily="18" charset="0"/>
                                  <a:ea typeface="方正北魏楷书简体" panose="03000509000000000000" pitchFamily="65" charset="-122"/>
                                </a:rPr>
                                <m:t>𝟐</m:t>
                              </m:r>
                            </m:sup>
                          </m:sSup>
                        </m:e>
                      </m:d>
                    </m:oMath>
                  </m:oMathPara>
                </a14:m>
                <a:endParaRPr lang="zh-CN" altLang="en-US" sz="2400" b="1" dirty="0"/>
              </a:p>
            </p:txBody>
          </p:sp>
        </mc:Choice>
        <mc:Fallback xmlns="">
          <p:sp>
            <p:nvSpPr>
              <p:cNvPr id="17" name="矩形 16"/>
              <p:cNvSpPr>
                <a:spLocks noRot="1" noChangeAspect="1" noMove="1" noResize="1" noEditPoints="1" noAdjustHandles="1" noChangeArrowheads="1" noChangeShapeType="1" noTextEdit="1"/>
              </p:cNvSpPr>
              <p:nvPr/>
            </p:nvSpPr>
            <p:spPr>
              <a:xfrm>
                <a:off x="2721038" y="4121983"/>
                <a:ext cx="5005152" cy="648191"/>
              </a:xfrm>
              <a:prstGeom prst="rect">
                <a:avLst/>
              </a:prstGeom>
              <a:blipFill rotWithShape="1">
                <a:blip r:embed="rId5"/>
                <a:stretch>
                  <a:fillRect l="-1" t="-31" r="3" b="8"/>
                </a:stretch>
              </a:blipFill>
            </p:spPr>
            <p:txBody>
              <a:bodyPr/>
              <a:lstStyle/>
              <a:p>
                <a:r>
                  <a:rPr lang="zh-CN" altLang="en-US">
                    <a:noFill/>
                  </a:rPr>
                  <a:t> </a:t>
                </a:r>
              </a:p>
            </p:txBody>
          </p:sp>
        </mc:Fallback>
      </mc:AlternateContent>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1015661"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sym typeface="方正北魏楷书简体"/>
              </a:rPr>
              <a:t>求导法则</a:t>
            </a:r>
            <a:endParaRPr dirty="0"/>
          </a:p>
        </p:txBody>
      </p:sp>
      <p:sp>
        <p:nvSpPr>
          <p:cNvPr id="9" name="矩形 28"/>
          <p:cNvSpPr txBox="1"/>
          <p:nvPr/>
        </p:nvSpPr>
        <p:spPr>
          <a:xfrm>
            <a:off x="866013" y="1876838"/>
            <a:ext cx="1073369" cy="369332"/>
          </a:xfrm>
          <a:prstGeom prst="rect">
            <a:avLst/>
          </a:prstGeom>
          <a:ln w="12700">
            <a:miter lim="400000"/>
          </a:ln>
        </p:spPr>
        <p:txBody>
          <a:bodyPr wrap="none" lIns="45719" rIns="45719">
            <a:spAutoFit/>
          </a:bodyPr>
          <a:lstStyle/>
          <a:p>
            <a:pPr marL="285750" indent="-285750">
              <a:buFont typeface="Wingdings" panose="05000000000000000000" pitchFamily="2" charset="2"/>
              <a:buChar char="n"/>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cs typeface="方正北魏楷书简体"/>
                <a:sym typeface="方正北魏楷书简体"/>
              </a:rPr>
              <a:t>商法则</a:t>
            </a:r>
            <a:endParaRPr dirty="0"/>
          </a:p>
        </p:txBody>
      </p:sp>
      <mc:AlternateContent xmlns:mc="http://schemas.openxmlformats.org/markup-compatibility/2006" xmlns:a14="http://schemas.microsoft.com/office/drawing/2010/main">
        <mc:Choice Requires="a14">
          <p:sp>
            <p:nvSpPr>
              <p:cNvPr id="3" name="矩形 2"/>
              <p:cNvSpPr/>
              <p:nvPr/>
            </p:nvSpPr>
            <p:spPr>
              <a:xfrm>
                <a:off x="2381117" y="1438949"/>
                <a:ext cx="7694671" cy="11753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b="1" i="1" smtClean="0">
                          <a:latin typeface="Cambria Math" panose="02040503050406030204" pitchFamily="18" charset="0"/>
                          <a:ea typeface="方正北魏楷书简体" panose="03000509000000000000" pitchFamily="65" charset="-122"/>
                        </a:rPr>
                        <m:t>𝑰𝒇</m:t>
                      </m:r>
                      <m:r>
                        <a:rPr lang="en-US" altLang="zh-CN" sz="3600" b="1" i="1" smtClean="0">
                          <a:latin typeface="Cambria Math" panose="02040503050406030204" pitchFamily="18" charset="0"/>
                          <a:ea typeface="方正北魏楷书简体" panose="03000509000000000000" pitchFamily="65" charset="-122"/>
                        </a:rPr>
                        <m:t> </m:t>
                      </m:r>
                      <m:r>
                        <a:rPr lang="en-US" altLang="zh-CN" sz="3600" b="1" i="1" smtClean="0">
                          <a:latin typeface="Cambria Math" panose="02040503050406030204" pitchFamily="18" charset="0"/>
                          <a:ea typeface="方正北魏楷书简体" panose="03000509000000000000" pitchFamily="65" charset="-122"/>
                        </a:rPr>
                        <m:t>𝒚</m:t>
                      </m:r>
                      <m:r>
                        <a:rPr lang="en-US" altLang="zh-CN" sz="3600" b="1" i="1" smtClean="0">
                          <a:latin typeface="Cambria Math" panose="02040503050406030204" pitchFamily="18" charset="0"/>
                          <a:ea typeface="方正北魏楷书简体" panose="03000509000000000000" pitchFamily="65" charset="-122"/>
                        </a:rPr>
                        <m:t>=</m:t>
                      </m:r>
                      <m:f>
                        <m:fPr>
                          <m:ctrlPr>
                            <a:rPr lang="en-US" altLang="zh-CN" sz="3600" b="1" i="1" smtClean="0">
                              <a:latin typeface="Cambria Math" panose="02040503050406030204" pitchFamily="18" charset="0"/>
                              <a:ea typeface="方正北魏楷书简体" panose="03000509000000000000" pitchFamily="65" charset="-122"/>
                            </a:rPr>
                          </m:ctrlPr>
                        </m:fPr>
                        <m:num>
                          <m:r>
                            <a:rPr lang="en-US" altLang="zh-CN" sz="3600" b="1" i="1" smtClean="0">
                              <a:latin typeface="Cambria Math" panose="02040503050406030204" pitchFamily="18" charset="0"/>
                              <a:ea typeface="方正北魏楷书简体" panose="03000509000000000000" pitchFamily="65" charset="-122"/>
                            </a:rPr>
                            <m:t>𝒖</m:t>
                          </m:r>
                        </m:num>
                        <m:den>
                          <m:r>
                            <a:rPr lang="en-US" altLang="zh-CN" sz="3600" b="1" i="1" smtClean="0">
                              <a:latin typeface="Cambria Math" panose="02040503050406030204" pitchFamily="18" charset="0"/>
                              <a:ea typeface="方正北魏楷书简体" panose="03000509000000000000" pitchFamily="65" charset="-122"/>
                            </a:rPr>
                            <m:t>𝒗</m:t>
                          </m:r>
                        </m:den>
                      </m:f>
                      <m:r>
                        <a:rPr lang="en-US" altLang="zh-CN" sz="3600" b="1" i="1" smtClean="0">
                          <a:latin typeface="Cambria Math" panose="02040503050406030204" pitchFamily="18" charset="0"/>
                          <a:ea typeface="方正北魏楷书简体" panose="03000509000000000000" pitchFamily="65" charset="-122"/>
                        </a:rPr>
                        <m:t>  ,  </m:t>
                      </m:r>
                      <m:r>
                        <a:rPr lang="en-US" altLang="zh-CN" sz="3600" b="1" i="1" smtClean="0">
                          <a:latin typeface="Cambria Math" panose="02040503050406030204" pitchFamily="18" charset="0"/>
                          <a:ea typeface="方正北魏楷书简体" panose="03000509000000000000" pitchFamily="65" charset="-122"/>
                        </a:rPr>
                        <m:t>𝒕𝒉𝒆𝒏</m:t>
                      </m:r>
                      <m:r>
                        <a:rPr lang="en-US" altLang="zh-CN" sz="3600" b="1" i="1" smtClean="0">
                          <a:latin typeface="Cambria Math" panose="02040503050406030204" pitchFamily="18" charset="0"/>
                          <a:ea typeface="方正北魏楷书简体" panose="03000509000000000000" pitchFamily="65" charset="-122"/>
                        </a:rPr>
                        <m:t> </m:t>
                      </m:r>
                      <m:f>
                        <m:fPr>
                          <m:ctrlPr>
                            <a:rPr lang="en-US" altLang="zh-CN" sz="3600" b="1" i="1" smtClean="0">
                              <a:latin typeface="Cambria Math" panose="02040503050406030204" pitchFamily="18" charset="0"/>
                              <a:ea typeface="方正北魏楷书简体" panose="03000509000000000000" pitchFamily="65" charset="-122"/>
                            </a:rPr>
                          </m:ctrlPr>
                        </m:fPr>
                        <m:num>
                          <m:r>
                            <a:rPr lang="en-US" altLang="zh-CN" sz="3600" b="1" i="1" smtClean="0">
                              <a:latin typeface="Cambria Math" panose="02040503050406030204" pitchFamily="18" charset="0"/>
                              <a:ea typeface="方正北魏楷书简体" panose="03000509000000000000" pitchFamily="65" charset="-122"/>
                            </a:rPr>
                            <m:t>𝒅𝒚</m:t>
                          </m:r>
                        </m:num>
                        <m:den>
                          <m:r>
                            <a:rPr lang="en-US" altLang="zh-CN" sz="3600" b="1" i="1" smtClean="0">
                              <a:latin typeface="Cambria Math" panose="02040503050406030204" pitchFamily="18" charset="0"/>
                              <a:ea typeface="方正北魏楷书简体" panose="03000509000000000000" pitchFamily="65" charset="-122"/>
                            </a:rPr>
                            <m:t>𝒅𝒙</m:t>
                          </m:r>
                        </m:den>
                      </m:f>
                      <m:r>
                        <a:rPr lang="en-US" altLang="zh-CN" sz="3600" b="1" i="1" smtClean="0">
                          <a:latin typeface="Cambria Math" panose="02040503050406030204" pitchFamily="18" charset="0"/>
                          <a:ea typeface="方正北魏楷书简体" panose="03000509000000000000" pitchFamily="65" charset="-122"/>
                        </a:rPr>
                        <m:t>=</m:t>
                      </m:r>
                      <m:f>
                        <m:fPr>
                          <m:ctrlPr>
                            <a:rPr lang="en-US" altLang="zh-CN" sz="3600" b="1" i="1" smtClean="0">
                              <a:latin typeface="Cambria Math" panose="02040503050406030204" pitchFamily="18" charset="0"/>
                              <a:ea typeface="方正北魏楷书简体" panose="03000509000000000000" pitchFamily="65" charset="-122"/>
                            </a:rPr>
                          </m:ctrlPr>
                        </m:fPr>
                        <m:num>
                          <m:sSup>
                            <m:sSupPr>
                              <m:ctrlPr>
                                <a:rPr lang="en-US" altLang="zh-CN" sz="3600" b="1" i="1" smtClean="0">
                                  <a:latin typeface="Cambria Math" panose="02040503050406030204" pitchFamily="18" charset="0"/>
                                  <a:ea typeface="方正北魏楷书简体" panose="03000509000000000000" pitchFamily="65" charset="-122"/>
                                </a:rPr>
                              </m:ctrlPr>
                            </m:sSupPr>
                            <m:e>
                              <m:r>
                                <a:rPr lang="en-US" altLang="zh-CN" sz="3600" b="1" i="1" smtClean="0">
                                  <a:latin typeface="Cambria Math" panose="02040503050406030204" pitchFamily="18" charset="0"/>
                                  <a:ea typeface="方正北魏楷书简体" panose="03000509000000000000" pitchFamily="65" charset="-122"/>
                                </a:rPr>
                                <m:t>𝒖</m:t>
                              </m:r>
                            </m:e>
                            <m:sup>
                              <m:r>
                                <a:rPr lang="en-US" altLang="zh-CN" sz="3600" b="1" i="1" smtClean="0">
                                  <a:latin typeface="Cambria Math" panose="02040503050406030204" pitchFamily="18" charset="0"/>
                                  <a:ea typeface="方正北魏楷书简体" panose="03000509000000000000" pitchFamily="65" charset="-122"/>
                                </a:rPr>
                                <m:t>′</m:t>
                              </m:r>
                            </m:sup>
                          </m:sSup>
                          <m:r>
                            <a:rPr lang="en-US" altLang="zh-CN" sz="3600" b="1" i="1" smtClean="0">
                              <a:latin typeface="Cambria Math" panose="02040503050406030204" pitchFamily="18" charset="0"/>
                              <a:ea typeface="方正北魏楷书简体" panose="03000509000000000000" pitchFamily="65" charset="-122"/>
                            </a:rPr>
                            <m:t>𝒗</m:t>
                          </m:r>
                          <m:r>
                            <a:rPr lang="en-US" altLang="zh-CN" sz="3600" b="1" i="1" smtClean="0">
                              <a:latin typeface="Cambria Math" panose="02040503050406030204" pitchFamily="18" charset="0"/>
                              <a:ea typeface="方正北魏楷书简体" panose="03000509000000000000" pitchFamily="65" charset="-122"/>
                            </a:rPr>
                            <m:t>−</m:t>
                          </m:r>
                          <m:r>
                            <a:rPr lang="en-US" altLang="zh-CN" sz="3600" b="1" i="1" smtClean="0">
                              <a:latin typeface="Cambria Math" panose="02040503050406030204" pitchFamily="18" charset="0"/>
                              <a:ea typeface="方正北魏楷书简体" panose="03000509000000000000" pitchFamily="65" charset="-122"/>
                            </a:rPr>
                            <m:t>𝒖𝒗</m:t>
                          </m:r>
                          <m:r>
                            <a:rPr lang="en-US" altLang="zh-CN" sz="3600" b="1" i="1" smtClean="0">
                              <a:latin typeface="Cambria Math" panose="02040503050406030204" pitchFamily="18" charset="0"/>
                              <a:ea typeface="方正北魏楷书简体" panose="03000509000000000000" pitchFamily="65" charset="-122"/>
                            </a:rPr>
                            <m:t>′</m:t>
                          </m:r>
                        </m:num>
                        <m:den>
                          <m:sSup>
                            <m:sSupPr>
                              <m:ctrlPr>
                                <a:rPr lang="en-US" altLang="zh-CN" sz="3600" b="1" i="1" smtClean="0">
                                  <a:latin typeface="Cambria Math" panose="02040503050406030204" pitchFamily="18" charset="0"/>
                                  <a:ea typeface="方正北魏楷书简体" panose="03000509000000000000" pitchFamily="65" charset="-122"/>
                                </a:rPr>
                              </m:ctrlPr>
                            </m:sSupPr>
                            <m:e>
                              <m:r>
                                <a:rPr lang="en-US" altLang="zh-CN" sz="3600" b="1" i="1" smtClean="0">
                                  <a:latin typeface="Cambria Math" panose="02040503050406030204" pitchFamily="18" charset="0"/>
                                  <a:ea typeface="方正北魏楷书简体" panose="03000509000000000000" pitchFamily="65" charset="-122"/>
                                </a:rPr>
                                <m:t>𝒗</m:t>
                              </m:r>
                            </m:e>
                            <m:sup>
                              <m:r>
                                <a:rPr lang="en-US" altLang="zh-CN" sz="3600" b="1" i="1" smtClean="0">
                                  <a:latin typeface="Cambria Math" panose="02040503050406030204" pitchFamily="18" charset="0"/>
                                  <a:ea typeface="方正北魏楷书简体" panose="03000509000000000000" pitchFamily="65" charset="-122"/>
                                </a:rPr>
                                <m:t>𝟐</m:t>
                              </m:r>
                            </m:sup>
                          </m:sSup>
                        </m:den>
                      </m:f>
                    </m:oMath>
                  </m:oMathPara>
                </a14:m>
                <a:endParaRPr lang="zh-CN" altLang="en-US" sz="2400" b="1" dirty="0">
                  <a:latin typeface="方正北魏楷书简体" panose="03000509000000000000" pitchFamily="65" charset="-122"/>
                  <a:ea typeface="方正北魏楷书简体" panose="03000509000000000000" pitchFamily="65"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2381117" y="1438949"/>
                <a:ext cx="7694671" cy="1175322"/>
              </a:xfrm>
              <a:prstGeom prst="rect">
                <a:avLst/>
              </a:prstGeom>
              <a:blipFill rotWithShape="1">
                <a:blip r:embed="rId2"/>
                <a:stretch>
                  <a:fillRect l="-7" t="-3" r="3" b="52"/>
                </a:stretch>
              </a:blipFill>
            </p:spPr>
            <p:txBody>
              <a:bodyPr/>
              <a:lstStyle/>
              <a:p>
                <a:r>
                  <a:rPr lang="zh-CN" altLang="en-US">
                    <a:noFill/>
                  </a:rPr>
                  <a:t> </a:t>
                </a:r>
              </a:p>
            </p:txBody>
          </p:sp>
        </mc:Fallback>
      </mc:AlternateContent>
      <p:grpSp>
        <p:nvGrpSpPr>
          <p:cNvPr id="5" name="组合 4"/>
          <p:cNvGrpSpPr/>
          <p:nvPr/>
        </p:nvGrpSpPr>
        <p:grpSpPr>
          <a:xfrm>
            <a:off x="905146" y="2848671"/>
            <a:ext cx="1344626" cy="444502"/>
            <a:chOff x="870393" y="2744794"/>
            <a:chExt cx="1344626" cy="444502"/>
          </a:xfrm>
        </p:grpSpPr>
        <p:sp>
          <p:nvSpPr>
            <p:cNvPr id="12" name="Rectangle 5"/>
            <p:cNvSpPr/>
            <p:nvPr/>
          </p:nvSpPr>
          <p:spPr>
            <a:xfrm>
              <a:off x="870393" y="2744794"/>
              <a:ext cx="1344626" cy="444502"/>
            </a:xfrm>
            <a:prstGeom prst="rect">
              <a:avLst/>
            </a:prstGeom>
            <a:solidFill>
              <a:srgbClr val="FC611F"/>
            </a:solidFill>
            <a:ln w="12700" cap="flat">
              <a:noFill/>
              <a:miter lim="400000"/>
            </a:ln>
            <a:effectLst/>
          </p:spPr>
          <p:txBody>
            <a:bodyPr wrap="square" lIns="45719" tIns="45719" rIns="45719" bIns="45719" numCol="1" anchor="t">
              <a:noAutofit/>
            </a:bodyPr>
            <a:lstStyle/>
            <a:p>
              <a:endParaRPr/>
            </a:p>
          </p:txBody>
        </p:sp>
        <p:sp>
          <p:nvSpPr>
            <p:cNvPr id="4" name="矩形 3"/>
            <p:cNvSpPr/>
            <p:nvPr/>
          </p:nvSpPr>
          <p:spPr>
            <a:xfrm>
              <a:off x="927794" y="2782379"/>
              <a:ext cx="1229824" cy="369332"/>
            </a:xfrm>
            <a:prstGeom prst="rect">
              <a:avLst/>
            </a:prstGeom>
          </p:spPr>
          <p:txBody>
            <a:bodyPr wrap="none">
              <a:spAutoFit/>
            </a:bodyPr>
            <a:lstStyle/>
            <a:p>
              <a:r>
                <a:rPr lang="en-US" altLang="zh-CN" b="1" dirty="0">
                  <a:latin typeface="Times New Roman" panose="02020603050405020304" pitchFamily="18" charset="0"/>
                  <a:ea typeface="方正北魏楷书简体"/>
                  <a:cs typeface="Times New Roman" panose="02020603050405020304" pitchFamily="18" charset="0"/>
                  <a:sym typeface="方正北魏楷书简体"/>
                </a:rPr>
                <a:t>Example 4</a:t>
              </a:r>
              <a:endParaRPr lang="zh-CN" altLang="en-US" b="1"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7" name="矩形 6"/>
              <p:cNvSpPr/>
              <p:nvPr/>
            </p:nvSpPr>
            <p:spPr>
              <a:xfrm>
                <a:off x="2721039" y="2848671"/>
                <a:ext cx="1997213" cy="10175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3200" b="1" i="1" smtClean="0">
                              <a:latin typeface="Cambria Math" panose="02040503050406030204" pitchFamily="18" charset="0"/>
                              <a:ea typeface="方正北魏楷书简体" panose="03000509000000000000" pitchFamily="65" charset="-122"/>
                            </a:rPr>
                          </m:ctrlPr>
                        </m:dPr>
                        <m:e>
                          <m:r>
                            <a:rPr lang="en-US" altLang="zh-CN" sz="3200" b="1" i="1" smtClean="0">
                              <a:latin typeface="Cambria Math" panose="02040503050406030204" pitchFamily="18" charset="0"/>
                              <a:ea typeface="方正北魏楷书简体" panose="03000509000000000000" pitchFamily="65" charset="-122"/>
                            </a:rPr>
                            <m:t>𝟏</m:t>
                          </m:r>
                        </m:e>
                      </m:d>
                      <m:r>
                        <a:rPr lang="en-US" altLang="zh-CN" sz="3200" b="1" i="1" smtClean="0">
                          <a:latin typeface="Cambria Math" panose="02040503050406030204" pitchFamily="18" charset="0"/>
                          <a:ea typeface="方正北魏楷书简体" panose="03000509000000000000" pitchFamily="65" charset="-122"/>
                        </a:rPr>
                        <m:t> </m:t>
                      </m:r>
                      <m:r>
                        <a:rPr lang="en-US" altLang="zh-CN" sz="3200" b="1" i="1">
                          <a:latin typeface="Cambria Math" panose="02040503050406030204" pitchFamily="18" charset="0"/>
                          <a:ea typeface="方正北魏楷书简体" panose="03000509000000000000" pitchFamily="65" charset="-122"/>
                        </a:rPr>
                        <m:t>𝒚</m:t>
                      </m:r>
                      <m:r>
                        <a:rPr lang="en-US" altLang="zh-CN" sz="3200" b="1" i="1">
                          <a:latin typeface="Cambria Math" panose="02040503050406030204" pitchFamily="18" charset="0"/>
                          <a:ea typeface="方正北魏楷书简体" panose="03000509000000000000" pitchFamily="65" charset="-122"/>
                        </a:rPr>
                        <m:t>=</m:t>
                      </m:r>
                      <m:f>
                        <m:fPr>
                          <m:ctrlPr>
                            <a:rPr lang="en-US" altLang="zh-CN" sz="3200" b="1" i="1" smtClean="0">
                              <a:latin typeface="Cambria Math" panose="02040503050406030204" pitchFamily="18" charset="0"/>
                              <a:ea typeface="方正北魏楷书简体" panose="03000509000000000000" pitchFamily="65" charset="-122"/>
                            </a:rPr>
                          </m:ctrlPr>
                        </m:fPr>
                        <m:num>
                          <m:r>
                            <a:rPr lang="en-US" altLang="zh-CN" sz="3200" b="1" i="1" smtClean="0">
                              <a:latin typeface="Cambria Math" panose="02040503050406030204" pitchFamily="18" charset="0"/>
                              <a:ea typeface="方正北魏楷书简体" panose="03000509000000000000" pitchFamily="65" charset="-122"/>
                            </a:rPr>
                            <m:t>𝟏</m:t>
                          </m:r>
                        </m:num>
                        <m:den>
                          <m:r>
                            <a:rPr lang="en-US" altLang="zh-CN" sz="3200" b="1" i="1" smtClean="0">
                              <a:latin typeface="Cambria Math" panose="02040503050406030204" pitchFamily="18" charset="0"/>
                              <a:ea typeface="方正北魏楷书简体" panose="03000509000000000000" pitchFamily="65" charset="-122"/>
                            </a:rPr>
                            <m:t>𝒙</m:t>
                          </m:r>
                        </m:den>
                      </m:f>
                    </m:oMath>
                  </m:oMathPara>
                </a14:m>
                <a:endParaRPr lang="zh-CN" altLang="en-US" sz="2400" b="1" dirty="0"/>
              </a:p>
            </p:txBody>
          </p:sp>
        </mc:Choice>
        <mc:Fallback xmlns="">
          <p:sp>
            <p:nvSpPr>
              <p:cNvPr id="7" name="矩形 6"/>
              <p:cNvSpPr>
                <a:spLocks noRot="1" noChangeAspect="1" noMove="1" noResize="1" noEditPoints="1" noAdjustHandles="1" noChangeArrowheads="1" noChangeShapeType="1" noTextEdit="1"/>
              </p:cNvSpPr>
              <p:nvPr/>
            </p:nvSpPr>
            <p:spPr>
              <a:xfrm>
                <a:off x="2721039" y="2848671"/>
                <a:ext cx="1997213" cy="1017523"/>
              </a:xfrm>
              <a:prstGeom prst="rect">
                <a:avLst/>
              </a:prstGeom>
              <a:blipFill rotWithShape="1">
                <a:blip r:embed="rId3"/>
                <a:stretch>
                  <a:fillRect l="-3" t="-6" r="10" b="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721039" y="3994594"/>
                <a:ext cx="3816686" cy="110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3200" b="1" i="1" smtClean="0">
                              <a:latin typeface="Cambria Math" panose="02040503050406030204" pitchFamily="18" charset="0"/>
                              <a:ea typeface="方正北魏楷书简体" panose="03000509000000000000" pitchFamily="65" charset="-122"/>
                            </a:rPr>
                          </m:ctrlPr>
                        </m:dPr>
                        <m:e>
                          <m:r>
                            <a:rPr lang="en-US" altLang="zh-CN" sz="3200" b="1" i="1" smtClean="0">
                              <a:latin typeface="Cambria Math" panose="02040503050406030204" pitchFamily="18" charset="0"/>
                              <a:ea typeface="方正北魏楷书简体" panose="03000509000000000000" pitchFamily="65" charset="-122"/>
                            </a:rPr>
                            <m:t>𝟐</m:t>
                          </m:r>
                        </m:e>
                      </m:d>
                      <m:r>
                        <a:rPr lang="en-US" altLang="zh-CN" sz="3200" b="1" i="1" smtClean="0">
                          <a:latin typeface="Cambria Math" panose="02040503050406030204" pitchFamily="18" charset="0"/>
                          <a:ea typeface="方正北魏楷书简体" panose="03000509000000000000" pitchFamily="65" charset="-122"/>
                        </a:rPr>
                        <m:t> </m:t>
                      </m:r>
                      <m:r>
                        <a:rPr lang="en-US" altLang="zh-CN" sz="3200" b="1" i="1">
                          <a:latin typeface="Cambria Math" panose="02040503050406030204" pitchFamily="18" charset="0"/>
                          <a:ea typeface="方正北魏楷书简体" panose="03000509000000000000" pitchFamily="65" charset="-122"/>
                        </a:rPr>
                        <m:t>𝒚</m:t>
                      </m:r>
                      <m:r>
                        <a:rPr lang="en-US" altLang="zh-CN" sz="3200" b="1" i="1">
                          <a:latin typeface="Cambria Math" panose="02040503050406030204" pitchFamily="18" charset="0"/>
                          <a:ea typeface="方正北魏楷书简体" panose="03000509000000000000" pitchFamily="65" charset="-122"/>
                        </a:rPr>
                        <m:t>=</m:t>
                      </m:r>
                      <m:f>
                        <m:fPr>
                          <m:ctrlPr>
                            <a:rPr lang="en-US" altLang="zh-CN" sz="3200" b="1" i="1" smtClean="0">
                              <a:latin typeface="Cambria Math" panose="02040503050406030204" pitchFamily="18" charset="0"/>
                              <a:ea typeface="方正北魏楷书简体" panose="03000509000000000000" pitchFamily="65" charset="-122"/>
                            </a:rPr>
                          </m:ctrlPr>
                        </m:fPr>
                        <m:num>
                          <m:r>
                            <a:rPr lang="en-US" altLang="zh-CN" sz="3200" b="1" i="1" smtClean="0">
                              <a:latin typeface="Cambria Math" panose="02040503050406030204" pitchFamily="18" charset="0"/>
                              <a:ea typeface="方正北魏楷书简体" panose="03000509000000000000" pitchFamily="65" charset="-122"/>
                            </a:rPr>
                            <m:t>𝟑</m:t>
                          </m:r>
                          <m:sSup>
                            <m:sSupPr>
                              <m:ctrlPr>
                                <a:rPr lang="en-US" altLang="zh-CN" sz="3200" b="1" i="1" smtClean="0">
                                  <a:latin typeface="Cambria Math" panose="02040503050406030204" pitchFamily="18" charset="0"/>
                                  <a:ea typeface="方正北魏楷书简体" panose="03000509000000000000" pitchFamily="65" charset="-122"/>
                                </a:rPr>
                              </m:ctrlPr>
                            </m:sSupPr>
                            <m:e>
                              <m:r>
                                <a:rPr lang="en-US" altLang="zh-CN" sz="3200" b="1" i="1" smtClean="0">
                                  <a:latin typeface="Cambria Math" panose="02040503050406030204" pitchFamily="18" charset="0"/>
                                  <a:ea typeface="方正北魏楷书简体" panose="03000509000000000000" pitchFamily="65" charset="-122"/>
                                </a:rPr>
                                <m:t>𝒙</m:t>
                              </m:r>
                            </m:e>
                            <m:sup>
                              <m:r>
                                <a:rPr lang="en-US" altLang="zh-CN" sz="3200" b="1" i="1" smtClean="0">
                                  <a:latin typeface="Cambria Math" panose="02040503050406030204" pitchFamily="18" charset="0"/>
                                  <a:ea typeface="方正北魏楷书简体" panose="03000509000000000000" pitchFamily="65" charset="-122"/>
                                </a:rPr>
                                <m:t>−</m:t>
                              </m:r>
                              <m:r>
                                <a:rPr lang="en-US" altLang="zh-CN" sz="3200" b="1" i="1" smtClean="0">
                                  <a:latin typeface="Cambria Math" panose="02040503050406030204" pitchFamily="18" charset="0"/>
                                  <a:ea typeface="方正北魏楷书简体" panose="03000509000000000000" pitchFamily="65" charset="-122"/>
                                </a:rPr>
                                <m:t>𝟐</m:t>
                              </m:r>
                            </m:sup>
                          </m:sSup>
                          <m:r>
                            <a:rPr lang="en-US" altLang="zh-CN" sz="3200" b="1" i="1" smtClean="0">
                              <a:latin typeface="Cambria Math" panose="02040503050406030204" pitchFamily="18" charset="0"/>
                              <a:ea typeface="方正北魏楷书简体" panose="03000509000000000000" pitchFamily="65" charset="-122"/>
                            </a:rPr>
                            <m:t>−</m:t>
                          </m:r>
                          <m:r>
                            <a:rPr lang="en-US" altLang="zh-CN" sz="3200" b="1" i="1" smtClean="0">
                              <a:latin typeface="Cambria Math" panose="02040503050406030204" pitchFamily="18" charset="0"/>
                              <a:ea typeface="方正北魏楷书简体" panose="03000509000000000000" pitchFamily="65" charset="-122"/>
                            </a:rPr>
                            <m:t>𝟐</m:t>
                          </m:r>
                          <m:sSup>
                            <m:sSupPr>
                              <m:ctrlPr>
                                <a:rPr lang="en-US" altLang="zh-CN" sz="3200" b="1" i="1" smtClean="0">
                                  <a:latin typeface="Cambria Math" panose="02040503050406030204" pitchFamily="18" charset="0"/>
                                  <a:ea typeface="方正北魏楷书简体" panose="03000509000000000000" pitchFamily="65" charset="-122"/>
                                </a:rPr>
                              </m:ctrlPr>
                            </m:sSupPr>
                            <m:e>
                              <m:r>
                                <a:rPr lang="en-US" altLang="zh-CN" sz="3200" b="1" i="1" smtClean="0">
                                  <a:latin typeface="Cambria Math" panose="02040503050406030204" pitchFamily="18" charset="0"/>
                                  <a:ea typeface="方正北魏楷书简体" panose="03000509000000000000" pitchFamily="65" charset="-122"/>
                                </a:rPr>
                                <m:t>𝒙</m:t>
                              </m:r>
                            </m:e>
                            <m:sup>
                              <m:r>
                                <a:rPr lang="en-US" altLang="zh-CN" sz="3200" b="1" i="1" smtClean="0">
                                  <a:latin typeface="Cambria Math" panose="02040503050406030204" pitchFamily="18" charset="0"/>
                                  <a:ea typeface="方正北魏楷书简体" panose="03000509000000000000" pitchFamily="65" charset="-122"/>
                                </a:rPr>
                                <m:t>𝟐</m:t>
                              </m:r>
                            </m:sup>
                          </m:sSup>
                        </m:num>
                        <m:den>
                          <m:r>
                            <a:rPr lang="en-US" altLang="zh-CN" sz="3200" b="1" i="1" smtClean="0">
                              <a:latin typeface="Cambria Math" panose="02040503050406030204" pitchFamily="18" charset="0"/>
                              <a:ea typeface="方正北魏楷书简体" panose="03000509000000000000" pitchFamily="65" charset="-122"/>
                            </a:rPr>
                            <m:t>𝒙</m:t>
                          </m:r>
                          <m:r>
                            <a:rPr lang="en-US" altLang="zh-CN" sz="3200" b="1" i="1" smtClean="0">
                              <a:latin typeface="Cambria Math" panose="02040503050406030204" pitchFamily="18" charset="0"/>
                              <a:ea typeface="方正北魏楷书简体" panose="03000509000000000000" pitchFamily="65" charset="-122"/>
                            </a:rPr>
                            <m:t>+</m:t>
                          </m:r>
                          <m:r>
                            <a:rPr lang="en-US" altLang="zh-CN" sz="3200" b="1" i="1" smtClean="0">
                              <a:latin typeface="Cambria Math" panose="02040503050406030204" pitchFamily="18" charset="0"/>
                              <a:ea typeface="方正北魏楷书简体" panose="03000509000000000000" pitchFamily="65" charset="-122"/>
                            </a:rPr>
                            <m:t>𝟏</m:t>
                          </m:r>
                        </m:den>
                      </m:f>
                    </m:oMath>
                  </m:oMathPara>
                </a14:m>
                <a:endParaRPr lang="zh-CN" altLang="en-US" sz="2400" b="1" dirty="0"/>
              </a:p>
            </p:txBody>
          </p:sp>
        </mc:Choice>
        <mc:Fallback xmlns="">
          <p:sp>
            <p:nvSpPr>
              <p:cNvPr id="16" name="矩形 15"/>
              <p:cNvSpPr>
                <a:spLocks noRot="1" noChangeAspect="1" noMove="1" noResize="1" noEditPoints="1" noAdjustHandles="1" noChangeArrowheads="1" noChangeShapeType="1" noTextEdit="1"/>
              </p:cNvSpPr>
              <p:nvPr/>
            </p:nvSpPr>
            <p:spPr>
              <a:xfrm>
                <a:off x="2721039" y="3994594"/>
                <a:ext cx="3816686" cy="1101264"/>
              </a:xfrm>
              <a:prstGeom prst="rect">
                <a:avLst/>
              </a:prstGeom>
              <a:blipFill rotWithShape="1">
                <a:blip r:embed="rId4"/>
                <a:stretch>
                  <a:fillRect l="-2" t="-40" r="10" b="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721039" y="5227404"/>
                <a:ext cx="2919581" cy="9950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3200" b="1" i="1" smtClean="0">
                              <a:latin typeface="Cambria Math" panose="02040503050406030204" pitchFamily="18" charset="0"/>
                              <a:ea typeface="方正北魏楷书简体" panose="03000509000000000000" pitchFamily="65" charset="-122"/>
                            </a:rPr>
                          </m:ctrlPr>
                        </m:dPr>
                        <m:e>
                          <m:r>
                            <a:rPr lang="en-US" altLang="zh-CN" sz="3200" b="1" i="1" smtClean="0">
                              <a:latin typeface="Cambria Math" panose="02040503050406030204" pitchFamily="18" charset="0"/>
                              <a:ea typeface="方正北魏楷书简体" panose="03000509000000000000" pitchFamily="65" charset="-122"/>
                            </a:rPr>
                            <m:t>𝟑</m:t>
                          </m:r>
                        </m:e>
                      </m:d>
                      <m:r>
                        <a:rPr lang="en-US" altLang="zh-CN" sz="3200" b="1" i="1" smtClean="0">
                          <a:latin typeface="Cambria Math" panose="02040503050406030204" pitchFamily="18" charset="0"/>
                          <a:ea typeface="方正北魏楷书简体" panose="03000509000000000000" pitchFamily="65" charset="-122"/>
                        </a:rPr>
                        <m:t> </m:t>
                      </m:r>
                      <m:r>
                        <a:rPr lang="en-US" altLang="zh-CN" sz="3200" b="1" i="1">
                          <a:latin typeface="Cambria Math" panose="02040503050406030204" pitchFamily="18" charset="0"/>
                          <a:ea typeface="方正北魏楷书简体" panose="03000509000000000000" pitchFamily="65" charset="-122"/>
                        </a:rPr>
                        <m:t>𝒚</m:t>
                      </m:r>
                      <m:r>
                        <a:rPr lang="en-US" altLang="zh-CN" sz="3200" b="1" i="1">
                          <a:latin typeface="Cambria Math" panose="02040503050406030204" pitchFamily="18" charset="0"/>
                          <a:ea typeface="方正北魏楷书简体" panose="03000509000000000000" pitchFamily="65" charset="-122"/>
                        </a:rPr>
                        <m:t>=</m:t>
                      </m:r>
                      <m:f>
                        <m:fPr>
                          <m:ctrlPr>
                            <a:rPr lang="en-US" altLang="zh-CN" sz="3200" b="1" i="1" smtClean="0">
                              <a:latin typeface="Cambria Math" panose="02040503050406030204" pitchFamily="18" charset="0"/>
                              <a:ea typeface="方正北魏楷书简体" panose="03000509000000000000" pitchFamily="65" charset="-122"/>
                            </a:rPr>
                          </m:ctrlPr>
                        </m:fPr>
                        <m:num>
                          <m:r>
                            <a:rPr lang="en-US" altLang="zh-CN" sz="3200" b="1" i="1" smtClean="0">
                              <a:latin typeface="Cambria Math" panose="02040503050406030204" pitchFamily="18" charset="0"/>
                              <a:ea typeface="方正北魏楷书简体" panose="03000509000000000000" pitchFamily="65" charset="-122"/>
                            </a:rPr>
                            <m:t>𝒙</m:t>
                          </m:r>
                          <m:r>
                            <a:rPr lang="en-US" altLang="zh-CN" sz="3200" b="1" i="1" smtClean="0">
                              <a:latin typeface="Cambria Math" panose="02040503050406030204" pitchFamily="18" charset="0"/>
                              <a:ea typeface="方正北魏楷书简体" panose="03000509000000000000" pitchFamily="65" charset="-122"/>
                            </a:rPr>
                            <m:t>+</m:t>
                          </m:r>
                          <m:r>
                            <a:rPr lang="en-US" altLang="zh-CN" sz="3200" b="1" i="1" smtClean="0">
                              <a:latin typeface="Cambria Math" panose="02040503050406030204" pitchFamily="18" charset="0"/>
                              <a:ea typeface="方正北魏楷书简体" panose="03000509000000000000" pitchFamily="65" charset="-122"/>
                            </a:rPr>
                            <m:t>𝒂</m:t>
                          </m:r>
                        </m:num>
                        <m:den>
                          <m:r>
                            <a:rPr lang="en-US" altLang="zh-CN" sz="3200" b="1" i="1" smtClean="0">
                              <a:latin typeface="Cambria Math" panose="02040503050406030204" pitchFamily="18" charset="0"/>
                              <a:ea typeface="方正北魏楷书简体" panose="03000509000000000000" pitchFamily="65" charset="-122"/>
                            </a:rPr>
                            <m:t>𝟏</m:t>
                          </m:r>
                          <m:r>
                            <a:rPr lang="en-US" altLang="zh-CN" sz="3200" b="1" i="1" smtClean="0">
                              <a:latin typeface="Cambria Math" panose="02040503050406030204" pitchFamily="18" charset="0"/>
                              <a:ea typeface="方正北魏楷书简体" panose="03000509000000000000" pitchFamily="65" charset="-122"/>
                            </a:rPr>
                            <m:t>+</m:t>
                          </m:r>
                          <m:sSup>
                            <m:sSupPr>
                              <m:ctrlPr>
                                <a:rPr lang="en-US" altLang="zh-CN" sz="3200" b="1" i="1" smtClean="0">
                                  <a:latin typeface="Cambria Math" panose="02040503050406030204" pitchFamily="18" charset="0"/>
                                  <a:ea typeface="方正北魏楷书简体" panose="03000509000000000000" pitchFamily="65" charset="-122"/>
                                </a:rPr>
                              </m:ctrlPr>
                            </m:sSupPr>
                            <m:e>
                              <m:r>
                                <a:rPr lang="en-US" altLang="zh-CN" sz="3200" b="1" i="1" smtClean="0">
                                  <a:latin typeface="Cambria Math" panose="02040503050406030204" pitchFamily="18" charset="0"/>
                                  <a:ea typeface="方正北魏楷书简体" panose="03000509000000000000" pitchFamily="65" charset="-122"/>
                                </a:rPr>
                                <m:t>𝒙</m:t>
                              </m:r>
                            </m:e>
                            <m:sup>
                              <m:r>
                                <a:rPr lang="en-US" altLang="zh-CN" sz="3200" b="1" i="1" smtClean="0">
                                  <a:latin typeface="Cambria Math" panose="02040503050406030204" pitchFamily="18" charset="0"/>
                                  <a:ea typeface="方正北魏楷书简体" panose="03000509000000000000" pitchFamily="65" charset="-122"/>
                                </a:rPr>
                                <m:t>𝟐</m:t>
                              </m:r>
                            </m:sup>
                          </m:sSup>
                        </m:den>
                      </m:f>
                    </m:oMath>
                  </m:oMathPara>
                </a14:m>
                <a:endParaRPr lang="zh-CN" altLang="en-US" sz="2400" b="1" dirty="0"/>
              </a:p>
            </p:txBody>
          </p:sp>
        </mc:Choice>
        <mc:Fallback xmlns="">
          <p:sp>
            <p:nvSpPr>
              <p:cNvPr id="17" name="矩形 16"/>
              <p:cNvSpPr>
                <a:spLocks noRot="1" noChangeAspect="1" noMove="1" noResize="1" noEditPoints="1" noAdjustHandles="1" noChangeArrowheads="1" noChangeShapeType="1" noTextEdit="1"/>
              </p:cNvSpPr>
              <p:nvPr/>
            </p:nvSpPr>
            <p:spPr>
              <a:xfrm>
                <a:off x="2721039" y="5227404"/>
                <a:ext cx="2919581" cy="995081"/>
              </a:xfrm>
              <a:prstGeom prst="rect">
                <a:avLst/>
              </a:prstGeom>
              <a:blipFill rotWithShape="1">
                <a:blip r:embed="rId5"/>
                <a:stretch>
                  <a:fillRect l="-2" t="-8" r="19" b="12"/>
                </a:stretch>
              </a:blipFill>
            </p:spPr>
            <p:txBody>
              <a:bodyPr/>
              <a:lstStyle/>
              <a:p>
                <a:r>
                  <a:rPr lang="zh-CN" altLang="en-US">
                    <a:noFill/>
                  </a:rPr>
                  <a:t> </a:t>
                </a:r>
              </a:p>
            </p:txBody>
          </p:sp>
        </mc:Fallback>
      </mc:AlternateContent>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1477325"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sym typeface="方正北魏楷书简体"/>
              </a:rPr>
              <a:t>初等函数求导</a:t>
            </a:r>
            <a:endParaRPr dirty="0"/>
          </a:p>
        </p:txBody>
      </p:sp>
      <mc:AlternateContent xmlns:mc="http://schemas.openxmlformats.org/markup-compatibility/2006" xmlns:a14="http://schemas.microsoft.com/office/drawing/2010/main">
        <mc:Choice Requires="a14">
          <p:sp>
            <p:nvSpPr>
              <p:cNvPr id="4" name="矩形 3"/>
              <p:cNvSpPr/>
              <p:nvPr/>
            </p:nvSpPr>
            <p:spPr>
              <a:xfrm>
                <a:off x="796659" y="1522481"/>
                <a:ext cx="1799467"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b="1" i="1" smtClean="0">
                              <a:latin typeface="Cambria Math" panose="02040503050406030204" pitchFamily="18" charset="0"/>
                              <a:ea typeface="方正北魏楷书简体"/>
                              <a:sym typeface="方正北魏楷书简体"/>
                            </a:rPr>
                          </m:ctrlPr>
                        </m:sSupPr>
                        <m:e>
                          <m:d>
                            <m:dPr>
                              <m:ctrlPr>
                                <a:rPr lang="en-US" altLang="zh-CN" sz="3200" b="1" i="1" smtClean="0">
                                  <a:latin typeface="Cambria Math" panose="02040503050406030204" pitchFamily="18" charset="0"/>
                                  <a:ea typeface="方正北魏楷书简体"/>
                                  <a:sym typeface="方正北魏楷书简体"/>
                                </a:rPr>
                              </m:ctrlPr>
                            </m:dPr>
                            <m:e>
                              <m:r>
                                <a:rPr lang="en-US" altLang="zh-CN" sz="3200" b="1" i="1" smtClean="0">
                                  <a:latin typeface="Cambria Math" panose="02040503050406030204" pitchFamily="18" charset="0"/>
                                  <a:ea typeface="方正北魏楷书简体"/>
                                  <a:sym typeface="方正北魏楷书简体"/>
                                </a:rPr>
                                <m:t>𝑪</m:t>
                              </m:r>
                            </m:e>
                          </m:d>
                        </m:e>
                        <m:sup>
                          <m:r>
                            <a:rPr lang="en-US" altLang="zh-CN" sz="3200" b="1" i="1" smtClean="0">
                              <a:latin typeface="Cambria Math" panose="02040503050406030204" pitchFamily="18" charset="0"/>
                              <a:ea typeface="方正北魏楷书简体"/>
                              <a:sym typeface="方正北魏楷书简体"/>
                            </a:rPr>
                            <m:t>′</m:t>
                          </m:r>
                        </m:sup>
                      </m:sSup>
                      <m:r>
                        <a:rPr lang="en-US" altLang="zh-CN" sz="3200" b="1" i="1" smtClean="0">
                          <a:latin typeface="Cambria Math" panose="02040503050406030204" pitchFamily="18" charset="0"/>
                          <a:ea typeface="方正北魏楷书简体"/>
                          <a:sym typeface="方正北魏楷书简体"/>
                        </a:rPr>
                        <m:t>=</m:t>
                      </m:r>
                      <m:r>
                        <a:rPr lang="en-US" altLang="zh-CN" sz="3200" b="1" i="1" smtClean="0">
                          <a:latin typeface="Cambria Math" panose="02040503050406030204" pitchFamily="18" charset="0"/>
                          <a:ea typeface="方正北魏楷书简体"/>
                          <a:sym typeface="方正北魏楷书简体"/>
                        </a:rPr>
                        <m:t>𝟎</m:t>
                      </m:r>
                    </m:oMath>
                  </m:oMathPara>
                </a14:m>
                <a:endParaRPr lang="zh-CN" altLang="en-US" sz="2400" b="1" dirty="0"/>
              </a:p>
            </p:txBody>
          </p:sp>
        </mc:Choice>
        <mc:Fallback xmlns="">
          <p:sp>
            <p:nvSpPr>
              <p:cNvPr id="4" name="矩形 3"/>
              <p:cNvSpPr>
                <a:spLocks noRot="1" noChangeAspect="1" noMove="1" noResize="1" noEditPoints="1" noAdjustHandles="1" noChangeArrowheads="1" noChangeShapeType="1" noTextEdit="1"/>
              </p:cNvSpPr>
              <p:nvPr/>
            </p:nvSpPr>
            <p:spPr>
              <a:xfrm>
                <a:off x="796659" y="1522481"/>
                <a:ext cx="1799467" cy="584775"/>
              </a:xfrm>
              <a:prstGeom prst="rect">
                <a:avLst/>
              </a:prstGeom>
              <a:blipFill rotWithShape="1">
                <a:blip r:embed="rId2"/>
                <a:stretch>
                  <a:fillRect l="-21" t="-66" r="14" b="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778818" y="2092932"/>
                <a:ext cx="2856295" cy="5959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b="1" i="1" smtClean="0">
                              <a:latin typeface="Cambria Math" panose="02040503050406030204" pitchFamily="18" charset="0"/>
                              <a:ea typeface="方正北魏楷书简体"/>
                              <a:sym typeface="方正北魏楷书简体"/>
                            </a:rPr>
                          </m:ctrlPr>
                        </m:sSupPr>
                        <m:e>
                          <m:d>
                            <m:dPr>
                              <m:ctrlPr>
                                <a:rPr lang="en-US" altLang="zh-CN" sz="3200" b="1" i="1" smtClean="0">
                                  <a:latin typeface="Cambria Math" panose="02040503050406030204" pitchFamily="18" charset="0"/>
                                  <a:ea typeface="方正北魏楷书简体"/>
                                  <a:sym typeface="方正北魏楷书简体"/>
                                </a:rPr>
                              </m:ctrlPr>
                            </m:dPr>
                            <m:e>
                              <m:sSup>
                                <m:sSupPr>
                                  <m:ctrlPr>
                                    <a:rPr lang="en-US" altLang="zh-CN" sz="3200" b="1" i="1" smtClean="0">
                                      <a:latin typeface="Cambria Math" panose="02040503050406030204" pitchFamily="18" charset="0"/>
                                      <a:ea typeface="方正北魏楷书简体"/>
                                      <a:sym typeface="方正北魏楷书简体"/>
                                    </a:rPr>
                                  </m:ctrlPr>
                                </m:sSupPr>
                                <m:e>
                                  <m:r>
                                    <a:rPr lang="en-US" altLang="zh-CN" sz="3200" b="1" i="1" smtClean="0">
                                      <a:latin typeface="Cambria Math" panose="02040503050406030204" pitchFamily="18" charset="0"/>
                                      <a:ea typeface="方正北魏楷书简体"/>
                                      <a:sym typeface="方正北魏楷书简体"/>
                                    </a:rPr>
                                    <m:t>𝒙</m:t>
                                  </m:r>
                                </m:e>
                                <m:sup>
                                  <m:r>
                                    <a:rPr lang="en-US" altLang="zh-CN" sz="3200" b="1" i="1" smtClean="0">
                                      <a:latin typeface="Cambria Math" panose="02040503050406030204" pitchFamily="18" charset="0"/>
                                      <a:ea typeface="方正北魏楷书简体"/>
                                      <a:sym typeface="方正北魏楷书简体"/>
                                    </a:rPr>
                                    <m:t>𝒏</m:t>
                                  </m:r>
                                </m:sup>
                              </m:sSup>
                            </m:e>
                          </m:d>
                        </m:e>
                        <m:sup>
                          <m:r>
                            <a:rPr lang="en-US" altLang="zh-CN" sz="3200" b="1" i="1" smtClean="0">
                              <a:latin typeface="Cambria Math" panose="02040503050406030204" pitchFamily="18" charset="0"/>
                              <a:ea typeface="方正北魏楷书简体"/>
                              <a:sym typeface="方正北魏楷书简体"/>
                            </a:rPr>
                            <m:t>′</m:t>
                          </m:r>
                        </m:sup>
                      </m:sSup>
                      <m:r>
                        <a:rPr lang="en-US" altLang="zh-CN" sz="3200" b="1" i="1" smtClean="0">
                          <a:latin typeface="Cambria Math" panose="02040503050406030204" pitchFamily="18" charset="0"/>
                          <a:ea typeface="方正北魏楷书简体"/>
                          <a:sym typeface="方正北魏楷书简体"/>
                        </a:rPr>
                        <m:t>=</m:t>
                      </m:r>
                      <m:r>
                        <a:rPr lang="en-US" altLang="zh-CN" sz="3200" b="1" i="1" smtClean="0">
                          <a:latin typeface="Cambria Math" panose="02040503050406030204" pitchFamily="18" charset="0"/>
                          <a:ea typeface="方正北魏楷书简体"/>
                          <a:sym typeface="方正北魏楷书简体"/>
                        </a:rPr>
                        <m:t>𝒏</m:t>
                      </m:r>
                      <m:sSup>
                        <m:sSupPr>
                          <m:ctrlPr>
                            <a:rPr lang="en-US" altLang="zh-CN" sz="3200" b="1" i="1" smtClean="0">
                              <a:latin typeface="Cambria Math" panose="02040503050406030204" pitchFamily="18" charset="0"/>
                              <a:ea typeface="方正北魏楷书简体"/>
                              <a:sym typeface="方正北魏楷书简体"/>
                            </a:rPr>
                          </m:ctrlPr>
                        </m:sSupPr>
                        <m:e>
                          <m:r>
                            <a:rPr lang="en-US" altLang="zh-CN" sz="3200" b="1" i="1" smtClean="0">
                              <a:latin typeface="Cambria Math" panose="02040503050406030204" pitchFamily="18" charset="0"/>
                              <a:ea typeface="方正北魏楷书简体"/>
                              <a:sym typeface="方正北魏楷书简体"/>
                            </a:rPr>
                            <m:t>𝒙</m:t>
                          </m:r>
                        </m:e>
                        <m:sup>
                          <m:r>
                            <a:rPr lang="en-US" altLang="zh-CN" sz="3200" b="1" i="1" smtClean="0">
                              <a:latin typeface="Cambria Math" panose="02040503050406030204" pitchFamily="18" charset="0"/>
                              <a:ea typeface="方正北魏楷书简体"/>
                              <a:sym typeface="方正北魏楷书简体"/>
                            </a:rPr>
                            <m:t>𝒏</m:t>
                          </m:r>
                          <m:r>
                            <a:rPr lang="en-US" altLang="zh-CN" sz="3200" b="1" i="1" smtClean="0">
                              <a:latin typeface="Cambria Math" panose="02040503050406030204" pitchFamily="18" charset="0"/>
                              <a:ea typeface="方正北魏楷书简体"/>
                              <a:sym typeface="方正北魏楷书简体"/>
                            </a:rPr>
                            <m:t>−</m:t>
                          </m:r>
                          <m:r>
                            <a:rPr lang="en-US" altLang="zh-CN" sz="3200" b="1" i="1" smtClean="0">
                              <a:latin typeface="Cambria Math" panose="02040503050406030204" pitchFamily="18" charset="0"/>
                              <a:ea typeface="方正北魏楷书简体"/>
                              <a:sym typeface="方正北魏楷书简体"/>
                            </a:rPr>
                            <m:t>𝟏</m:t>
                          </m:r>
                        </m:sup>
                      </m:sSup>
                    </m:oMath>
                  </m:oMathPara>
                </a14:m>
                <a:endParaRPr lang="zh-CN" altLang="en-US" sz="2400" b="1" dirty="0"/>
              </a:p>
            </p:txBody>
          </p:sp>
        </mc:Choice>
        <mc:Fallback xmlns="">
          <p:sp>
            <p:nvSpPr>
              <p:cNvPr id="19" name="矩形 18"/>
              <p:cNvSpPr>
                <a:spLocks noRot="1" noChangeAspect="1" noMove="1" noResize="1" noEditPoints="1" noAdjustHandles="1" noChangeArrowheads="1" noChangeShapeType="1" noTextEdit="1"/>
              </p:cNvSpPr>
              <p:nvPr/>
            </p:nvSpPr>
            <p:spPr>
              <a:xfrm>
                <a:off x="778818" y="2092932"/>
                <a:ext cx="2856295" cy="595932"/>
              </a:xfrm>
              <a:prstGeom prst="rect">
                <a:avLst/>
              </a:prstGeom>
              <a:blipFill rotWithShape="1">
                <a:blip r:embed="rId3"/>
                <a:stretch>
                  <a:fillRect l="-11" t="-102" r="13" b="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755597" y="2754326"/>
                <a:ext cx="312252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b="1" i="1" smtClean="0">
                              <a:latin typeface="Cambria Math" panose="02040503050406030204" pitchFamily="18" charset="0"/>
                              <a:ea typeface="方正北魏楷书简体"/>
                              <a:sym typeface="方正北魏楷书简体"/>
                            </a:rPr>
                          </m:ctrlPr>
                        </m:sSupPr>
                        <m:e>
                          <m:d>
                            <m:dPr>
                              <m:ctrlPr>
                                <a:rPr lang="en-US" altLang="zh-CN" sz="3200" b="1" i="1" smtClean="0">
                                  <a:latin typeface="Cambria Math" panose="02040503050406030204" pitchFamily="18" charset="0"/>
                                  <a:ea typeface="方正北魏楷书简体"/>
                                  <a:sym typeface="方正北魏楷书简体"/>
                                </a:rPr>
                              </m:ctrlPr>
                            </m:dPr>
                            <m:e>
                              <m:func>
                                <m:funcPr>
                                  <m:ctrlPr>
                                    <a:rPr lang="en-US" altLang="zh-CN" sz="3200" b="1" i="1" smtClean="0">
                                      <a:latin typeface="Cambria Math" panose="02040503050406030204" pitchFamily="18" charset="0"/>
                                      <a:ea typeface="方正北魏楷书简体"/>
                                      <a:sym typeface="方正北魏楷书简体"/>
                                    </a:rPr>
                                  </m:ctrlPr>
                                </m:funcPr>
                                <m:fName>
                                  <m:r>
                                    <a:rPr lang="en-US" altLang="zh-CN" sz="3200" b="1" i="0" smtClean="0">
                                      <a:latin typeface="Cambria Math" panose="02040503050406030204" pitchFamily="18" charset="0"/>
                                      <a:ea typeface="方正北魏楷书简体"/>
                                      <a:sym typeface="方正北魏楷书简体"/>
                                    </a:rPr>
                                    <m:t>𝐬𝐢𝐧</m:t>
                                  </m:r>
                                </m:fName>
                                <m:e>
                                  <m:r>
                                    <a:rPr lang="en-US" altLang="zh-CN" sz="3200" b="1" i="1" smtClean="0">
                                      <a:latin typeface="Cambria Math" panose="02040503050406030204" pitchFamily="18" charset="0"/>
                                      <a:ea typeface="方正北魏楷书简体"/>
                                      <a:sym typeface="方正北魏楷书简体"/>
                                    </a:rPr>
                                    <m:t>𝒙</m:t>
                                  </m:r>
                                </m:e>
                              </m:func>
                            </m:e>
                          </m:d>
                        </m:e>
                        <m:sup>
                          <m:r>
                            <a:rPr lang="en-US" altLang="zh-CN" sz="3200" b="1" i="1" smtClean="0">
                              <a:latin typeface="Cambria Math" panose="02040503050406030204" pitchFamily="18" charset="0"/>
                              <a:ea typeface="方正北魏楷书简体"/>
                              <a:sym typeface="方正北魏楷书简体"/>
                            </a:rPr>
                            <m:t>′</m:t>
                          </m:r>
                        </m:sup>
                      </m:sSup>
                      <m:r>
                        <a:rPr lang="en-US" altLang="zh-CN" sz="3200" b="1" i="1" smtClean="0">
                          <a:latin typeface="Cambria Math" panose="02040503050406030204" pitchFamily="18" charset="0"/>
                          <a:ea typeface="方正北魏楷书简体"/>
                          <a:sym typeface="方正北魏楷书简体"/>
                        </a:rPr>
                        <m:t>=</m:t>
                      </m:r>
                      <m:func>
                        <m:funcPr>
                          <m:ctrlPr>
                            <a:rPr lang="en-US" altLang="zh-CN" sz="3200" b="1" i="1" smtClean="0">
                              <a:latin typeface="Cambria Math" panose="02040503050406030204" pitchFamily="18" charset="0"/>
                              <a:ea typeface="方正北魏楷书简体"/>
                              <a:sym typeface="方正北魏楷书简体"/>
                            </a:rPr>
                          </m:ctrlPr>
                        </m:funcPr>
                        <m:fName>
                          <m:r>
                            <a:rPr lang="en-US" altLang="zh-CN" sz="3200" b="1" i="0" smtClean="0">
                              <a:latin typeface="Cambria Math" panose="02040503050406030204" pitchFamily="18" charset="0"/>
                              <a:ea typeface="方正北魏楷书简体"/>
                              <a:sym typeface="方正北魏楷书简体"/>
                            </a:rPr>
                            <m:t>𝐜𝐨𝐬</m:t>
                          </m:r>
                        </m:fName>
                        <m:e>
                          <m:r>
                            <a:rPr lang="en-US" altLang="zh-CN" sz="3200" b="1" i="1" smtClean="0">
                              <a:latin typeface="Cambria Math" panose="02040503050406030204" pitchFamily="18" charset="0"/>
                              <a:ea typeface="方正北魏楷书简体"/>
                              <a:sym typeface="方正北魏楷书简体"/>
                            </a:rPr>
                            <m:t>𝒙</m:t>
                          </m:r>
                        </m:e>
                      </m:func>
                    </m:oMath>
                  </m:oMathPara>
                </a14:m>
                <a:endParaRPr lang="zh-CN" altLang="en-US" sz="2400" b="1" dirty="0"/>
              </a:p>
            </p:txBody>
          </p:sp>
        </mc:Choice>
        <mc:Fallback xmlns="">
          <p:sp>
            <p:nvSpPr>
              <p:cNvPr id="20" name="矩形 19"/>
              <p:cNvSpPr>
                <a:spLocks noRot="1" noChangeAspect="1" noMove="1" noResize="1" noEditPoints="1" noAdjustHandles="1" noChangeArrowheads="1" noChangeShapeType="1" noTextEdit="1"/>
              </p:cNvSpPr>
              <p:nvPr/>
            </p:nvSpPr>
            <p:spPr>
              <a:xfrm>
                <a:off x="755597" y="2754326"/>
                <a:ext cx="3122521" cy="584775"/>
              </a:xfrm>
              <a:prstGeom prst="rect">
                <a:avLst/>
              </a:prstGeom>
              <a:blipFill rotWithShape="1">
                <a:blip r:embed="rId4"/>
                <a:stretch>
                  <a:fillRect l="-19" t="-57" r="6" b="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770663" y="3339101"/>
                <a:ext cx="3514745"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b="1" i="1" smtClean="0">
                              <a:latin typeface="Cambria Math" panose="02040503050406030204" pitchFamily="18" charset="0"/>
                              <a:ea typeface="方正北魏楷书简体"/>
                              <a:sym typeface="方正北魏楷书简体"/>
                            </a:rPr>
                          </m:ctrlPr>
                        </m:sSupPr>
                        <m:e>
                          <m:d>
                            <m:dPr>
                              <m:ctrlPr>
                                <a:rPr lang="en-US" altLang="zh-CN" sz="3200" b="1" i="1" smtClean="0">
                                  <a:latin typeface="Cambria Math" panose="02040503050406030204" pitchFamily="18" charset="0"/>
                                  <a:ea typeface="方正北魏楷书简体"/>
                                  <a:sym typeface="方正北魏楷书简体"/>
                                </a:rPr>
                              </m:ctrlPr>
                            </m:dPr>
                            <m:e>
                              <m:func>
                                <m:funcPr>
                                  <m:ctrlPr>
                                    <a:rPr lang="en-US" altLang="zh-CN" sz="3200" b="1" i="1">
                                      <a:latin typeface="Cambria Math" panose="02040503050406030204" pitchFamily="18" charset="0"/>
                                      <a:ea typeface="方正北魏楷书简体"/>
                                      <a:sym typeface="方正北魏楷书简体"/>
                                    </a:rPr>
                                  </m:ctrlPr>
                                </m:funcPr>
                                <m:fName>
                                  <m:r>
                                    <a:rPr lang="en-US" altLang="zh-CN" sz="3200" b="1" i="1">
                                      <a:latin typeface="Cambria Math" panose="02040503050406030204" pitchFamily="18" charset="0"/>
                                      <a:ea typeface="方正北魏楷书简体"/>
                                      <a:sym typeface="方正北魏楷书简体"/>
                                    </a:rPr>
                                    <m:t>𝒄𝒐𝒔</m:t>
                                  </m:r>
                                </m:fName>
                                <m:e>
                                  <m:r>
                                    <a:rPr lang="en-US" altLang="zh-CN" sz="3200" b="1" i="1">
                                      <a:latin typeface="Cambria Math" panose="02040503050406030204" pitchFamily="18" charset="0"/>
                                      <a:ea typeface="方正北魏楷书简体"/>
                                      <a:sym typeface="方正北魏楷书简体"/>
                                    </a:rPr>
                                    <m:t>𝒙</m:t>
                                  </m:r>
                                </m:e>
                              </m:func>
                            </m:e>
                          </m:d>
                        </m:e>
                        <m:sup>
                          <m:r>
                            <a:rPr lang="en-US" altLang="zh-CN" sz="3200" b="1" i="1" smtClean="0">
                              <a:latin typeface="Cambria Math" panose="02040503050406030204" pitchFamily="18" charset="0"/>
                              <a:ea typeface="方正北魏楷书简体"/>
                              <a:sym typeface="方正北魏楷书简体"/>
                            </a:rPr>
                            <m:t>′</m:t>
                          </m:r>
                        </m:sup>
                      </m:sSup>
                      <m:r>
                        <a:rPr lang="en-US" altLang="zh-CN" sz="3200" b="1" i="1" smtClean="0">
                          <a:latin typeface="Cambria Math" panose="02040503050406030204" pitchFamily="18" charset="0"/>
                          <a:ea typeface="方正北魏楷书简体"/>
                          <a:sym typeface="方正北魏楷书简体"/>
                        </a:rPr>
                        <m:t>=−</m:t>
                      </m:r>
                      <m:func>
                        <m:funcPr>
                          <m:ctrlPr>
                            <a:rPr lang="en-US" altLang="zh-CN" sz="3200" b="1" i="1" smtClean="0">
                              <a:latin typeface="Cambria Math" panose="02040503050406030204" pitchFamily="18" charset="0"/>
                              <a:ea typeface="方正北魏楷书简体"/>
                              <a:sym typeface="方正北魏楷书简体"/>
                            </a:rPr>
                          </m:ctrlPr>
                        </m:funcPr>
                        <m:fName>
                          <m:r>
                            <a:rPr lang="en-US" altLang="zh-CN" sz="3200" b="1" i="0" smtClean="0">
                              <a:latin typeface="Cambria Math" panose="02040503050406030204" pitchFamily="18" charset="0"/>
                              <a:ea typeface="方正北魏楷书简体"/>
                              <a:sym typeface="方正北魏楷书简体"/>
                            </a:rPr>
                            <m:t>𝐬𝐢𝐧</m:t>
                          </m:r>
                        </m:fName>
                        <m:e>
                          <m:r>
                            <a:rPr lang="en-US" altLang="zh-CN" sz="3200" b="1" i="1" smtClean="0">
                              <a:latin typeface="Cambria Math" panose="02040503050406030204" pitchFamily="18" charset="0"/>
                              <a:ea typeface="方正北魏楷书简体"/>
                              <a:sym typeface="方正北魏楷书简体"/>
                            </a:rPr>
                            <m:t>𝒙</m:t>
                          </m:r>
                        </m:e>
                      </m:func>
                    </m:oMath>
                  </m:oMathPara>
                </a14:m>
                <a:endParaRPr lang="zh-CN" altLang="en-US" sz="2400" b="1" dirty="0"/>
              </a:p>
            </p:txBody>
          </p:sp>
        </mc:Choice>
        <mc:Fallback xmlns="">
          <p:sp>
            <p:nvSpPr>
              <p:cNvPr id="26" name="矩形 25"/>
              <p:cNvSpPr>
                <a:spLocks noRot="1" noChangeAspect="1" noMove="1" noResize="1" noEditPoints="1" noAdjustHandles="1" noChangeArrowheads="1" noChangeShapeType="1" noTextEdit="1"/>
              </p:cNvSpPr>
              <p:nvPr/>
            </p:nvSpPr>
            <p:spPr>
              <a:xfrm>
                <a:off x="770663" y="3339101"/>
                <a:ext cx="3514745" cy="584775"/>
              </a:xfrm>
              <a:prstGeom prst="rect">
                <a:avLst/>
              </a:prstGeom>
              <a:blipFill rotWithShape="1">
                <a:blip r:embed="rId5"/>
                <a:stretch>
                  <a:fillRect l="-12" t="-46" r="12" b="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778820" y="4039309"/>
                <a:ext cx="3372013" cy="5959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b="1" i="1" smtClean="0">
                              <a:latin typeface="Cambria Math" panose="02040503050406030204" pitchFamily="18" charset="0"/>
                              <a:ea typeface="方正北魏楷书简体"/>
                              <a:sym typeface="方正北魏楷书简体"/>
                            </a:rPr>
                          </m:ctrlPr>
                        </m:sSupPr>
                        <m:e>
                          <m:d>
                            <m:dPr>
                              <m:ctrlPr>
                                <a:rPr lang="en-US" altLang="zh-CN" sz="3200" b="1" i="1" smtClean="0">
                                  <a:latin typeface="Cambria Math" panose="02040503050406030204" pitchFamily="18" charset="0"/>
                                  <a:ea typeface="方正北魏楷书简体"/>
                                  <a:sym typeface="方正北魏楷书简体"/>
                                </a:rPr>
                              </m:ctrlPr>
                            </m:dPr>
                            <m:e>
                              <m:func>
                                <m:funcPr>
                                  <m:ctrlPr>
                                    <a:rPr lang="en-US" altLang="zh-CN" sz="3200" b="1" i="1" smtClean="0">
                                      <a:latin typeface="Cambria Math" panose="02040503050406030204" pitchFamily="18" charset="0"/>
                                      <a:ea typeface="方正北魏楷书简体"/>
                                      <a:sym typeface="方正北魏楷书简体"/>
                                    </a:rPr>
                                  </m:ctrlPr>
                                </m:funcPr>
                                <m:fName>
                                  <m:r>
                                    <a:rPr lang="en-US" altLang="zh-CN" sz="3200" b="1" i="0" smtClean="0">
                                      <a:latin typeface="Cambria Math" panose="02040503050406030204" pitchFamily="18" charset="0"/>
                                      <a:ea typeface="方正北魏楷书简体"/>
                                      <a:sym typeface="方正北魏楷书简体"/>
                                    </a:rPr>
                                    <m:t>𝐭𝐚𝐧</m:t>
                                  </m:r>
                                </m:fName>
                                <m:e>
                                  <m:r>
                                    <a:rPr lang="en-US" altLang="zh-CN" sz="3200" b="1" i="1" smtClean="0">
                                      <a:latin typeface="Cambria Math" panose="02040503050406030204" pitchFamily="18" charset="0"/>
                                      <a:ea typeface="方正北魏楷书简体"/>
                                      <a:sym typeface="方正北魏楷书简体"/>
                                    </a:rPr>
                                    <m:t>𝒙</m:t>
                                  </m:r>
                                </m:e>
                              </m:func>
                            </m:e>
                          </m:d>
                        </m:e>
                        <m:sup>
                          <m:r>
                            <a:rPr lang="en-US" altLang="zh-CN" sz="3200" b="1" i="1" smtClean="0">
                              <a:latin typeface="Cambria Math" panose="02040503050406030204" pitchFamily="18" charset="0"/>
                              <a:ea typeface="方正北魏楷书简体"/>
                              <a:sym typeface="方正北魏楷书简体"/>
                            </a:rPr>
                            <m:t>′</m:t>
                          </m:r>
                        </m:sup>
                      </m:sSup>
                      <m:r>
                        <a:rPr lang="en-US" altLang="zh-CN" sz="3200" b="1" i="1" smtClean="0">
                          <a:latin typeface="Cambria Math" panose="02040503050406030204" pitchFamily="18" charset="0"/>
                          <a:ea typeface="方正北魏楷书简体"/>
                          <a:sym typeface="方正北魏楷书简体"/>
                        </a:rPr>
                        <m:t>=</m:t>
                      </m:r>
                      <m:func>
                        <m:funcPr>
                          <m:ctrlPr>
                            <a:rPr lang="en-US" altLang="zh-CN" sz="3200" b="1" i="1" smtClean="0">
                              <a:latin typeface="Cambria Math" panose="02040503050406030204" pitchFamily="18" charset="0"/>
                              <a:ea typeface="方正北魏楷书简体"/>
                              <a:sym typeface="方正北魏楷书简体"/>
                            </a:rPr>
                          </m:ctrlPr>
                        </m:funcPr>
                        <m:fName>
                          <m:sSup>
                            <m:sSupPr>
                              <m:ctrlPr>
                                <a:rPr lang="en-US" altLang="zh-CN" sz="3200" b="1" i="1" smtClean="0">
                                  <a:latin typeface="Cambria Math" panose="02040503050406030204" pitchFamily="18" charset="0"/>
                                  <a:ea typeface="方正北魏楷书简体"/>
                                  <a:sym typeface="方正北魏楷书简体"/>
                                </a:rPr>
                              </m:ctrlPr>
                            </m:sSupPr>
                            <m:e>
                              <m:r>
                                <a:rPr lang="en-US" altLang="zh-CN" sz="3200" b="1" i="0" smtClean="0">
                                  <a:latin typeface="Cambria Math" panose="02040503050406030204" pitchFamily="18" charset="0"/>
                                  <a:ea typeface="方正北魏楷书简体"/>
                                  <a:sym typeface="方正北魏楷书简体"/>
                                </a:rPr>
                                <m:t>𝐬𝐞𝐜</m:t>
                              </m:r>
                            </m:e>
                            <m:sup>
                              <m:r>
                                <a:rPr lang="en-US" altLang="zh-CN" sz="3200" b="1" i="1" smtClean="0">
                                  <a:latin typeface="Cambria Math" panose="02040503050406030204" pitchFamily="18" charset="0"/>
                                  <a:ea typeface="方正北魏楷书简体"/>
                                  <a:sym typeface="方正北魏楷书简体"/>
                                </a:rPr>
                                <m:t>𝟐</m:t>
                              </m:r>
                            </m:sup>
                          </m:sSup>
                        </m:fName>
                        <m:e>
                          <m:r>
                            <a:rPr lang="en-US" altLang="zh-CN" sz="3200" b="1" i="1" smtClean="0">
                              <a:latin typeface="Cambria Math" panose="02040503050406030204" pitchFamily="18" charset="0"/>
                              <a:ea typeface="方正北魏楷书简体"/>
                              <a:sym typeface="方正北魏楷书简体"/>
                            </a:rPr>
                            <m:t>𝒙</m:t>
                          </m:r>
                        </m:e>
                      </m:func>
                    </m:oMath>
                  </m:oMathPara>
                </a14:m>
                <a:endParaRPr lang="zh-CN" altLang="en-US" sz="2400" b="1" dirty="0"/>
              </a:p>
            </p:txBody>
          </p:sp>
        </mc:Choice>
        <mc:Fallback xmlns="">
          <p:sp>
            <p:nvSpPr>
              <p:cNvPr id="27" name="矩形 26"/>
              <p:cNvSpPr>
                <a:spLocks noRot="1" noChangeAspect="1" noMove="1" noResize="1" noEditPoints="1" noAdjustHandles="1" noChangeArrowheads="1" noChangeShapeType="1" noTextEdit="1"/>
              </p:cNvSpPr>
              <p:nvPr/>
            </p:nvSpPr>
            <p:spPr>
              <a:xfrm>
                <a:off x="778820" y="4039309"/>
                <a:ext cx="3372013" cy="595932"/>
              </a:xfrm>
              <a:prstGeom prst="rect">
                <a:avLst/>
              </a:prstGeom>
              <a:blipFill rotWithShape="1">
                <a:blip r:embed="rId6"/>
                <a:stretch>
                  <a:fillRect l="-9" t="-12" r="14" b="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778820" y="4620917"/>
                <a:ext cx="3612464" cy="5959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b="1" i="1" smtClean="0">
                              <a:latin typeface="Cambria Math" panose="02040503050406030204" pitchFamily="18" charset="0"/>
                              <a:ea typeface="方正北魏楷书简体"/>
                              <a:sym typeface="方正北魏楷书简体"/>
                            </a:rPr>
                          </m:ctrlPr>
                        </m:sSupPr>
                        <m:e>
                          <m:d>
                            <m:dPr>
                              <m:ctrlPr>
                                <a:rPr lang="en-US" altLang="zh-CN" sz="3200" b="1" i="1" smtClean="0">
                                  <a:latin typeface="Cambria Math" panose="02040503050406030204" pitchFamily="18" charset="0"/>
                                  <a:ea typeface="方正北魏楷书简体"/>
                                  <a:sym typeface="方正北魏楷书简体"/>
                                </a:rPr>
                              </m:ctrlPr>
                            </m:dPr>
                            <m:e>
                              <m:func>
                                <m:funcPr>
                                  <m:ctrlPr>
                                    <a:rPr lang="en-US" altLang="zh-CN" sz="3200" b="1" i="1" smtClean="0">
                                      <a:latin typeface="Cambria Math" panose="02040503050406030204" pitchFamily="18" charset="0"/>
                                      <a:ea typeface="方正北魏楷书简体"/>
                                      <a:sym typeface="方正北魏楷书简体"/>
                                    </a:rPr>
                                  </m:ctrlPr>
                                </m:funcPr>
                                <m:fName>
                                  <m:r>
                                    <a:rPr lang="en-US" altLang="zh-CN" sz="3200" b="1" i="0" smtClean="0">
                                      <a:latin typeface="Cambria Math" panose="02040503050406030204" pitchFamily="18" charset="0"/>
                                      <a:ea typeface="方正北魏楷书简体"/>
                                      <a:sym typeface="方正北魏楷书简体"/>
                                    </a:rPr>
                                    <m:t>𝐜𝐨𝐭</m:t>
                                  </m:r>
                                </m:fName>
                                <m:e>
                                  <m:r>
                                    <a:rPr lang="en-US" altLang="zh-CN" sz="3200" b="1" i="1" smtClean="0">
                                      <a:latin typeface="Cambria Math" panose="02040503050406030204" pitchFamily="18" charset="0"/>
                                      <a:ea typeface="方正北魏楷书简体"/>
                                      <a:sym typeface="方正北魏楷书简体"/>
                                    </a:rPr>
                                    <m:t>𝒙</m:t>
                                  </m:r>
                                </m:e>
                              </m:func>
                            </m:e>
                          </m:d>
                        </m:e>
                        <m:sup>
                          <m:r>
                            <a:rPr lang="en-US" altLang="zh-CN" sz="3200" b="1" i="1" smtClean="0">
                              <a:latin typeface="Cambria Math" panose="02040503050406030204" pitchFamily="18" charset="0"/>
                              <a:ea typeface="方正北魏楷书简体"/>
                              <a:sym typeface="方正北魏楷书简体"/>
                            </a:rPr>
                            <m:t>′</m:t>
                          </m:r>
                        </m:sup>
                      </m:sSup>
                      <m:r>
                        <a:rPr lang="en-US" altLang="zh-CN" sz="3200" b="1" i="1" smtClean="0">
                          <a:latin typeface="Cambria Math" panose="02040503050406030204" pitchFamily="18" charset="0"/>
                          <a:ea typeface="方正北魏楷书简体"/>
                          <a:sym typeface="方正北魏楷书简体"/>
                        </a:rPr>
                        <m:t>=</m:t>
                      </m:r>
                      <m:func>
                        <m:funcPr>
                          <m:ctrlPr>
                            <a:rPr lang="en-US" altLang="zh-CN" sz="3200" b="1" i="1" smtClean="0">
                              <a:latin typeface="Cambria Math" panose="02040503050406030204" pitchFamily="18" charset="0"/>
                              <a:ea typeface="方正北魏楷书简体"/>
                              <a:sym typeface="方正北魏楷书简体"/>
                            </a:rPr>
                          </m:ctrlPr>
                        </m:funcPr>
                        <m:fName>
                          <m:sSup>
                            <m:sSupPr>
                              <m:ctrlPr>
                                <a:rPr lang="en-US" altLang="zh-CN" sz="3200" b="1" i="1" smtClean="0">
                                  <a:latin typeface="Cambria Math" panose="02040503050406030204" pitchFamily="18" charset="0"/>
                                  <a:ea typeface="方正北魏楷书简体"/>
                                  <a:sym typeface="方正北魏楷书简体"/>
                                </a:rPr>
                              </m:ctrlPr>
                            </m:sSupPr>
                            <m:e>
                              <m:r>
                                <a:rPr lang="en-US" altLang="zh-CN" sz="3200" b="1" i="1" smtClean="0">
                                  <a:latin typeface="Cambria Math" panose="02040503050406030204" pitchFamily="18" charset="0"/>
                                  <a:ea typeface="方正北魏楷书简体"/>
                                  <a:sym typeface="方正北魏楷书简体"/>
                                </a:rPr>
                                <m:t>−</m:t>
                              </m:r>
                              <m:r>
                                <a:rPr lang="en-US" altLang="zh-CN" sz="3200" b="1" i="0" smtClean="0">
                                  <a:latin typeface="Cambria Math" panose="02040503050406030204" pitchFamily="18" charset="0"/>
                                  <a:ea typeface="方正北魏楷书简体"/>
                                  <a:sym typeface="方正北魏楷书简体"/>
                                </a:rPr>
                                <m:t>𝐜𝐬𝐜</m:t>
                              </m:r>
                            </m:e>
                            <m:sup>
                              <m:r>
                                <a:rPr lang="en-US" altLang="zh-CN" sz="3200" b="1" i="1" smtClean="0">
                                  <a:latin typeface="Cambria Math" panose="02040503050406030204" pitchFamily="18" charset="0"/>
                                  <a:ea typeface="方正北魏楷书简体"/>
                                  <a:sym typeface="方正北魏楷书简体"/>
                                </a:rPr>
                                <m:t>𝟐</m:t>
                              </m:r>
                            </m:sup>
                          </m:sSup>
                        </m:fName>
                        <m:e>
                          <m:r>
                            <a:rPr lang="en-US" altLang="zh-CN" sz="3200" b="1" i="1" smtClean="0">
                              <a:latin typeface="Cambria Math" panose="02040503050406030204" pitchFamily="18" charset="0"/>
                              <a:ea typeface="方正北魏楷书简体"/>
                              <a:sym typeface="方正北魏楷书简体"/>
                            </a:rPr>
                            <m:t>𝒙</m:t>
                          </m:r>
                        </m:e>
                      </m:func>
                    </m:oMath>
                  </m:oMathPara>
                </a14:m>
                <a:endParaRPr lang="zh-CN" altLang="en-US" sz="2400" b="1" dirty="0"/>
              </a:p>
            </p:txBody>
          </p:sp>
        </mc:Choice>
        <mc:Fallback xmlns="">
          <p:sp>
            <p:nvSpPr>
              <p:cNvPr id="28" name="矩形 27"/>
              <p:cNvSpPr>
                <a:spLocks noRot="1" noChangeAspect="1" noMove="1" noResize="1" noEditPoints="1" noAdjustHandles="1" noChangeArrowheads="1" noChangeShapeType="1" noTextEdit="1"/>
              </p:cNvSpPr>
              <p:nvPr/>
            </p:nvSpPr>
            <p:spPr>
              <a:xfrm>
                <a:off x="778820" y="4620917"/>
                <a:ext cx="3612464" cy="595932"/>
              </a:xfrm>
              <a:prstGeom prst="rect">
                <a:avLst/>
              </a:prstGeom>
              <a:blipFill rotWithShape="1">
                <a:blip r:embed="rId7"/>
                <a:stretch>
                  <a:fillRect l="-9" t="-4" r="7" b="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778819" y="5202525"/>
                <a:ext cx="415062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b="1" i="1" smtClean="0">
                              <a:latin typeface="Cambria Math" panose="02040503050406030204" pitchFamily="18" charset="0"/>
                              <a:ea typeface="方正北魏楷书简体"/>
                              <a:sym typeface="方正北魏楷书简体"/>
                            </a:rPr>
                          </m:ctrlPr>
                        </m:sSupPr>
                        <m:e>
                          <m:d>
                            <m:dPr>
                              <m:ctrlPr>
                                <a:rPr lang="en-US" altLang="zh-CN" sz="3200" b="1" i="1" smtClean="0">
                                  <a:latin typeface="Cambria Math" panose="02040503050406030204" pitchFamily="18" charset="0"/>
                                  <a:ea typeface="方正北魏楷书简体"/>
                                  <a:sym typeface="方正北魏楷书简体"/>
                                </a:rPr>
                              </m:ctrlPr>
                            </m:dPr>
                            <m:e>
                              <m:func>
                                <m:funcPr>
                                  <m:ctrlPr>
                                    <a:rPr lang="en-US" altLang="zh-CN" sz="3200" b="1" i="1" smtClean="0">
                                      <a:latin typeface="Cambria Math" panose="02040503050406030204" pitchFamily="18" charset="0"/>
                                      <a:ea typeface="方正北魏楷书简体"/>
                                      <a:sym typeface="方正北魏楷书简体"/>
                                    </a:rPr>
                                  </m:ctrlPr>
                                </m:funcPr>
                                <m:fName>
                                  <m:r>
                                    <a:rPr lang="en-US" altLang="zh-CN" sz="3200" b="1" i="1">
                                      <a:latin typeface="Cambria Math" panose="02040503050406030204" pitchFamily="18" charset="0"/>
                                      <a:ea typeface="方正北魏楷书简体"/>
                                      <a:sym typeface="方正北魏楷书简体"/>
                                    </a:rPr>
                                    <m:t>𝐬𝐞𝐜</m:t>
                                  </m:r>
                                </m:fName>
                                <m:e>
                                  <m:r>
                                    <a:rPr lang="en-US" altLang="zh-CN" sz="3200" b="1" i="1" smtClean="0">
                                      <a:latin typeface="Cambria Math" panose="02040503050406030204" pitchFamily="18" charset="0"/>
                                      <a:ea typeface="方正北魏楷书简体"/>
                                      <a:sym typeface="方正北魏楷书简体"/>
                                    </a:rPr>
                                    <m:t>𝒙</m:t>
                                  </m:r>
                                </m:e>
                              </m:func>
                            </m:e>
                          </m:d>
                        </m:e>
                        <m:sup>
                          <m:r>
                            <a:rPr lang="en-US" altLang="zh-CN" sz="3200" b="1" i="1" smtClean="0">
                              <a:latin typeface="Cambria Math" panose="02040503050406030204" pitchFamily="18" charset="0"/>
                              <a:ea typeface="方正北魏楷书简体"/>
                              <a:sym typeface="方正北魏楷书简体"/>
                            </a:rPr>
                            <m:t>′</m:t>
                          </m:r>
                        </m:sup>
                      </m:sSup>
                      <m:r>
                        <a:rPr lang="en-US" altLang="zh-CN" sz="3200" b="1" i="1" smtClean="0">
                          <a:latin typeface="Cambria Math" panose="02040503050406030204" pitchFamily="18" charset="0"/>
                          <a:ea typeface="方正北魏楷书简体"/>
                          <a:sym typeface="方正北魏楷书简体"/>
                        </a:rPr>
                        <m:t>=</m:t>
                      </m:r>
                      <m:func>
                        <m:funcPr>
                          <m:ctrlPr>
                            <a:rPr lang="en-US" altLang="zh-CN" sz="3200" b="1" i="1" smtClean="0">
                              <a:latin typeface="Cambria Math" panose="02040503050406030204" pitchFamily="18" charset="0"/>
                              <a:ea typeface="方正北魏楷书简体"/>
                              <a:sym typeface="方正北魏楷书简体"/>
                            </a:rPr>
                          </m:ctrlPr>
                        </m:funcPr>
                        <m:fName>
                          <m:r>
                            <a:rPr lang="en-US" altLang="zh-CN" sz="3200" b="1" i="0" smtClean="0">
                              <a:latin typeface="Cambria Math" panose="02040503050406030204" pitchFamily="18" charset="0"/>
                              <a:ea typeface="方正北魏楷书简体"/>
                              <a:sym typeface="方正北魏楷书简体"/>
                            </a:rPr>
                            <m:t>𝐬𝐞𝐜</m:t>
                          </m:r>
                        </m:fName>
                        <m:e>
                          <m:r>
                            <a:rPr lang="en-US" altLang="zh-CN" sz="3200" b="1" i="1" smtClean="0">
                              <a:latin typeface="Cambria Math" panose="02040503050406030204" pitchFamily="18" charset="0"/>
                              <a:ea typeface="方正北魏楷书简体"/>
                              <a:sym typeface="方正北魏楷书简体"/>
                            </a:rPr>
                            <m:t>𝒙</m:t>
                          </m:r>
                        </m:e>
                      </m:func>
                      <m:func>
                        <m:funcPr>
                          <m:ctrlPr>
                            <a:rPr lang="en-US" altLang="zh-CN" sz="3200" b="1" i="1" smtClean="0">
                              <a:latin typeface="Cambria Math" panose="02040503050406030204" pitchFamily="18" charset="0"/>
                              <a:ea typeface="方正北魏楷书简体"/>
                              <a:sym typeface="方正北魏楷书简体"/>
                            </a:rPr>
                          </m:ctrlPr>
                        </m:funcPr>
                        <m:fName>
                          <m:r>
                            <a:rPr lang="en-US" altLang="zh-CN" sz="3200" b="1" i="0" smtClean="0">
                              <a:latin typeface="Cambria Math" panose="02040503050406030204" pitchFamily="18" charset="0"/>
                              <a:ea typeface="方正北魏楷书简体"/>
                              <a:sym typeface="方正北魏楷书简体"/>
                            </a:rPr>
                            <m:t>𝐭𝐚𝐧</m:t>
                          </m:r>
                        </m:fName>
                        <m:e>
                          <m:r>
                            <a:rPr lang="en-US" altLang="zh-CN" sz="3200" b="1" i="1" smtClean="0">
                              <a:latin typeface="Cambria Math" panose="02040503050406030204" pitchFamily="18" charset="0"/>
                              <a:ea typeface="方正北魏楷书简体"/>
                              <a:sym typeface="方正北魏楷书简体"/>
                            </a:rPr>
                            <m:t>𝒙</m:t>
                          </m:r>
                        </m:e>
                      </m:func>
                    </m:oMath>
                  </m:oMathPara>
                </a14:m>
                <a:endParaRPr lang="zh-CN" altLang="en-US" sz="2400" b="1" dirty="0"/>
              </a:p>
            </p:txBody>
          </p:sp>
        </mc:Choice>
        <mc:Fallback xmlns="">
          <p:sp>
            <p:nvSpPr>
              <p:cNvPr id="29" name="矩形 28"/>
              <p:cNvSpPr>
                <a:spLocks noRot="1" noChangeAspect="1" noMove="1" noResize="1" noEditPoints="1" noAdjustHandles="1" noChangeArrowheads="1" noChangeShapeType="1" noTextEdit="1"/>
              </p:cNvSpPr>
              <p:nvPr/>
            </p:nvSpPr>
            <p:spPr>
              <a:xfrm>
                <a:off x="778819" y="5202525"/>
                <a:ext cx="4150623" cy="584775"/>
              </a:xfrm>
              <a:prstGeom prst="rect">
                <a:avLst/>
              </a:prstGeom>
              <a:blipFill rotWithShape="1">
                <a:blip r:embed="rId8"/>
                <a:stretch>
                  <a:fillRect l="-7" t="-103" r="14" b="9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778819" y="5784133"/>
                <a:ext cx="436542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b="1" i="1" smtClean="0">
                              <a:latin typeface="Cambria Math" panose="02040503050406030204" pitchFamily="18" charset="0"/>
                              <a:ea typeface="方正北魏楷书简体"/>
                              <a:sym typeface="方正北魏楷书简体"/>
                            </a:rPr>
                          </m:ctrlPr>
                        </m:sSupPr>
                        <m:e>
                          <m:d>
                            <m:dPr>
                              <m:ctrlPr>
                                <a:rPr lang="en-US" altLang="zh-CN" sz="3200" b="1" i="1" smtClean="0">
                                  <a:latin typeface="Cambria Math" panose="02040503050406030204" pitchFamily="18" charset="0"/>
                                  <a:ea typeface="方正北魏楷书简体"/>
                                  <a:sym typeface="方正北魏楷书简体"/>
                                </a:rPr>
                              </m:ctrlPr>
                            </m:dPr>
                            <m:e>
                              <m:func>
                                <m:funcPr>
                                  <m:ctrlPr>
                                    <a:rPr lang="en-US" altLang="zh-CN" sz="3200" b="1" i="1" smtClean="0">
                                      <a:latin typeface="Cambria Math" panose="02040503050406030204" pitchFamily="18" charset="0"/>
                                      <a:ea typeface="方正北魏楷书简体"/>
                                      <a:sym typeface="方正北魏楷书简体"/>
                                    </a:rPr>
                                  </m:ctrlPr>
                                </m:funcPr>
                                <m:fName>
                                  <m:r>
                                    <a:rPr lang="en-US" altLang="zh-CN" sz="3200" b="1" i="0" smtClean="0">
                                      <a:latin typeface="Cambria Math" panose="02040503050406030204" pitchFamily="18" charset="0"/>
                                      <a:ea typeface="方正北魏楷书简体"/>
                                      <a:sym typeface="方正北魏楷书简体"/>
                                    </a:rPr>
                                    <m:t>𝐜𝐬𝐜</m:t>
                                  </m:r>
                                </m:fName>
                                <m:e>
                                  <m:r>
                                    <a:rPr lang="en-US" altLang="zh-CN" sz="3200" b="1" i="1" smtClean="0">
                                      <a:latin typeface="Cambria Math" panose="02040503050406030204" pitchFamily="18" charset="0"/>
                                      <a:ea typeface="方正北魏楷书简体"/>
                                      <a:sym typeface="方正北魏楷书简体"/>
                                    </a:rPr>
                                    <m:t>𝒙</m:t>
                                  </m:r>
                                </m:e>
                              </m:func>
                            </m:e>
                          </m:d>
                        </m:e>
                        <m:sup>
                          <m:r>
                            <a:rPr lang="en-US" altLang="zh-CN" sz="3200" b="1" i="1" smtClean="0">
                              <a:latin typeface="Cambria Math" panose="02040503050406030204" pitchFamily="18" charset="0"/>
                              <a:ea typeface="方正北魏楷书简体"/>
                              <a:sym typeface="方正北魏楷书简体"/>
                            </a:rPr>
                            <m:t>′</m:t>
                          </m:r>
                        </m:sup>
                      </m:sSup>
                      <m:r>
                        <a:rPr lang="en-US" altLang="zh-CN" sz="3200" b="1" i="1" smtClean="0">
                          <a:latin typeface="Cambria Math" panose="02040503050406030204" pitchFamily="18" charset="0"/>
                          <a:ea typeface="方正北魏楷书简体"/>
                          <a:sym typeface="方正北魏楷书简体"/>
                        </a:rPr>
                        <m:t>=</m:t>
                      </m:r>
                      <m:func>
                        <m:funcPr>
                          <m:ctrlPr>
                            <a:rPr lang="en-US" altLang="zh-CN" sz="3200" b="1" i="1" smtClean="0">
                              <a:latin typeface="Cambria Math" panose="02040503050406030204" pitchFamily="18" charset="0"/>
                              <a:ea typeface="方正北魏楷书简体"/>
                              <a:sym typeface="方正北魏楷书简体"/>
                            </a:rPr>
                          </m:ctrlPr>
                        </m:funcPr>
                        <m:fName>
                          <m:r>
                            <a:rPr lang="en-US" altLang="zh-CN" sz="3200" b="1" i="1" smtClean="0">
                              <a:latin typeface="Cambria Math" panose="02040503050406030204" pitchFamily="18" charset="0"/>
                              <a:ea typeface="方正北魏楷书简体"/>
                              <a:sym typeface="方正北魏楷书简体"/>
                            </a:rPr>
                            <m:t>−</m:t>
                          </m:r>
                          <m:r>
                            <a:rPr lang="en-US" altLang="zh-CN" sz="3200" b="1" i="0" smtClean="0">
                              <a:latin typeface="Cambria Math" panose="02040503050406030204" pitchFamily="18" charset="0"/>
                              <a:ea typeface="方正北魏楷书简体"/>
                              <a:sym typeface="方正北魏楷书简体"/>
                            </a:rPr>
                            <m:t>𝐜𝐬𝐜</m:t>
                          </m:r>
                        </m:fName>
                        <m:e>
                          <m:r>
                            <a:rPr lang="en-US" altLang="zh-CN" sz="3200" b="1" i="1" smtClean="0">
                              <a:latin typeface="Cambria Math" panose="02040503050406030204" pitchFamily="18" charset="0"/>
                              <a:ea typeface="方正北魏楷书简体"/>
                              <a:sym typeface="方正北魏楷书简体"/>
                            </a:rPr>
                            <m:t>𝒙</m:t>
                          </m:r>
                        </m:e>
                      </m:func>
                      <m:func>
                        <m:funcPr>
                          <m:ctrlPr>
                            <a:rPr lang="en-US" altLang="zh-CN" sz="3200" b="1" i="1" smtClean="0">
                              <a:latin typeface="Cambria Math" panose="02040503050406030204" pitchFamily="18" charset="0"/>
                              <a:ea typeface="方正北魏楷书简体"/>
                              <a:sym typeface="方正北魏楷书简体"/>
                            </a:rPr>
                          </m:ctrlPr>
                        </m:funcPr>
                        <m:fName>
                          <m:r>
                            <a:rPr lang="en-US" altLang="zh-CN" sz="3200" b="1" i="0" smtClean="0">
                              <a:latin typeface="Cambria Math" panose="02040503050406030204" pitchFamily="18" charset="0"/>
                              <a:ea typeface="方正北魏楷书简体"/>
                              <a:sym typeface="方正北魏楷书简体"/>
                            </a:rPr>
                            <m:t>𝐜𝐨𝐭</m:t>
                          </m:r>
                        </m:fName>
                        <m:e>
                          <m:r>
                            <a:rPr lang="en-US" altLang="zh-CN" sz="3200" b="1" i="1" smtClean="0">
                              <a:latin typeface="Cambria Math" panose="02040503050406030204" pitchFamily="18" charset="0"/>
                              <a:ea typeface="方正北魏楷书简体"/>
                              <a:sym typeface="方正北魏楷书简体"/>
                            </a:rPr>
                            <m:t>𝒙</m:t>
                          </m:r>
                        </m:e>
                      </m:func>
                    </m:oMath>
                  </m:oMathPara>
                </a14:m>
                <a:endParaRPr lang="zh-CN" altLang="en-US" sz="2400" b="1" dirty="0"/>
              </a:p>
            </p:txBody>
          </p:sp>
        </mc:Choice>
        <mc:Fallback xmlns="">
          <p:sp>
            <p:nvSpPr>
              <p:cNvPr id="30" name="矩形 29"/>
              <p:cNvSpPr>
                <a:spLocks noRot="1" noChangeAspect="1" noMove="1" noResize="1" noEditPoints="1" noAdjustHandles="1" noChangeArrowheads="1" noChangeShapeType="1" noTextEdit="1"/>
              </p:cNvSpPr>
              <p:nvPr/>
            </p:nvSpPr>
            <p:spPr>
              <a:xfrm>
                <a:off x="778819" y="5784133"/>
                <a:ext cx="4365426" cy="584775"/>
              </a:xfrm>
              <a:prstGeom prst="rect">
                <a:avLst/>
              </a:prstGeom>
              <a:blipFill rotWithShape="1">
                <a:blip r:embed="rId9"/>
                <a:stretch>
                  <a:fillRect l="-7" t="-95" r="3" b="8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5428575" y="1712877"/>
                <a:ext cx="285950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b="1" i="1" smtClean="0">
                              <a:latin typeface="Cambria Math" panose="02040503050406030204" pitchFamily="18" charset="0"/>
                              <a:ea typeface="方正北魏楷书简体"/>
                              <a:sym typeface="方正北魏楷书简体"/>
                            </a:rPr>
                          </m:ctrlPr>
                        </m:sSupPr>
                        <m:e>
                          <m:d>
                            <m:dPr>
                              <m:ctrlPr>
                                <a:rPr lang="en-US" altLang="zh-CN" sz="3200" b="1" i="1" smtClean="0">
                                  <a:latin typeface="Cambria Math" panose="02040503050406030204" pitchFamily="18" charset="0"/>
                                  <a:ea typeface="方正北魏楷书简体"/>
                                  <a:sym typeface="方正北魏楷书简体"/>
                                </a:rPr>
                              </m:ctrlPr>
                            </m:dPr>
                            <m:e>
                              <m:sSup>
                                <m:sSupPr>
                                  <m:ctrlPr>
                                    <a:rPr lang="en-US" altLang="zh-CN" sz="3200" b="1" i="1" smtClean="0">
                                      <a:latin typeface="Cambria Math" panose="02040503050406030204" pitchFamily="18" charset="0"/>
                                      <a:ea typeface="方正北魏楷书简体"/>
                                      <a:sym typeface="方正北魏楷书简体"/>
                                    </a:rPr>
                                  </m:ctrlPr>
                                </m:sSupPr>
                                <m:e>
                                  <m:r>
                                    <a:rPr lang="en-US" altLang="zh-CN" sz="3200" b="1" i="1" smtClean="0">
                                      <a:latin typeface="Cambria Math" panose="02040503050406030204" pitchFamily="18" charset="0"/>
                                      <a:ea typeface="方正北魏楷书简体"/>
                                      <a:sym typeface="方正北魏楷书简体"/>
                                    </a:rPr>
                                    <m:t>𝒂</m:t>
                                  </m:r>
                                </m:e>
                                <m:sup>
                                  <m:r>
                                    <a:rPr lang="en-US" altLang="zh-CN" sz="3200" b="1" i="1" smtClean="0">
                                      <a:latin typeface="Cambria Math" panose="02040503050406030204" pitchFamily="18" charset="0"/>
                                      <a:ea typeface="方正北魏楷书简体"/>
                                      <a:sym typeface="方正北魏楷书简体"/>
                                    </a:rPr>
                                    <m:t>𝒙</m:t>
                                  </m:r>
                                </m:sup>
                              </m:sSup>
                            </m:e>
                          </m:d>
                        </m:e>
                        <m:sup>
                          <m:r>
                            <a:rPr lang="en-US" altLang="zh-CN" sz="3200" b="1" i="1" smtClean="0">
                              <a:latin typeface="Cambria Math" panose="02040503050406030204" pitchFamily="18" charset="0"/>
                              <a:ea typeface="方正北魏楷书简体"/>
                              <a:sym typeface="方正北魏楷书简体"/>
                            </a:rPr>
                            <m:t>′</m:t>
                          </m:r>
                        </m:sup>
                      </m:sSup>
                      <m:r>
                        <a:rPr lang="en-US" altLang="zh-CN" sz="3200" b="1" i="1" smtClean="0">
                          <a:latin typeface="Cambria Math" panose="02040503050406030204" pitchFamily="18" charset="0"/>
                          <a:ea typeface="方正北魏楷书简体"/>
                          <a:sym typeface="方正北魏楷书简体"/>
                        </a:rPr>
                        <m:t>=</m:t>
                      </m:r>
                      <m:sSup>
                        <m:sSupPr>
                          <m:ctrlPr>
                            <a:rPr lang="en-US" altLang="zh-CN" sz="3200" b="1" i="1" smtClean="0">
                              <a:latin typeface="Cambria Math" panose="02040503050406030204" pitchFamily="18" charset="0"/>
                              <a:ea typeface="方正北魏楷书简体"/>
                              <a:sym typeface="方正北魏楷书简体"/>
                            </a:rPr>
                          </m:ctrlPr>
                        </m:sSupPr>
                        <m:e>
                          <m:r>
                            <a:rPr lang="en-US" altLang="zh-CN" sz="3200" b="1" i="1" smtClean="0">
                              <a:latin typeface="Cambria Math" panose="02040503050406030204" pitchFamily="18" charset="0"/>
                              <a:ea typeface="方正北魏楷书简体"/>
                              <a:sym typeface="方正北魏楷书简体"/>
                            </a:rPr>
                            <m:t>𝒂</m:t>
                          </m:r>
                        </m:e>
                        <m:sup>
                          <m:r>
                            <a:rPr lang="en-US" altLang="zh-CN" sz="3200" b="1" i="1" smtClean="0">
                              <a:latin typeface="Cambria Math" panose="02040503050406030204" pitchFamily="18" charset="0"/>
                              <a:ea typeface="方正北魏楷书简体"/>
                              <a:sym typeface="方正北魏楷书简体"/>
                            </a:rPr>
                            <m:t>𝒙</m:t>
                          </m:r>
                        </m:sup>
                      </m:sSup>
                      <m:r>
                        <a:rPr lang="en-US" altLang="zh-CN" sz="3200" b="1" i="1" smtClean="0">
                          <a:latin typeface="Cambria Math" panose="02040503050406030204" pitchFamily="18" charset="0"/>
                          <a:ea typeface="方正北魏楷书简体"/>
                          <a:sym typeface="方正北魏楷书简体"/>
                        </a:rPr>
                        <m:t>𝒍𝒏𝒂</m:t>
                      </m:r>
                    </m:oMath>
                  </m:oMathPara>
                </a14:m>
                <a:endParaRPr lang="zh-CN" altLang="en-US" sz="2400" b="1" dirty="0"/>
              </a:p>
            </p:txBody>
          </p:sp>
        </mc:Choice>
        <mc:Fallback xmlns="">
          <p:sp>
            <p:nvSpPr>
              <p:cNvPr id="31" name="矩形 30"/>
              <p:cNvSpPr>
                <a:spLocks noRot="1" noChangeAspect="1" noMove="1" noResize="1" noEditPoints="1" noAdjustHandles="1" noChangeArrowheads="1" noChangeShapeType="1" noTextEdit="1"/>
              </p:cNvSpPr>
              <p:nvPr/>
            </p:nvSpPr>
            <p:spPr>
              <a:xfrm>
                <a:off x="5428575" y="1712877"/>
                <a:ext cx="2859501" cy="584775"/>
              </a:xfrm>
              <a:prstGeom prst="rect">
                <a:avLst/>
              </a:prstGeom>
              <a:blipFill rotWithShape="1">
                <a:blip r:embed="rId10"/>
                <a:stretch>
                  <a:fillRect l="-21" t="-48" r="2" b="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8599679" y="1712877"/>
                <a:ext cx="212853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b="1" i="1" smtClean="0">
                              <a:latin typeface="Cambria Math" panose="02040503050406030204" pitchFamily="18" charset="0"/>
                              <a:ea typeface="方正北魏楷书简体"/>
                              <a:sym typeface="方正北魏楷书简体"/>
                            </a:rPr>
                          </m:ctrlPr>
                        </m:sSupPr>
                        <m:e>
                          <m:d>
                            <m:dPr>
                              <m:ctrlPr>
                                <a:rPr lang="en-US" altLang="zh-CN" sz="3200" b="1" i="1" smtClean="0">
                                  <a:latin typeface="Cambria Math" panose="02040503050406030204" pitchFamily="18" charset="0"/>
                                  <a:ea typeface="方正北魏楷书简体"/>
                                  <a:sym typeface="方正北魏楷书简体"/>
                                </a:rPr>
                              </m:ctrlPr>
                            </m:dPr>
                            <m:e>
                              <m:sSup>
                                <m:sSupPr>
                                  <m:ctrlPr>
                                    <a:rPr lang="en-US" altLang="zh-CN" sz="3200" b="1" i="1" smtClean="0">
                                      <a:latin typeface="Cambria Math" panose="02040503050406030204" pitchFamily="18" charset="0"/>
                                      <a:ea typeface="方正北魏楷书简体"/>
                                      <a:sym typeface="方正北魏楷书简体"/>
                                    </a:rPr>
                                  </m:ctrlPr>
                                </m:sSupPr>
                                <m:e>
                                  <m:r>
                                    <a:rPr lang="en-US" altLang="zh-CN" sz="3200" b="1" i="1" smtClean="0">
                                      <a:latin typeface="Cambria Math" panose="02040503050406030204" pitchFamily="18" charset="0"/>
                                      <a:ea typeface="方正北魏楷书简体"/>
                                      <a:sym typeface="方正北魏楷书简体"/>
                                    </a:rPr>
                                    <m:t>𝒆</m:t>
                                  </m:r>
                                </m:e>
                                <m:sup>
                                  <m:r>
                                    <a:rPr lang="en-US" altLang="zh-CN" sz="3200" b="1" i="1" smtClean="0">
                                      <a:latin typeface="Cambria Math" panose="02040503050406030204" pitchFamily="18" charset="0"/>
                                      <a:ea typeface="方正北魏楷书简体"/>
                                      <a:sym typeface="方正北魏楷书简体"/>
                                    </a:rPr>
                                    <m:t>𝒙</m:t>
                                  </m:r>
                                </m:sup>
                              </m:sSup>
                            </m:e>
                          </m:d>
                        </m:e>
                        <m:sup>
                          <m:r>
                            <a:rPr lang="en-US" altLang="zh-CN" sz="3200" b="1" i="1" smtClean="0">
                              <a:latin typeface="Cambria Math" panose="02040503050406030204" pitchFamily="18" charset="0"/>
                              <a:ea typeface="方正北魏楷书简体"/>
                              <a:sym typeface="方正北魏楷书简体"/>
                            </a:rPr>
                            <m:t>′</m:t>
                          </m:r>
                        </m:sup>
                      </m:sSup>
                      <m:r>
                        <a:rPr lang="en-US" altLang="zh-CN" sz="3200" b="1" i="1" smtClean="0">
                          <a:latin typeface="Cambria Math" panose="02040503050406030204" pitchFamily="18" charset="0"/>
                          <a:ea typeface="方正北魏楷书简体"/>
                          <a:sym typeface="方正北魏楷书简体"/>
                        </a:rPr>
                        <m:t>=</m:t>
                      </m:r>
                      <m:sSup>
                        <m:sSupPr>
                          <m:ctrlPr>
                            <a:rPr lang="en-US" altLang="zh-CN" sz="3200" b="1" i="1" smtClean="0">
                              <a:latin typeface="Cambria Math" panose="02040503050406030204" pitchFamily="18" charset="0"/>
                              <a:ea typeface="方正北魏楷书简体"/>
                              <a:sym typeface="方正北魏楷书简体"/>
                            </a:rPr>
                          </m:ctrlPr>
                        </m:sSupPr>
                        <m:e>
                          <m:r>
                            <a:rPr lang="en-US" altLang="zh-CN" sz="3200" b="1" i="1" smtClean="0">
                              <a:latin typeface="Cambria Math" panose="02040503050406030204" pitchFamily="18" charset="0"/>
                              <a:ea typeface="方正北魏楷书简体"/>
                              <a:sym typeface="方正北魏楷书简体"/>
                            </a:rPr>
                            <m:t>𝒆</m:t>
                          </m:r>
                        </m:e>
                        <m:sup>
                          <m:r>
                            <a:rPr lang="en-US" altLang="zh-CN" sz="3200" b="1" i="1" smtClean="0">
                              <a:latin typeface="Cambria Math" panose="02040503050406030204" pitchFamily="18" charset="0"/>
                              <a:ea typeface="方正北魏楷书简体"/>
                              <a:sym typeface="方正北魏楷书简体"/>
                            </a:rPr>
                            <m:t>𝒙</m:t>
                          </m:r>
                        </m:sup>
                      </m:sSup>
                    </m:oMath>
                  </m:oMathPara>
                </a14:m>
                <a:endParaRPr lang="zh-CN" altLang="en-US" sz="2400" b="1" dirty="0"/>
              </a:p>
            </p:txBody>
          </p:sp>
        </mc:Choice>
        <mc:Fallback xmlns="">
          <p:sp>
            <p:nvSpPr>
              <p:cNvPr id="32" name="矩形 31"/>
              <p:cNvSpPr>
                <a:spLocks noRot="1" noChangeAspect="1" noMove="1" noResize="1" noEditPoints="1" noAdjustHandles="1" noChangeArrowheads="1" noChangeShapeType="1" noTextEdit="1"/>
              </p:cNvSpPr>
              <p:nvPr/>
            </p:nvSpPr>
            <p:spPr>
              <a:xfrm>
                <a:off x="8599679" y="1712877"/>
                <a:ext cx="2128531" cy="584775"/>
              </a:xfrm>
              <a:prstGeom prst="rect">
                <a:avLst/>
              </a:prstGeom>
              <a:blipFill rotWithShape="1">
                <a:blip r:embed="rId11"/>
                <a:stretch>
                  <a:fillRect l="-24" t="-48" r="24" b="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5428575" y="2482972"/>
                <a:ext cx="3313728" cy="10175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b="1" i="1" smtClean="0">
                              <a:latin typeface="Cambria Math" panose="02040503050406030204" pitchFamily="18" charset="0"/>
                              <a:ea typeface="方正北魏楷书简体"/>
                              <a:sym typeface="方正北魏楷书简体"/>
                            </a:rPr>
                          </m:ctrlPr>
                        </m:sSupPr>
                        <m:e>
                          <m:d>
                            <m:dPr>
                              <m:ctrlPr>
                                <a:rPr lang="en-US" altLang="zh-CN" sz="3200" b="1" i="1" smtClean="0">
                                  <a:latin typeface="Cambria Math" panose="02040503050406030204" pitchFamily="18" charset="0"/>
                                  <a:ea typeface="方正北魏楷书简体"/>
                                  <a:sym typeface="方正北魏楷书简体"/>
                                </a:rPr>
                              </m:ctrlPr>
                            </m:dPr>
                            <m:e>
                              <m:r>
                                <a:rPr lang="en-US" altLang="zh-CN" sz="3200" b="1" i="1" smtClean="0">
                                  <a:latin typeface="Cambria Math" panose="02040503050406030204" pitchFamily="18" charset="0"/>
                                  <a:ea typeface="方正北魏楷书简体"/>
                                  <a:sym typeface="方正北魏楷书简体"/>
                                </a:rPr>
                                <m:t>𝒍𝒐</m:t>
                              </m:r>
                              <m:sSub>
                                <m:sSubPr>
                                  <m:ctrlPr>
                                    <a:rPr lang="en-US" altLang="zh-CN" sz="3200" b="1" i="1" smtClean="0">
                                      <a:latin typeface="Cambria Math" panose="02040503050406030204" pitchFamily="18" charset="0"/>
                                      <a:ea typeface="方正北魏楷书简体"/>
                                      <a:sym typeface="方正北魏楷书简体"/>
                                    </a:rPr>
                                  </m:ctrlPr>
                                </m:sSubPr>
                                <m:e>
                                  <m:r>
                                    <a:rPr lang="en-US" altLang="zh-CN" sz="3200" b="1" i="1" smtClean="0">
                                      <a:latin typeface="Cambria Math" panose="02040503050406030204" pitchFamily="18" charset="0"/>
                                      <a:ea typeface="方正北魏楷书简体"/>
                                      <a:sym typeface="方正北魏楷书简体"/>
                                    </a:rPr>
                                    <m:t>𝒈</m:t>
                                  </m:r>
                                </m:e>
                                <m:sub>
                                  <m:r>
                                    <a:rPr lang="en-US" altLang="zh-CN" sz="3200" b="1" i="1" smtClean="0">
                                      <a:latin typeface="Cambria Math" panose="02040503050406030204" pitchFamily="18" charset="0"/>
                                      <a:ea typeface="方正北魏楷书简体"/>
                                      <a:sym typeface="方正北魏楷书简体"/>
                                    </a:rPr>
                                    <m:t>𝒂</m:t>
                                  </m:r>
                                </m:sub>
                              </m:sSub>
                              <m:r>
                                <a:rPr lang="en-US" altLang="zh-CN" sz="3200" b="1" i="1" smtClean="0">
                                  <a:latin typeface="Cambria Math" panose="02040503050406030204" pitchFamily="18" charset="0"/>
                                  <a:ea typeface="方正北魏楷书简体"/>
                                  <a:sym typeface="方正北魏楷书简体"/>
                                </a:rPr>
                                <m:t>𝒙</m:t>
                              </m:r>
                            </m:e>
                          </m:d>
                        </m:e>
                        <m:sup>
                          <m:r>
                            <a:rPr lang="en-US" altLang="zh-CN" sz="3200" b="1" i="1" smtClean="0">
                              <a:latin typeface="Cambria Math" panose="02040503050406030204" pitchFamily="18" charset="0"/>
                              <a:ea typeface="方正北魏楷书简体"/>
                              <a:sym typeface="方正北魏楷书简体"/>
                            </a:rPr>
                            <m:t>′</m:t>
                          </m:r>
                        </m:sup>
                      </m:sSup>
                      <m:r>
                        <a:rPr lang="en-US" altLang="zh-CN" sz="3200" b="1" i="1" smtClean="0">
                          <a:latin typeface="Cambria Math" panose="02040503050406030204" pitchFamily="18" charset="0"/>
                          <a:ea typeface="方正北魏楷书简体"/>
                          <a:sym typeface="方正北魏楷书简体"/>
                        </a:rPr>
                        <m:t>=</m:t>
                      </m:r>
                      <m:f>
                        <m:fPr>
                          <m:ctrlPr>
                            <a:rPr lang="en-US" altLang="zh-CN" sz="3200" b="1" i="1" smtClean="0">
                              <a:latin typeface="Cambria Math" panose="02040503050406030204" pitchFamily="18" charset="0"/>
                              <a:ea typeface="方正北魏楷书简体"/>
                              <a:sym typeface="方正北魏楷书简体"/>
                            </a:rPr>
                          </m:ctrlPr>
                        </m:fPr>
                        <m:num>
                          <m:r>
                            <a:rPr lang="en-US" altLang="zh-CN" sz="3200" b="1" i="1" smtClean="0">
                              <a:latin typeface="Cambria Math" panose="02040503050406030204" pitchFamily="18" charset="0"/>
                              <a:ea typeface="方正北魏楷书简体"/>
                              <a:sym typeface="方正北魏楷书简体"/>
                            </a:rPr>
                            <m:t>𝟏</m:t>
                          </m:r>
                        </m:num>
                        <m:den>
                          <m:r>
                            <a:rPr lang="en-US" altLang="zh-CN" sz="3200" b="1" i="1" smtClean="0">
                              <a:latin typeface="Cambria Math" panose="02040503050406030204" pitchFamily="18" charset="0"/>
                              <a:ea typeface="方正北魏楷书简体"/>
                              <a:sym typeface="方正北魏楷书简体"/>
                            </a:rPr>
                            <m:t>𝒙𝒍𝒏𝒂</m:t>
                          </m:r>
                        </m:den>
                      </m:f>
                    </m:oMath>
                  </m:oMathPara>
                </a14:m>
                <a:endParaRPr lang="zh-CN" altLang="en-US" sz="2400" b="1" dirty="0"/>
              </a:p>
            </p:txBody>
          </p:sp>
        </mc:Choice>
        <mc:Fallback xmlns="">
          <p:sp>
            <p:nvSpPr>
              <p:cNvPr id="33" name="矩形 32"/>
              <p:cNvSpPr>
                <a:spLocks noRot="1" noChangeAspect="1" noMove="1" noResize="1" noEditPoints="1" noAdjustHandles="1" noChangeArrowheads="1" noChangeShapeType="1" noTextEdit="1"/>
              </p:cNvSpPr>
              <p:nvPr/>
            </p:nvSpPr>
            <p:spPr>
              <a:xfrm>
                <a:off x="5428575" y="2482972"/>
                <a:ext cx="3313728" cy="1017523"/>
              </a:xfrm>
              <a:prstGeom prst="rect">
                <a:avLst/>
              </a:prstGeom>
              <a:blipFill rotWithShape="1">
                <a:blip r:embed="rId12"/>
                <a:stretch>
                  <a:fillRect l="-18" t="-12" r="8" b="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9014461" y="2482972"/>
                <a:ext cx="2456698" cy="10175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3200" b="1" i="1" smtClean="0">
                              <a:solidFill>
                                <a:srgbClr val="FF0000"/>
                              </a:solidFill>
                              <a:latin typeface="Cambria Math" panose="02040503050406030204" pitchFamily="18" charset="0"/>
                              <a:ea typeface="方正北魏楷书简体"/>
                              <a:sym typeface="方正北魏楷书简体"/>
                            </a:rPr>
                          </m:ctrlPr>
                        </m:sSupPr>
                        <m:e>
                          <m:d>
                            <m:dPr>
                              <m:ctrlPr>
                                <a:rPr lang="en-US" altLang="zh-CN" sz="3200" b="1" i="1" smtClean="0">
                                  <a:solidFill>
                                    <a:srgbClr val="FF0000"/>
                                  </a:solidFill>
                                  <a:latin typeface="Cambria Math" panose="02040503050406030204" pitchFamily="18" charset="0"/>
                                  <a:ea typeface="方正北魏楷书简体"/>
                                  <a:sym typeface="方正北魏楷书简体"/>
                                </a:rPr>
                              </m:ctrlPr>
                            </m:dPr>
                            <m:e>
                              <m:r>
                                <a:rPr lang="en-US" altLang="zh-CN" sz="3200" b="1" i="1" smtClean="0">
                                  <a:solidFill>
                                    <a:srgbClr val="FF0000"/>
                                  </a:solidFill>
                                  <a:latin typeface="Cambria Math" panose="02040503050406030204" pitchFamily="18" charset="0"/>
                                  <a:ea typeface="方正北魏楷书简体"/>
                                  <a:sym typeface="方正北魏楷书简体"/>
                                </a:rPr>
                                <m:t>𝒍𝒏</m:t>
                              </m:r>
                              <m:r>
                                <a:rPr lang="en-US" altLang="zh-CN" sz="3200" b="1" i="1" smtClean="0">
                                  <a:solidFill>
                                    <a:srgbClr val="FF0000"/>
                                  </a:solidFill>
                                  <a:latin typeface="Cambria Math" panose="02040503050406030204" pitchFamily="18" charset="0"/>
                                  <a:ea typeface="方正北魏楷书简体"/>
                                  <a:sym typeface="方正北魏楷书简体"/>
                                </a:rPr>
                                <m:t>|</m:t>
                              </m:r>
                              <m:r>
                                <a:rPr lang="en-US" altLang="zh-CN" sz="3200" b="1" i="1" smtClean="0">
                                  <a:solidFill>
                                    <a:srgbClr val="FF0000"/>
                                  </a:solidFill>
                                  <a:latin typeface="Cambria Math" panose="02040503050406030204" pitchFamily="18" charset="0"/>
                                  <a:ea typeface="方正北魏楷书简体"/>
                                  <a:sym typeface="方正北魏楷书简体"/>
                                </a:rPr>
                                <m:t>𝒙</m:t>
                              </m:r>
                              <m:r>
                                <a:rPr lang="en-US" altLang="zh-CN" sz="3200" b="1" i="1">
                                  <a:solidFill>
                                    <a:srgbClr val="FF0000"/>
                                  </a:solidFill>
                                  <a:latin typeface="Cambria Math" panose="02040503050406030204" pitchFamily="18" charset="0"/>
                                  <a:ea typeface="方正北魏楷书简体"/>
                                  <a:sym typeface="方正北魏楷书简体"/>
                                </a:rPr>
                                <m:t>|</m:t>
                              </m:r>
                            </m:e>
                          </m:d>
                        </m:e>
                        <m:sup>
                          <m:r>
                            <a:rPr lang="en-US" altLang="zh-CN" sz="3200" b="1" i="1" smtClean="0">
                              <a:solidFill>
                                <a:srgbClr val="FF0000"/>
                              </a:solidFill>
                              <a:latin typeface="Cambria Math" panose="02040503050406030204" pitchFamily="18" charset="0"/>
                              <a:ea typeface="方正北魏楷书简体"/>
                              <a:sym typeface="方正北魏楷书简体"/>
                            </a:rPr>
                            <m:t>′</m:t>
                          </m:r>
                        </m:sup>
                      </m:sSup>
                      <m:r>
                        <a:rPr lang="en-US" altLang="zh-CN" sz="3200" b="1" i="1" smtClean="0">
                          <a:solidFill>
                            <a:srgbClr val="FF0000"/>
                          </a:solidFill>
                          <a:latin typeface="Cambria Math" panose="02040503050406030204" pitchFamily="18" charset="0"/>
                          <a:ea typeface="方正北魏楷书简体"/>
                          <a:sym typeface="方正北魏楷书简体"/>
                        </a:rPr>
                        <m:t>=</m:t>
                      </m:r>
                      <m:f>
                        <m:fPr>
                          <m:ctrlPr>
                            <a:rPr lang="en-US" altLang="zh-CN" sz="3200" b="1" i="1" smtClean="0">
                              <a:solidFill>
                                <a:srgbClr val="FF0000"/>
                              </a:solidFill>
                              <a:latin typeface="Cambria Math" panose="02040503050406030204" pitchFamily="18" charset="0"/>
                              <a:ea typeface="方正北魏楷书简体"/>
                              <a:sym typeface="方正北魏楷书简体"/>
                            </a:rPr>
                          </m:ctrlPr>
                        </m:fPr>
                        <m:num>
                          <m:r>
                            <a:rPr lang="en-US" altLang="zh-CN" sz="3200" b="1" i="1" smtClean="0">
                              <a:solidFill>
                                <a:srgbClr val="FF0000"/>
                              </a:solidFill>
                              <a:latin typeface="Cambria Math" panose="02040503050406030204" pitchFamily="18" charset="0"/>
                              <a:ea typeface="方正北魏楷书简体"/>
                              <a:sym typeface="方正北魏楷书简体"/>
                            </a:rPr>
                            <m:t>𝟏</m:t>
                          </m:r>
                        </m:num>
                        <m:den>
                          <m:r>
                            <a:rPr lang="en-US" altLang="zh-CN" sz="3200" b="1" i="1" smtClean="0">
                              <a:solidFill>
                                <a:srgbClr val="FF0000"/>
                              </a:solidFill>
                              <a:latin typeface="Cambria Math" panose="02040503050406030204" pitchFamily="18" charset="0"/>
                              <a:ea typeface="方正北魏楷书简体"/>
                              <a:sym typeface="方正北魏楷书简体"/>
                            </a:rPr>
                            <m:t>𝒙</m:t>
                          </m:r>
                        </m:den>
                      </m:f>
                    </m:oMath>
                  </m:oMathPara>
                </a14:m>
                <a:endParaRPr lang="zh-CN" altLang="en-US" sz="2400" b="1" dirty="0">
                  <a:solidFill>
                    <a:srgbClr val="FF0000"/>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9014461" y="2482972"/>
                <a:ext cx="2456698" cy="1017523"/>
              </a:xfrm>
              <a:prstGeom prst="rect">
                <a:avLst/>
              </a:prstGeom>
              <a:blipFill rotWithShape="1">
                <a:blip r:embed="rId13"/>
                <a:stretch>
                  <a:fillRect t="-12" r="21" b="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9014461" y="243937"/>
                <a:ext cx="2534605"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smtClean="0">
                              <a:solidFill>
                                <a:srgbClr val="FF0000"/>
                              </a:solidFill>
                              <a:latin typeface="Cambria Math" panose="02040503050406030204" pitchFamily="18" charset="0"/>
                              <a:ea typeface="方正北魏楷书简体"/>
                              <a:sym typeface="方正北魏楷书简体"/>
                            </a:rPr>
                          </m:ctrlPr>
                        </m:sSupPr>
                        <m:e>
                          <m:d>
                            <m:dPr>
                              <m:ctrlPr>
                                <a:rPr lang="en-US" altLang="zh-CN" sz="2800" b="1" i="1" smtClean="0">
                                  <a:solidFill>
                                    <a:srgbClr val="FF0000"/>
                                  </a:solidFill>
                                  <a:latin typeface="Cambria Math" panose="02040503050406030204" pitchFamily="18" charset="0"/>
                                  <a:ea typeface="方正北魏楷书简体"/>
                                  <a:sym typeface="方正北魏楷书简体"/>
                                </a:rPr>
                              </m:ctrlPr>
                            </m:dPr>
                            <m:e>
                              <m:r>
                                <a:rPr lang="en-US" altLang="zh-CN" sz="2800" b="1" i="1" smtClean="0">
                                  <a:solidFill>
                                    <a:srgbClr val="FF0000"/>
                                  </a:solidFill>
                                  <a:latin typeface="Cambria Math" panose="02040503050406030204" pitchFamily="18" charset="0"/>
                                  <a:ea typeface="方正北魏楷书简体"/>
                                  <a:sym typeface="方正北魏楷书简体"/>
                                </a:rPr>
                                <m:t>𝒍𝒏</m:t>
                              </m:r>
                              <m:d>
                                <m:dPr>
                                  <m:ctrlPr>
                                    <a:rPr lang="en-US" altLang="zh-CN" sz="2800" b="1" i="1" smtClean="0">
                                      <a:solidFill>
                                        <a:srgbClr val="FF0000"/>
                                      </a:solidFill>
                                      <a:latin typeface="Cambria Math" panose="02040503050406030204" pitchFamily="18" charset="0"/>
                                      <a:ea typeface="方正北魏楷书简体"/>
                                      <a:sym typeface="方正北魏楷书简体"/>
                                    </a:rPr>
                                  </m:ctrlPr>
                                </m:dPr>
                                <m:e>
                                  <m:r>
                                    <a:rPr lang="en-US" altLang="zh-CN" sz="2800" b="1" i="1" smtClean="0">
                                      <a:solidFill>
                                        <a:srgbClr val="FF0000"/>
                                      </a:solidFill>
                                      <a:latin typeface="Cambria Math" panose="02040503050406030204" pitchFamily="18" charset="0"/>
                                      <a:ea typeface="方正北魏楷书简体"/>
                                      <a:sym typeface="方正北魏楷书简体"/>
                                    </a:rPr>
                                    <m:t>−</m:t>
                                  </m:r>
                                  <m:r>
                                    <a:rPr lang="en-US" altLang="zh-CN" sz="2800" b="1" i="1" smtClean="0">
                                      <a:solidFill>
                                        <a:srgbClr val="FF0000"/>
                                      </a:solidFill>
                                      <a:latin typeface="Cambria Math" panose="02040503050406030204" pitchFamily="18" charset="0"/>
                                      <a:ea typeface="方正北魏楷书简体"/>
                                      <a:sym typeface="方正北魏楷书简体"/>
                                    </a:rPr>
                                    <m:t>𝒙</m:t>
                                  </m:r>
                                </m:e>
                              </m:d>
                            </m:e>
                          </m:d>
                        </m:e>
                        <m:sup>
                          <m:r>
                            <a:rPr lang="en-US" altLang="zh-CN" sz="2800" b="1" i="1" smtClean="0">
                              <a:solidFill>
                                <a:srgbClr val="FF0000"/>
                              </a:solidFill>
                              <a:latin typeface="Cambria Math" panose="02040503050406030204" pitchFamily="18" charset="0"/>
                              <a:ea typeface="方正北魏楷书简体"/>
                              <a:sym typeface="方正北魏楷书简体"/>
                            </a:rPr>
                            <m:t>′</m:t>
                          </m:r>
                        </m:sup>
                      </m:sSup>
                      <m:r>
                        <a:rPr lang="en-US" altLang="zh-CN" sz="2800" b="1" i="1" smtClean="0">
                          <a:solidFill>
                            <a:srgbClr val="FF0000"/>
                          </a:solidFill>
                          <a:latin typeface="Cambria Math" panose="02040503050406030204" pitchFamily="18" charset="0"/>
                          <a:ea typeface="方正北魏楷书简体"/>
                          <a:sym typeface="方正北魏楷书简体"/>
                        </a:rPr>
                        <m:t>=</m:t>
                      </m:r>
                      <m:f>
                        <m:fPr>
                          <m:ctrlPr>
                            <a:rPr lang="en-US" altLang="zh-CN" sz="2800" b="1" i="1" smtClean="0">
                              <a:solidFill>
                                <a:srgbClr val="FF0000"/>
                              </a:solidFill>
                              <a:latin typeface="Cambria Math" panose="02040503050406030204" pitchFamily="18" charset="0"/>
                              <a:ea typeface="方正北魏楷书简体"/>
                              <a:sym typeface="方正北魏楷书简体"/>
                            </a:rPr>
                          </m:ctrlPr>
                        </m:fPr>
                        <m:num>
                          <m:r>
                            <a:rPr lang="en-US" altLang="zh-CN" sz="2800" b="1" i="1" smtClean="0">
                              <a:solidFill>
                                <a:srgbClr val="FF0000"/>
                              </a:solidFill>
                              <a:latin typeface="Cambria Math" panose="02040503050406030204" pitchFamily="18" charset="0"/>
                              <a:ea typeface="方正北魏楷书简体"/>
                              <a:sym typeface="方正北魏楷书简体"/>
                            </a:rPr>
                            <m:t>𝟏</m:t>
                          </m:r>
                        </m:num>
                        <m:den>
                          <m:r>
                            <a:rPr lang="en-US" altLang="zh-CN" sz="2800" b="1" i="1" smtClean="0">
                              <a:solidFill>
                                <a:srgbClr val="FF0000"/>
                              </a:solidFill>
                              <a:latin typeface="Cambria Math" panose="02040503050406030204" pitchFamily="18" charset="0"/>
                              <a:ea typeface="方正北魏楷书简体"/>
                              <a:sym typeface="方正北魏楷书简体"/>
                            </a:rPr>
                            <m:t>𝒙</m:t>
                          </m:r>
                        </m:den>
                      </m:f>
                    </m:oMath>
                  </m:oMathPara>
                </a14:m>
                <a:endParaRPr lang="zh-CN" altLang="en-US" sz="2000" b="1" dirty="0">
                  <a:solidFill>
                    <a:srgbClr val="FF0000"/>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9014461" y="243937"/>
                <a:ext cx="2534605" cy="901785"/>
              </a:xfrm>
              <a:prstGeom prst="rect">
                <a:avLst/>
              </a:prstGeom>
              <a:blipFill rotWithShape="1">
                <a:blip r:embed="rId14"/>
                <a:stretch>
                  <a:fillRect t="-11" r="13" b="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4347114" y="4082103"/>
                <a:ext cx="3731984" cy="9823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smtClean="0">
                              <a:latin typeface="Cambria Math" panose="02040503050406030204" pitchFamily="18" charset="0"/>
                              <a:ea typeface="方正北魏楷书简体"/>
                              <a:sym typeface="方正北魏楷书简体"/>
                            </a:rPr>
                          </m:ctrlPr>
                        </m:sSupPr>
                        <m:e>
                          <m:d>
                            <m:dPr>
                              <m:ctrlPr>
                                <a:rPr lang="en-US" altLang="zh-CN" sz="2800" b="1" i="1" smtClean="0">
                                  <a:latin typeface="Cambria Math" panose="02040503050406030204" pitchFamily="18" charset="0"/>
                                  <a:ea typeface="方正北魏楷书简体"/>
                                  <a:sym typeface="方正北魏楷书简体"/>
                                </a:rPr>
                              </m:ctrlPr>
                            </m:dPr>
                            <m:e>
                              <m:func>
                                <m:funcPr>
                                  <m:ctrlPr>
                                    <a:rPr lang="en-US" altLang="zh-CN" sz="2800" b="1" i="1" smtClean="0">
                                      <a:latin typeface="Cambria Math" panose="02040503050406030204" pitchFamily="18" charset="0"/>
                                      <a:ea typeface="方正北魏楷书简体"/>
                                      <a:sym typeface="方正北魏楷书简体"/>
                                    </a:rPr>
                                  </m:ctrlPr>
                                </m:funcPr>
                                <m:fName>
                                  <m:r>
                                    <a:rPr lang="en-US" altLang="zh-CN" sz="2800" b="1" i="0" smtClean="0">
                                      <a:latin typeface="Cambria Math" panose="02040503050406030204" pitchFamily="18" charset="0"/>
                                      <a:ea typeface="方正北魏楷书简体"/>
                                      <a:sym typeface="方正北魏楷书简体"/>
                                    </a:rPr>
                                    <m:t>𝐚𝐫𝐜𝐬𝐢𝐧</m:t>
                                  </m:r>
                                </m:fName>
                                <m:e>
                                  <m:r>
                                    <a:rPr lang="en-US" altLang="zh-CN" sz="2800" b="1" i="1" smtClean="0">
                                      <a:latin typeface="Cambria Math" panose="02040503050406030204" pitchFamily="18" charset="0"/>
                                      <a:ea typeface="方正北魏楷书简体"/>
                                      <a:sym typeface="方正北魏楷书简体"/>
                                    </a:rPr>
                                    <m:t>𝒙</m:t>
                                  </m:r>
                                </m:e>
                              </m:func>
                            </m:e>
                          </m:d>
                        </m:e>
                        <m:sup>
                          <m:r>
                            <a:rPr lang="en-US" altLang="zh-CN" sz="2800" b="1" i="1" smtClean="0">
                              <a:latin typeface="Cambria Math" panose="02040503050406030204" pitchFamily="18" charset="0"/>
                              <a:ea typeface="方正北魏楷书简体"/>
                              <a:sym typeface="方正北魏楷书简体"/>
                            </a:rPr>
                            <m:t>′</m:t>
                          </m:r>
                        </m:sup>
                      </m:sSup>
                      <m:r>
                        <a:rPr lang="en-US" altLang="zh-CN" sz="2800" b="1" i="1" smtClean="0">
                          <a:latin typeface="Cambria Math" panose="02040503050406030204" pitchFamily="18" charset="0"/>
                          <a:ea typeface="方正北魏楷书简体"/>
                          <a:sym typeface="方正北魏楷书简体"/>
                        </a:rPr>
                        <m:t>=</m:t>
                      </m:r>
                      <m:f>
                        <m:fPr>
                          <m:ctrlPr>
                            <a:rPr lang="en-US" altLang="zh-CN" sz="2800" b="1" i="1" smtClean="0">
                              <a:latin typeface="Cambria Math" panose="02040503050406030204" pitchFamily="18" charset="0"/>
                              <a:ea typeface="方正北魏楷书简体"/>
                              <a:sym typeface="方正北魏楷书简体"/>
                            </a:rPr>
                          </m:ctrlPr>
                        </m:fPr>
                        <m:num>
                          <m:r>
                            <a:rPr lang="en-US" altLang="zh-CN" sz="2800" b="1" i="1" smtClean="0">
                              <a:latin typeface="Cambria Math" panose="02040503050406030204" pitchFamily="18" charset="0"/>
                              <a:ea typeface="方正北魏楷书简体"/>
                              <a:sym typeface="方正北魏楷书简体"/>
                            </a:rPr>
                            <m:t>𝟏</m:t>
                          </m:r>
                        </m:num>
                        <m:den>
                          <m:rad>
                            <m:radPr>
                              <m:degHide m:val="on"/>
                              <m:ctrlPr>
                                <a:rPr lang="en-US" altLang="zh-CN" sz="2800" b="1" i="1" smtClean="0">
                                  <a:latin typeface="Cambria Math" panose="02040503050406030204" pitchFamily="18" charset="0"/>
                                  <a:ea typeface="方正北魏楷书简体"/>
                                  <a:sym typeface="方正北魏楷书简体"/>
                                </a:rPr>
                              </m:ctrlPr>
                            </m:radPr>
                            <m:deg/>
                            <m:e>
                              <m:r>
                                <a:rPr lang="en-US" altLang="zh-CN" sz="2800" b="1" i="1" smtClean="0">
                                  <a:latin typeface="Cambria Math" panose="02040503050406030204" pitchFamily="18" charset="0"/>
                                  <a:ea typeface="方正北魏楷书简体"/>
                                  <a:sym typeface="方正北魏楷书简体"/>
                                </a:rPr>
                                <m:t>𝟏</m:t>
                              </m:r>
                              <m:r>
                                <a:rPr lang="en-US" altLang="zh-CN" sz="2800" b="1" i="1" smtClean="0">
                                  <a:latin typeface="Cambria Math" panose="02040503050406030204" pitchFamily="18" charset="0"/>
                                  <a:ea typeface="方正北魏楷书简体"/>
                                  <a:sym typeface="方正北魏楷书简体"/>
                                </a:rPr>
                                <m:t>−</m:t>
                              </m:r>
                              <m:sSup>
                                <m:sSupPr>
                                  <m:ctrlPr>
                                    <a:rPr lang="en-US" altLang="zh-CN" sz="2800" b="1" i="1" smtClean="0">
                                      <a:latin typeface="Cambria Math" panose="02040503050406030204" pitchFamily="18" charset="0"/>
                                      <a:ea typeface="方正北魏楷书简体"/>
                                      <a:sym typeface="方正北魏楷书简体"/>
                                    </a:rPr>
                                  </m:ctrlPr>
                                </m:sSupPr>
                                <m:e>
                                  <m:r>
                                    <a:rPr lang="en-US" altLang="zh-CN" sz="2800" b="1" i="1" smtClean="0">
                                      <a:latin typeface="Cambria Math" panose="02040503050406030204" pitchFamily="18" charset="0"/>
                                      <a:ea typeface="方正北魏楷书简体"/>
                                      <a:sym typeface="方正北魏楷书简体"/>
                                    </a:rPr>
                                    <m:t>𝒙</m:t>
                                  </m:r>
                                </m:e>
                                <m:sup>
                                  <m:r>
                                    <a:rPr lang="en-US" altLang="zh-CN" sz="2800" b="1" i="1" smtClean="0">
                                      <a:latin typeface="Cambria Math" panose="02040503050406030204" pitchFamily="18" charset="0"/>
                                      <a:ea typeface="方正北魏楷书简体"/>
                                      <a:sym typeface="方正北魏楷书简体"/>
                                    </a:rPr>
                                    <m:t>𝟐</m:t>
                                  </m:r>
                                </m:sup>
                              </m:sSup>
                            </m:e>
                          </m:rad>
                        </m:den>
                      </m:f>
                    </m:oMath>
                  </m:oMathPara>
                </a14:m>
                <a:endParaRPr lang="zh-CN" altLang="en-US" sz="2000" b="1" dirty="0"/>
              </a:p>
            </p:txBody>
          </p:sp>
        </mc:Choice>
        <mc:Fallback xmlns="">
          <p:sp>
            <p:nvSpPr>
              <p:cNvPr id="36" name="矩形 35"/>
              <p:cNvSpPr>
                <a:spLocks noRot="1" noChangeAspect="1" noMove="1" noResize="1" noEditPoints="1" noAdjustHandles="1" noChangeArrowheads="1" noChangeShapeType="1" noTextEdit="1"/>
              </p:cNvSpPr>
              <p:nvPr/>
            </p:nvSpPr>
            <p:spPr>
              <a:xfrm>
                <a:off x="4347114" y="4082103"/>
                <a:ext cx="3731984" cy="982320"/>
              </a:xfrm>
              <a:prstGeom prst="rect">
                <a:avLst/>
              </a:prstGeom>
              <a:blipFill rotWithShape="1">
                <a:blip r:embed="rId15"/>
                <a:stretch>
                  <a:fillRect l="-14" t="-33" r="17" b="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8024800" y="4144081"/>
                <a:ext cx="4102790" cy="9823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smtClean="0">
                              <a:latin typeface="Cambria Math" panose="02040503050406030204" pitchFamily="18" charset="0"/>
                              <a:ea typeface="方正北魏楷书简体"/>
                              <a:sym typeface="方正北魏楷书简体"/>
                            </a:rPr>
                          </m:ctrlPr>
                        </m:sSupPr>
                        <m:e>
                          <m:d>
                            <m:dPr>
                              <m:ctrlPr>
                                <a:rPr lang="en-US" altLang="zh-CN" sz="2800" b="1" i="1" smtClean="0">
                                  <a:latin typeface="Cambria Math" panose="02040503050406030204" pitchFamily="18" charset="0"/>
                                  <a:ea typeface="方正北魏楷书简体"/>
                                  <a:sym typeface="方正北魏楷书简体"/>
                                </a:rPr>
                              </m:ctrlPr>
                            </m:dPr>
                            <m:e>
                              <m:func>
                                <m:funcPr>
                                  <m:ctrlPr>
                                    <a:rPr lang="en-US" altLang="zh-CN" sz="2800" b="1" i="1" smtClean="0">
                                      <a:latin typeface="Cambria Math" panose="02040503050406030204" pitchFamily="18" charset="0"/>
                                      <a:ea typeface="方正北魏楷书简体"/>
                                      <a:sym typeface="方正北魏楷书简体"/>
                                    </a:rPr>
                                  </m:ctrlPr>
                                </m:funcPr>
                                <m:fName>
                                  <m:r>
                                    <a:rPr lang="en-US" altLang="zh-CN" sz="2800" b="1" i="0" smtClean="0">
                                      <a:latin typeface="Cambria Math" panose="02040503050406030204" pitchFamily="18" charset="0"/>
                                      <a:ea typeface="方正北魏楷书简体"/>
                                      <a:sym typeface="方正北魏楷书简体"/>
                                    </a:rPr>
                                    <m:t>𝐚𝐫𝐜𝐜𝐨𝐬</m:t>
                                  </m:r>
                                </m:fName>
                                <m:e>
                                  <m:r>
                                    <a:rPr lang="en-US" altLang="zh-CN" sz="2800" b="1" i="1" smtClean="0">
                                      <a:latin typeface="Cambria Math" panose="02040503050406030204" pitchFamily="18" charset="0"/>
                                      <a:ea typeface="方正北魏楷书简体"/>
                                      <a:sym typeface="方正北魏楷书简体"/>
                                    </a:rPr>
                                    <m:t>𝒙</m:t>
                                  </m:r>
                                </m:e>
                              </m:func>
                            </m:e>
                          </m:d>
                        </m:e>
                        <m:sup>
                          <m:r>
                            <a:rPr lang="en-US" altLang="zh-CN" sz="2800" b="1" i="1" smtClean="0">
                              <a:latin typeface="Cambria Math" panose="02040503050406030204" pitchFamily="18" charset="0"/>
                              <a:ea typeface="方正北魏楷书简体"/>
                              <a:sym typeface="方正北魏楷书简体"/>
                            </a:rPr>
                            <m:t>′</m:t>
                          </m:r>
                        </m:sup>
                      </m:sSup>
                      <m:r>
                        <a:rPr lang="en-US" altLang="zh-CN" sz="2800" b="1" i="1" smtClean="0">
                          <a:latin typeface="Cambria Math" panose="02040503050406030204" pitchFamily="18" charset="0"/>
                          <a:ea typeface="方正北魏楷书简体"/>
                          <a:sym typeface="方正北魏楷书简体"/>
                        </a:rPr>
                        <m:t>=−</m:t>
                      </m:r>
                      <m:f>
                        <m:fPr>
                          <m:ctrlPr>
                            <a:rPr lang="en-US" altLang="zh-CN" sz="2800" b="1" i="1" smtClean="0">
                              <a:latin typeface="Cambria Math" panose="02040503050406030204" pitchFamily="18" charset="0"/>
                              <a:ea typeface="方正北魏楷书简体"/>
                              <a:sym typeface="方正北魏楷书简体"/>
                            </a:rPr>
                          </m:ctrlPr>
                        </m:fPr>
                        <m:num>
                          <m:r>
                            <a:rPr lang="en-US" altLang="zh-CN" sz="2800" b="1" i="1" smtClean="0">
                              <a:latin typeface="Cambria Math" panose="02040503050406030204" pitchFamily="18" charset="0"/>
                              <a:ea typeface="方正北魏楷书简体"/>
                              <a:sym typeface="方正北魏楷书简体"/>
                            </a:rPr>
                            <m:t>𝟏</m:t>
                          </m:r>
                        </m:num>
                        <m:den>
                          <m:rad>
                            <m:radPr>
                              <m:degHide m:val="on"/>
                              <m:ctrlPr>
                                <a:rPr lang="en-US" altLang="zh-CN" sz="2800" b="1" i="1" smtClean="0">
                                  <a:latin typeface="Cambria Math" panose="02040503050406030204" pitchFamily="18" charset="0"/>
                                  <a:ea typeface="方正北魏楷书简体"/>
                                  <a:sym typeface="方正北魏楷书简体"/>
                                </a:rPr>
                              </m:ctrlPr>
                            </m:radPr>
                            <m:deg/>
                            <m:e>
                              <m:r>
                                <a:rPr lang="en-US" altLang="zh-CN" sz="2800" b="1" i="1" smtClean="0">
                                  <a:latin typeface="Cambria Math" panose="02040503050406030204" pitchFamily="18" charset="0"/>
                                  <a:ea typeface="方正北魏楷书简体"/>
                                  <a:sym typeface="方正北魏楷书简体"/>
                                </a:rPr>
                                <m:t>𝟏</m:t>
                              </m:r>
                              <m:r>
                                <a:rPr lang="en-US" altLang="zh-CN" sz="2800" b="1" i="1" smtClean="0">
                                  <a:latin typeface="Cambria Math" panose="02040503050406030204" pitchFamily="18" charset="0"/>
                                  <a:ea typeface="方正北魏楷书简体"/>
                                  <a:sym typeface="方正北魏楷书简体"/>
                                </a:rPr>
                                <m:t>−</m:t>
                              </m:r>
                              <m:sSup>
                                <m:sSupPr>
                                  <m:ctrlPr>
                                    <a:rPr lang="en-US" altLang="zh-CN" sz="2800" b="1" i="1" smtClean="0">
                                      <a:latin typeface="Cambria Math" panose="02040503050406030204" pitchFamily="18" charset="0"/>
                                      <a:ea typeface="方正北魏楷书简体"/>
                                      <a:sym typeface="方正北魏楷书简体"/>
                                    </a:rPr>
                                  </m:ctrlPr>
                                </m:sSupPr>
                                <m:e>
                                  <m:r>
                                    <a:rPr lang="en-US" altLang="zh-CN" sz="2800" b="1" i="1" smtClean="0">
                                      <a:latin typeface="Cambria Math" panose="02040503050406030204" pitchFamily="18" charset="0"/>
                                      <a:ea typeface="方正北魏楷书简体"/>
                                      <a:sym typeface="方正北魏楷书简体"/>
                                    </a:rPr>
                                    <m:t>𝒙</m:t>
                                  </m:r>
                                </m:e>
                                <m:sup>
                                  <m:r>
                                    <a:rPr lang="en-US" altLang="zh-CN" sz="2800" b="1" i="1" smtClean="0">
                                      <a:latin typeface="Cambria Math" panose="02040503050406030204" pitchFamily="18" charset="0"/>
                                      <a:ea typeface="方正北魏楷书简体"/>
                                      <a:sym typeface="方正北魏楷书简体"/>
                                    </a:rPr>
                                    <m:t>𝟐</m:t>
                                  </m:r>
                                </m:sup>
                              </m:sSup>
                            </m:e>
                          </m:rad>
                        </m:den>
                      </m:f>
                    </m:oMath>
                  </m:oMathPara>
                </a14:m>
                <a:endParaRPr lang="zh-CN" altLang="en-US" sz="2000" b="1" dirty="0"/>
              </a:p>
            </p:txBody>
          </p:sp>
        </mc:Choice>
        <mc:Fallback xmlns="">
          <p:sp>
            <p:nvSpPr>
              <p:cNvPr id="37" name="矩形 36"/>
              <p:cNvSpPr>
                <a:spLocks noRot="1" noChangeAspect="1" noMove="1" noResize="1" noEditPoints="1" noAdjustHandles="1" noChangeArrowheads="1" noChangeShapeType="1" noTextEdit="1"/>
              </p:cNvSpPr>
              <p:nvPr/>
            </p:nvSpPr>
            <p:spPr>
              <a:xfrm>
                <a:off x="8024800" y="4144081"/>
                <a:ext cx="4102790" cy="982320"/>
              </a:xfrm>
              <a:prstGeom prst="rect">
                <a:avLst/>
              </a:prstGeom>
              <a:blipFill rotWithShape="1">
                <a:blip r:embed="rId16"/>
                <a:stretch>
                  <a:fillRect l="-7" t="-7" r="9" b="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5092932" y="5459941"/>
                <a:ext cx="3541034" cy="9089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smtClean="0">
                              <a:latin typeface="Cambria Math" panose="02040503050406030204" pitchFamily="18" charset="0"/>
                              <a:ea typeface="方正北魏楷书简体"/>
                              <a:sym typeface="方正北魏楷书简体"/>
                            </a:rPr>
                          </m:ctrlPr>
                        </m:sSupPr>
                        <m:e>
                          <m:d>
                            <m:dPr>
                              <m:ctrlPr>
                                <a:rPr lang="en-US" altLang="zh-CN" sz="2800" b="1" i="1" smtClean="0">
                                  <a:latin typeface="Cambria Math" panose="02040503050406030204" pitchFamily="18" charset="0"/>
                                  <a:ea typeface="方正北魏楷书简体"/>
                                  <a:sym typeface="方正北魏楷书简体"/>
                                </a:rPr>
                              </m:ctrlPr>
                            </m:dPr>
                            <m:e>
                              <m:func>
                                <m:funcPr>
                                  <m:ctrlPr>
                                    <a:rPr lang="en-US" altLang="zh-CN" sz="2800" b="1" i="1" smtClean="0">
                                      <a:latin typeface="Cambria Math" panose="02040503050406030204" pitchFamily="18" charset="0"/>
                                      <a:ea typeface="方正北魏楷书简体"/>
                                      <a:sym typeface="方正北魏楷书简体"/>
                                    </a:rPr>
                                  </m:ctrlPr>
                                </m:funcPr>
                                <m:fName>
                                  <m:r>
                                    <a:rPr lang="en-US" altLang="zh-CN" sz="2800" b="1" i="0" smtClean="0">
                                      <a:latin typeface="Cambria Math" panose="02040503050406030204" pitchFamily="18" charset="0"/>
                                      <a:ea typeface="方正北魏楷书简体"/>
                                      <a:sym typeface="方正北魏楷书简体"/>
                                    </a:rPr>
                                    <m:t>𝐚𝐫𝐜𝐭𝐚𝐧</m:t>
                                  </m:r>
                                </m:fName>
                                <m:e>
                                  <m:r>
                                    <a:rPr lang="en-US" altLang="zh-CN" sz="2800" b="1" i="1" smtClean="0">
                                      <a:latin typeface="Cambria Math" panose="02040503050406030204" pitchFamily="18" charset="0"/>
                                      <a:ea typeface="方正北魏楷书简体"/>
                                      <a:sym typeface="方正北魏楷书简体"/>
                                    </a:rPr>
                                    <m:t>𝒙</m:t>
                                  </m:r>
                                </m:e>
                              </m:func>
                            </m:e>
                          </m:d>
                        </m:e>
                        <m:sup>
                          <m:r>
                            <a:rPr lang="en-US" altLang="zh-CN" sz="2800" b="1" i="1" smtClean="0">
                              <a:latin typeface="Cambria Math" panose="02040503050406030204" pitchFamily="18" charset="0"/>
                              <a:ea typeface="方正北魏楷书简体"/>
                              <a:sym typeface="方正北魏楷书简体"/>
                            </a:rPr>
                            <m:t>′</m:t>
                          </m:r>
                        </m:sup>
                      </m:sSup>
                      <m:r>
                        <a:rPr lang="en-US" altLang="zh-CN" sz="2800" b="1" i="1" smtClean="0">
                          <a:latin typeface="Cambria Math" panose="02040503050406030204" pitchFamily="18" charset="0"/>
                          <a:ea typeface="方正北魏楷书简体"/>
                          <a:sym typeface="方正北魏楷书简体"/>
                        </a:rPr>
                        <m:t>=</m:t>
                      </m:r>
                      <m:f>
                        <m:fPr>
                          <m:ctrlPr>
                            <a:rPr lang="en-US" altLang="zh-CN" sz="2800" b="1" i="1" smtClean="0">
                              <a:latin typeface="Cambria Math" panose="02040503050406030204" pitchFamily="18" charset="0"/>
                              <a:ea typeface="方正北魏楷书简体"/>
                              <a:sym typeface="方正北魏楷书简体"/>
                            </a:rPr>
                          </m:ctrlPr>
                        </m:fPr>
                        <m:num>
                          <m:r>
                            <a:rPr lang="en-US" altLang="zh-CN" sz="2800" b="1" i="1" smtClean="0">
                              <a:latin typeface="Cambria Math" panose="02040503050406030204" pitchFamily="18" charset="0"/>
                              <a:ea typeface="方正北魏楷书简体"/>
                              <a:sym typeface="方正北魏楷书简体"/>
                            </a:rPr>
                            <m:t>𝟏</m:t>
                          </m:r>
                        </m:num>
                        <m:den>
                          <m:r>
                            <a:rPr lang="en-US" altLang="zh-CN" sz="2800" b="1" i="1" smtClean="0">
                              <a:latin typeface="Cambria Math" panose="02040503050406030204" pitchFamily="18" charset="0"/>
                              <a:ea typeface="方正北魏楷书简体"/>
                              <a:sym typeface="方正北魏楷书简体"/>
                            </a:rPr>
                            <m:t>𝟏</m:t>
                          </m:r>
                          <m:r>
                            <a:rPr lang="en-US" altLang="zh-CN" sz="2800" b="1" i="1" smtClean="0">
                              <a:latin typeface="Cambria Math" panose="02040503050406030204" pitchFamily="18" charset="0"/>
                              <a:ea typeface="方正北魏楷书简体"/>
                              <a:sym typeface="方正北魏楷书简体"/>
                            </a:rPr>
                            <m:t>+</m:t>
                          </m:r>
                          <m:sSup>
                            <m:sSupPr>
                              <m:ctrlPr>
                                <a:rPr lang="en-US" altLang="zh-CN" sz="2800" b="1" i="1" smtClean="0">
                                  <a:latin typeface="Cambria Math" panose="02040503050406030204" pitchFamily="18" charset="0"/>
                                  <a:ea typeface="方正北魏楷书简体"/>
                                  <a:sym typeface="方正北魏楷书简体"/>
                                </a:rPr>
                              </m:ctrlPr>
                            </m:sSupPr>
                            <m:e>
                              <m:r>
                                <a:rPr lang="en-US" altLang="zh-CN" sz="2800" b="1" i="1" smtClean="0">
                                  <a:latin typeface="Cambria Math" panose="02040503050406030204" pitchFamily="18" charset="0"/>
                                  <a:ea typeface="方正北魏楷书简体"/>
                                  <a:sym typeface="方正北魏楷书简体"/>
                                </a:rPr>
                                <m:t>𝒙</m:t>
                              </m:r>
                            </m:e>
                            <m:sup>
                              <m:r>
                                <a:rPr lang="en-US" altLang="zh-CN" sz="2800" b="1" i="1" smtClean="0">
                                  <a:latin typeface="Cambria Math" panose="02040503050406030204" pitchFamily="18" charset="0"/>
                                  <a:ea typeface="方正北魏楷书简体"/>
                                  <a:sym typeface="方正北魏楷书简体"/>
                                </a:rPr>
                                <m:t>𝟐</m:t>
                              </m:r>
                            </m:sup>
                          </m:sSup>
                        </m:den>
                      </m:f>
                    </m:oMath>
                  </m:oMathPara>
                </a14:m>
                <a:endParaRPr lang="zh-CN" altLang="en-US" sz="2000" b="1" dirty="0"/>
              </a:p>
            </p:txBody>
          </p:sp>
        </mc:Choice>
        <mc:Fallback xmlns="">
          <p:sp>
            <p:nvSpPr>
              <p:cNvPr id="38" name="矩形 37"/>
              <p:cNvSpPr>
                <a:spLocks noRot="1" noChangeAspect="1" noMove="1" noResize="1" noEditPoints="1" noAdjustHandles="1" noChangeArrowheads="1" noChangeShapeType="1" noTextEdit="1"/>
              </p:cNvSpPr>
              <p:nvPr/>
            </p:nvSpPr>
            <p:spPr>
              <a:xfrm>
                <a:off x="5092932" y="5459941"/>
                <a:ext cx="3541034" cy="908967"/>
              </a:xfrm>
              <a:prstGeom prst="rect">
                <a:avLst/>
              </a:prstGeom>
              <a:blipFill rotWithShape="1">
                <a:blip r:embed="rId17"/>
                <a:stretch>
                  <a:fillRect l="-7" t="-23" r="14" b="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8550148" y="5459941"/>
                <a:ext cx="3541034" cy="9089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smtClean="0">
                              <a:latin typeface="Cambria Math" panose="02040503050406030204" pitchFamily="18" charset="0"/>
                              <a:ea typeface="方正北魏楷书简体"/>
                              <a:sym typeface="方正北魏楷书简体"/>
                            </a:rPr>
                          </m:ctrlPr>
                        </m:sSupPr>
                        <m:e>
                          <m:d>
                            <m:dPr>
                              <m:ctrlPr>
                                <a:rPr lang="en-US" altLang="zh-CN" sz="2800" b="1" i="1" smtClean="0">
                                  <a:latin typeface="Cambria Math" panose="02040503050406030204" pitchFamily="18" charset="0"/>
                                  <a:ea typeface="方正北魏楷书简体"/>
                                  <a:sym typeface="方正北魏楷书简体"/>
                                </a:rPr>
                              </m:ctrlPr>
                            </m:dPr>
                            <m:e>
                              <m:func>
                                <m:funcPr>
                                  <m:ctrlPr>
                                    <a:rPr lang="en-US" altLang="zh-CN" sz="2800" b="1" i="1" smtClean="0">
                                      <a:latin typeface="Cambria Math" panose="02040503050406030204" pitchFamily="18" charset="0"/>
                                      <a:ea typeface="方正北魏楷书简体"/>
                                      <a:sym typeface="方正北魏楷书简体"/>
                                    </a:rPr>
                                  </m:ctrlPr>
                                </m:funcPr>
                                <m:fName>
                                  <m:r>
                                    <a:rPr lang="en-US" altLang="zh-CN" sz="2800" b="1" i="0" smtClean="0">
                                      <a:latin typeface="Cambria Math" panose="02040503050406030204" pitchFamily="18" charset="0"/>
                                      <a:ea typeface="方正北魏楷书简体"/>
                                      <a:sym typeface="方正北魏楷书简体"/>
                                    </a:rPr>
                                    <m:t>𝐚𝐫𝐜𝐭𝐚𝐧</m:t>
                                  </m:r>
                                </m:fName>
                                <m:e>
                                  <m:r>
                                    <a:rPr lang="en-US" altLang="zh-CN" sz="2800" b="1" i="1" smtClean="0">
                                      <a:latin typeface="Cambria Math" panose="02040503050406030204" pitchFamily="18" charset="0"/>
                                      <a:ea typeface="方正北魏楷书简体"/>
                                      <a:sym typeface="方正北魏楷书简体"/>
                                    </a:rPr>
                                    <m:t>𝒙</m:t>
                                  </m:r>
                                </m:e>
                              </m:func>
                            </m:e>
                          </m:d>
                        </m:e>
                        <m:sup>
                          <m:r>
                            <a:rPr lang="en-US" altLang="zh-CN" sz="2800" b="1" i="1" smtClean="0">
                              <a:latin typeface="Cambria Math" panose="02040503050406030204" pitchFamily="18" charset="0"/>
                              <a:ea typeface="方正北魏楷书简体"/>
                              <a:sym typeface="方正北魏楷书简体"/>
                            </a:rPr>
                            <m:t>′</m:t>
                          </m:r>
                        </m:sup>
                      </m:sSup>
                      <m:r>
                        <a:rPr lang="en-US" altLang="zh-CN" sz="2800" b="1" i="1" smtClean="0">
                          <a:latin typeface="Cambria Math" panose="02040503050406030204" pitchFamily="18" charset="0"/>
                          <a:ea typeface="方正北魏楷书简体"/>
                          <a:sym typeface="方正北魏楷书简体"/>
                        </a:rPr>
                        <m:t>=</m:t>
                      </m:r>
                      <m:f>
                        <m:fPr>
                          <m:ctrlPr>
                            <a:rPr lang="en-US" altLang="zh-CN" sz="2800" b="1" i="1" smtClean="0">
                              <a:latin typeface="Cambria Math" panose="02040503050406030204" pitchFamily="18" charset="0"/>
                              <a:ea typeface="方正北魏楷书简体"/>
                              <a:sym typeface="方正北魏楷书简体"/>
                            </a:rPr>
                          </m:ctrlPr>
                        </m:fPr>
                        <m:num>
                          <m:r>
                            <a:rPr lang="en-US" altLang="zh-CN" sz="2800" b="1" i="1" smtClean="0">
                              <a:latin typeface="Cambria Math" panose="02040503050406030204" pitchFamily="18" charset="0"/>
                              <a:ea typeface="方正北魏楷书简体"/>
                              <a:sym typeface="方正北魏楷书简体"/>
                            </a:rPr>
                            <m:t>𝟏</m:t>
                          </m:r>
                        </m:num>
                        <m:den>
                          <m:r>
                            <a:rPr lang="en-US" altLang="zh-CN" sz="2800" b="1" i="1" smtClean="0">
                              <a:latin typeface="Cambria Math" panose="02040503050406030204" pitchFamily="18" charset="0"/>
                              <a:ea typeface="方正北魏楷书简体"/>
                              <a:sym typeface="方正北魏楷书简体"/>
                            </a:rPr>
                            <m:t>𝟏</m:t>
                          </m:r>
                          <m:r>
                            <a:rPr lang="en-US" altLang="zh-CN" sz="2800" b="1" i="1" smtClean="0">
                              <a:latin typeface="Cambria Math" panose="02040503050406030204" pitchFamily="18" charset="0"/>
                              <a:ea typeface="方正北魏楷书简体"/>
                              <a:sym typeface="方正北魏楷书简体"/>
                            </a:rPr>
                            <m:t>+</m:t>
                          </m:r>
                          <m:sSup>
                            <m:sSupPr>
                              <m:ctrlPr>
                                <a:rPr lang="en-US" altLang="zh-CN" sz="2800" b="1" i="1" smtClean="0">
                                  <a:latin typeface="Cambria Math" panose="02040503050406030204" pitchFamily="18" charset="0"/>
                                  <a:ea typeface="方正北魏楷书简体"/>
                                  <a:sym typeface="方正北魏楷书简体"/>
                                </a:rPr>
                              </m:ctrlPr>
                            </m:sSupPr>
                            <m:e>
                              <m:r>
                                <a:rPr lang="en-US" altLang="zh-CN" sz="2800" b="1" i="1" smtClean="0">
                                  <a:latin typeface="Cambria Math" panose="02040503050406030204" pitchFamily="18" charset="0"/>
                                  <a:ea typeface="方正北魏楷书简体"/>
                                  <a:sym typeface="方正北魏楷书简体"/>
                                </a:rPr>
                                <m:t>𝒙</m:t>
                              </m:r>
                            </m:e>
                            <m:sup>
                              <m:r>
                                <a:rPr lang="en-US" altLang="zh-CN" sz="2800" b="1" i="1" smtClean="0">
                                  <a:latin typeface="Cambria Math" panose="02040503050406030204" pitchFamily="18" charset="0"/>
                                  <a:ea typeface="方正北魏楷书简体"/>
                                  <a:sym typeface="方正北魏楷书简体"/>
                                </a:rPr>
                                <m:t>𝟐</m:t>
                              </m:r>
                            </m:sup>
                          </m:sSup>
                        </m:den>
                      </m:f>
                    </m:oMath>
                  </m:oMathPara>
                </a14:m>
                <a:endParaRPr lang="zh-CN" altLang="en-US" sz="2000" b="1" dirty="0"/>
              </a:p>
            </p:txBody>
          </p:sp>
        </mc:Choice>
        <mc:Fallback xmlns="">
          <p:sp>
            <p:nvSpPr>
              <p:cNvPr id="39" name="矩形 38"/>
              <p:cNvSpPr>
                <a:spLocks noRot="1" noChangeAspect="1" noMove="1" noResize="1" noEditPoints="1" noAdjustHandles="1" noChangeArrowheads="1" noChangeShapeType="1" noTextEdit="1"/>
              </p:cNvSpPr>
              <p:nvPr/>
            </p:nvSpPr>
            <p:spPr>
              <a:xfrm>
                <a:off x="8550148" y="5459941"/>
                <a:ext cx="3541034" cy="908967"/>
              </a:xfrm>
              <a:prstGeom prst="rect">
                <a:avLst/>
              </a:prstGeom>
              <a:blipFill rotWithShape="1">
                <a:blip r:embed="rId17"/>
                <a:stretch>
                  <a:fillRect l="-14" t="-23" r="4" b="54"/>
                </a:stretch>
              </a:blipFill>
            </p:spPr>
            <p:txBody>
              <a:bodyPr/>
              <a:lstStyle/>
              <a:p>
                <a:r>
                  <a:rPr lang="zh-CN" altLang="en-US">
                    <a:noFill/>
                  </a:rPr>
                  <a:t> </a:t>
                </a:r>
              </a:p>
            </p:txBody>
          </p:sp>
        </mc:Fallback>
      </mc:AlternateContent>
      <p:sp>
        <p:nvSpPr>
          <p:cNvPr id="2" name="矩形 1"/>
          <p:cNvSpPr/>
          <p:nvPr/>
        </p:nvSpPr>
        <p:spPr>
          <a:xfrm>
            <a:off x="778819" y="4070036"/>
            <a:ext cx="11228545" cy="241402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778819" y="1484784"/>
            <a:ext cx="3697592" cy="254772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p>
        </p:txBody>
      </p:sp>
      <p:sp>
        <p:nvSpPr>
          <p:cNvPr id="5" name="矩形 4"/>
          <p:cNvSpPr/>
          <p:nvPr/>
        </p:nvSpPr>
        <p:spPr>
          <a:xfrm>
            <a:off x="5191996" y="1484784"/>
            <a:ext cx="6815367" cy="243458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1938990"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sym typeface="方正北魏楷书简体"/>
              </a:rPr>
              <a:t>复合函数求导法则</a:t>
            </a:r>
            <a:endParaRPr dirty="0"/>
          </a:p>
        </p:txBody>
      </p:sp>
      <p:sp>
        <p:nvSpPr>
          <p:cNvPr id="9" name="矩形 28"/>
          <p:cNvSpPr txBox="1"/>
          <p:nvPr/>
        </p:nvSpPr>
        <p:spPr>
          <a:xfrm>
            <a:off x="754142" y="1633550"/>
            <a:ext cx="2817436" cy="461665"/>
          </a:xfrm>
          <a:prstGeom prst="rect">
            <a:avLst/>
          </a:prstGeom>
          <a:ln w="12700">
            <a:miter lim="400000"/>
          </a:ln>
        </p:spPr>
        <p:txBody>
          <a:bodyPr wrap="none" lIns="45719" rIns="45719">
            <a:spAutoFit/>
          </a:bodyPr>
          <a:lstStyle/>
          <a:p>
            <a:pPr marL="285750" indent="-285750">
              <a:buFont typeface="Wingdings" panose="05000000000000000000" pitchFamily="2" charset="2"/>
              <a:buChar char="n"/>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sz="2400" b="1" dirty="0">
                <a:latin typeface="方正北魏楷书简体"/>
                <a:ea typeface="方正北魏楷书简体"/>
                <a:cs typeface="方正北魏楷书简体"/>
                <a:sym typeface="方正北魏楷书简体"/>
              </a:rPr>
              <a:t>链式法则</a:t>
            </a:r>
            <a:r>
              <a:rPr lang="en-US" altLang="zh-CN" sz="2400" b="1" dirty="0">
                <a:latin typeface="方正北魏楷书简体"/>
                <a:ea typeface="方正北魏楷书简体"/>
                <a:cs typeface="方正北魏楷书简体"/>
                <a:sym typeface="方正北魏楷书简体"/>
              </a:rPr>
              <a:t>chain rule</a:t>
            </a:r>
            <a:endParaRPr sz="2400" b="1" dirty="0"/>
          </a:p>
        </p:txBody>
      </p:sp>
      <p:grpSp>
        <p:nvGrpSpPr>
          <p:cNvPr id="5" name="组合 4"/>
          <p:cNvGrpSpPr/>
          <p:nvPr/>
        </p:nvGrpSpPr>
        <p:grpSpPr>
          <a:xfrm>
            <a:off x="754954" y="3017015"/>
            <a:ext cx="1344626" cy="444502"/>
            <a:chOff x="870393" y="2744794"/>
            <a:chExt cx="1344626" cy="444502"/>
          </a:xfrm>
        </p:grpSpPr>
        <p:sp>
          <p:nvSpPr>
            <p:cNvPr id="12" name="Rectangle 5"/>
            <p:cNvSpPr/>
            <p:nvPr/>
          </p:nvSpPr>
          <p:spPr>
            <a:xfrm>
              <a:off x="870393" y="2744794"/>
              <a:ext cx="1344626" cy="444502"/>
            </a:xfrm>
            <a:prstGeom prst="rect">
              <a:avLst/>
            </a:prstGeom>
            <a:solidFill>
              <a:srgbClr val="FC611F"/>
            </a:solidFill>
            <a:ln w="12700" cap="flat">
              <a:noFill/>
              <a:miter lim="400000"/>
            </a:ln>
            <a:effectLst/>
          </p:spPr>
          <p:txBody>
            <a:bodyPr wrap="square" lIns="45719" tIns="45719" rIns="45719" bIns="45719" numCol="1" anchor="t">
              <a:noAutofit/>
            </a:bodyPr>
            <a:lstStyle/>
            <a:p>
              <a:endParaRPr/>
            </a:p>
          </p:txBody>
        </p:sp>
        <p:sp>
          <p:nvSpPr>
            <p:cNvPr id="4" name="矩形 3"/>
            <p:cNvSpPr/>
            <p:nvPr/>
          </p:nvSpPr>
          <p:spPr>
            <a:xfrm>
              <a:off x="927794" y="2782379"/>
              <a:ext cx="1229824" cy="369332"/>
            </a:xfrm>
            <a:prstGeom prst="rect">
              <a:avLst/>
            </a:prstGeom>
          </p:spPr>
          <p:txBody>
            <a:bodyPr wrap="none">
              <a:spAutoFit/>
            </a:bodyPr>
            <a:lstStyle/>
            <a:p>
              <a:r>
                <a:rPr lang="en-US" altLang="zh-CN" b="1" dirty="0">
                  <a:latin typeface="Times New Roman" panose="02020603050405020304" pitchFamily="18" charset="0"/>
                  <a:ea typeface="方正北魏楷书简体"/>
                  <a:cs typeface="Times New Roman" panose="02020603050405020304" pitchFamily="18" charset="0"/>
                  <a:sym typeface="方正北魏楷书简体"/>
                </a:rPr>
                <a:t>Example 5</a:t>
              </a:r>
              <a:endParaRPr lang="zh-CN" altLang="en-US" b="1"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8" name="矩形 28"/>
              <p:cNvSpPr txBox="1"/>
              <p:nvPr/>
            </p:nvSpPr>
            <p:spPr>
              <a:xfrm>
                <a:off x="981272" y="1901542"/>
                <a:ext cx="10023255" cy="990784"/>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sz="2400" b="1" dirty="0">
                    <a:solidFill>
                      <a:schemeClr val="tx1"/>
                    </a:solidFill>
                    <a:latin typeface="方正北魏楷书简体"/>
                    <a:ea typeface="方正北魏楷书简体"/>
                    <a:cs typeface="方正北魏楷书简体"/>
                    <a:sym typeface="方正北魏楷书简体"/>
                  </a:rPr>
                  <a:t>设</a:t>
                </a:r>
                <a14:m>
                  <m:oMath xmlns:m="http://schemas.openxmlformats.org/officeDocument/2006/math">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𝒚</m:t>
                    </m:r>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m:t>
                    </m:r>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𝒇</m:t>
                    </m:r>
                    <m:d>
                      <m:dPr>
                        <m:ctrlP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ctrlPr>
                      </m:dPr>
                      <m:e>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𝒖</m:t>
                        </m:r>
                      </m:e>
                    </m:d>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m:t>
                    </m:r>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𝒖</m:t>
                    </m:r>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m:t>
                    </m:r>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𝒈</m:t>
                    </m:r>
                    <m:d>
                      <m:dPr>
                        <m:ctrlP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ctrlPr>
                      </m:dPr>
                      <m:e>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𝒙</m:t>
                        </m:r>
                      </m:e>
                    </m:d>
                  </m:oMath>
                </a14:m>
                <a:r>
                  <a:rPr lang="zh-CN" altLang="en-US" sz="2400" b="1" dirty="0">
                    <a:solidFill>
                      <a:schemeClr val="tx1"/>
                    </a:solidFill>
                    <a:latin typeface="方正北魏楷书简体"/>
                    <a:ea typeface="方正北魏楷书简体"/>
                    <a:cs typeface="方正北魏楷书简体"/>
                    <a:sym typeface="方正北魏楷书简体"/>
                  </a:rPr>
                  <a:t>，则</a:t>
                </a:r>
                <a14:m>
                  <m:oMath xmlns:m="http://schemas.openxmlformats.org/officeDocument/2006/math">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𝒚</m:t>
                    </m:r>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m:t>
                    </m:r>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𝒇</m:t>
                    </m:r>
                    <m:d>
                      <m:dPr>
                        <m:begChr m:val="["/>
                        <m:endChr m:val="]"/>
                        <m:ctrlPr>
                          <a:rPr lang="en-US" altLang="zh-CN" sz="2400" b="1" i="1" smtClean="0">
                            <a:solidFill>
                              <a:schemeClr val="tx1"/>
                            </a:solidFill>
                            <a:latin typeface="Cambria Math" panose="02040503050406030204" pitchFamily="18" charset="0"/>
                            <a:ea typeface="方正北魏楷书简体"/>
                            <a:sym typeface="方正北魏楷书简体"/>
                          </a:rPr>
                        </m:ctrlPr>
                      </m:dPr>
                      <m:e>
                        <m:r>
                          <a:rPr lang="en-US" altLang="zh-CN" sz="2400" b="1" i="1" smtClean="0">
                            <a:solidFill>
                              <a:schemeClr val="tx1"/>
                            </a:solidFill>
                            <a:latin typeface="Cambria Math" panose="02040503050406030204" pitchFamily="18" charset="0"/>
                            <a:ea typeface="方正北魏楷书简体"/>
                            <a:sym typeface="方正北魏楷书简体"/>
                          </a:rPr>
                          <m:t>𝒈</m:t>
                        </m:r>
                        <m:d>
                          <m:dPr>
                            <m:ctrlPr>
                              <a:rPr lang="en-US" altLang="zh-CN" sz="2400" b="1" i="1" smtClean="0">
                                <a:solidFill>
                                  <a:schemeClr val="tx1"/>
                                </a:solidFill>
                                <a:latin typeface="Cambria Math" panose="02040503050406030204" pitchFamily="18" charset="0"/>
                                <a:ea typeface="方正北魏楷书简体"/>
                                <a:sym typeface="方正北魏楷书简体"/>
                              </a:rPr>
                            </m:ctrlPr>
                          </m:dPr>
                          <m:e>
                            <m:r>
                              <a:rPr lang="en-US" altLang="zh-CN" sz="2400" b="1" i="1" smtClean="0">
                                <a:solidFill>
                                  <a:schemeClr val="tx1"/>
                                </a:solidFill>
                                <a:latin typeface="Cambria Math" panose="02040503050406030204" pitchFamily="18" charset="0"/>
                                <a:ea typeface="方正北魏楷书简体"/>
                                <a:sym typeface="方正北魏楷书简体"/>
                              </a:rPr>
                              <m:t>𝒙</m:t>
                            </m:r>
                          </m:e>
                        </m:d>
                      </m:e>
                    </m:d>
                  </m:oMath>
                </a14:m>
                <a:r>
                  <a:rPr lang="zh-CN" altLang="en-US" sz="2400" b="1" dirty="0">
                    <a:solidFill>
                      <a:schemeClr val="tx1"/>
                    </a:solidFill>
                    <a:latin typeface="方正北魏楷书简体"/>
                    <a:ea typeface="方正北魏楷书简体"/>
                    <a:cs typeface="方正北魏楷书简体"/>
                  </a:rPr>
                  <a:t>，且</a:t>
                </a:r>
                <a14:m>
                  <m:oMath xmlns:m="http://schemas.openxmlformats.org/officeDocument/2006/math">
                    <m:f>
                      <m:fPr>
                        <m:ctrlPr>
                          <a:rPr lang="en-US" altLang="zh-CN" sz="4000" b="1" i="1" smtClean="0">
                            <a:solidFill>
                              <a:schemeClr val="tx1"/>
                            </a:solidFill>
                            <a:latin typeface="Cambria Math" panose="02040503050406030204" pitchFamily="18" charset="0"/>
                            <a:ea typeface="方正北魏楷书简体"/>
                            <a:cs typeface="方正北魏楷书简体"/>
                          </a:rPr>
                        </m:ctrlPr>
                      </m:fPr>
                      <m:num>
                        <m:r>
                          <a:rPr lang="en-US" altLang="zh-CN" sz="4000" b="1" i="1" smtClean="0">
                            <a:solidFill>
                              <a:schemeClr val="tx1"/>
                            </a:solidFill>
                            <a:latin typeface="Cambria Math" panose="02040503050406030204" pitchFamily="18" charset="0"/>
                            <a:ea typeface="方正北魏楷书简体"/>
                            <a:cs typeface="方正北魏楷书简体"/>
                          </a:rPr>
                          <m:t>𝒅𝒚</m:t>
                        </m:r>
                      </m:num>
                      <m:den>
                        <m:r>
                          <a:rPr lang="en-US" altLang="zh-CN" sz="4000" b="1" i="1" smtClean="0">
                            <a:solidFill>
                              <a:schemeClr val="tx1"/>
                            </a:solidFill>
                            <a:latin typeface="Cambria Math" panose="02040503050406030204" pitchFamily="18" charset="0"/>
                            <a:ea typeface="方正北魏楷书简体"/>
                            <a:cs typeface="方正北魏楷书简体"/>
                          </a:rPr>
                          <m:t>𝒅𝒙</m:t>
                        </m:r>
                      </m:den>
                    </m:f>
                    <m:r>
                      <a:rPr lang="en-US" altLang="zh-CN" sz="4000" b="1" i="1" smtClean="0">
                        <a:solidFill>
                          <a:schemeClr val="tx1"/>
                        </a:solidFill>
                        <a:latin typeface="Cambria Math" panose="02040503050406030204" pitchFamily="18" charset="0"/>
                        <a:ea typeface="方正北魏楷书简体"/>
                        <a:cs typeface="方正北魏楷书简体"/>
                      </a:rPr>
                      <m:t>=</m:t>
                    </m:r>
                    <m:f>
                      <m:fPr>
                        <m:ctrlPr>
                          <a:rPr lang="en-US" altLang="zh-CN" sz="4000" b="1" i="1" smtClean="0">
                            <a:solidFill>
                              <a:schemeClr val="tx1"/>
                            </a:solidFill>
                            <a:latin typeface="Cambria Math" panose="02040503050406030204" pitchFamily="18" charset="0"/>
                            <a:ea typeface="方正北魏楷书简体"/>
                            <a:cs typeface="方正北魏楷书简体"/>
                          </a:rPr>
                        </m:ctrlPr>
                      </m:fPr>
                      <m:num>
                        <m:r>
                          <a:rPr lang="en-US" altLang="zh-CN" sz="4000" b="1" i="1" smtClean="0">
                            <a:solidFill>
                              <a:schemeClr val="tx1"/>
                            </a:solidFill>
                            <a:latin typeface="Cambria Math" panose="02040503050406030204" pitchFamily="18" charset="0"/>
                            <a:ea typeface="方正北魏楷书简体"/>
                            <a:cs typeface="方正北魏楷书简体"/>
                          </a:rPr>
                          <m:t>𝒅𝒚</m:t>
                        </m:r>
                      </m:num>
                      <m:den>
                        <m:r>
                          <a:rPr lang="en-US" altLang="zh-CN" sz="4000" b="1" i="1" smtClean="0">
                            <a:solidFill>
                              <a:schemeClr val="tx1"/>
                            </a:solidFill>
                            <a:latin typeface="Cambria Math" panose="02040503050406030204" pitchFamily="18" charset="0"/>
                            <a:ea typeface="方正北魏楷书简体"/>
                            <a:cs typeface="方正北魏楷书简体"/>
                          </a:rPr>
                          <m:t>𝒅𝒖</m:t>
                        </m:r>
                      </m:den>
                    </m:f>
                    <m: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t>×</m:t>
                    </m:r>
                    <m:f>
                      <m:fPr>
                        <m:ctrlP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ctrlPr>
                      </m:fPr>
                      <m:num>
                        <m: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t>𝒅𝒖</m:t>
                        </m:r>
                      </m:num>
                      <m:den>
                        <m: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t>𝒅𝒙</m:t>
                        </m:r>
                      </m:den>
                    </m:f>
                    <m: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t>=</m:t>
                    </m:r>
                    <m:sSup>
                      <m:sSupPr>
                        <m:ctrlP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ctrlPr>
                      </m:sSupPr>
                      <m:e>
                        <m: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t>𝒇</m:t>
                        </m:r>
                      </m:e>
                      <m:sup>
                        <m: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t>′</m:t>
                        </m:r>
                      </m:sup>
                    </m:sSup>
                    <m: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t>𝒈</m:t>
                    </m:r>
                    <m: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t>′</m:t>
                    </m:r>
                  </m:oMath>
                </a14:m>
                <a:endParaRPr sz="2400" b="1" dirty="0">
                  <a:solidFill>
                    <a:schemeClr val="tx1"/>
                  </a:solidFill>
                  <a:latin typeface="方正北魏楷书简体"/>
                  <a:ea typeface="方正北魏楷书简体"/>
                  <a:cs typeface="方正北魏楷书简体"/>
                </a:endParaRPr>
              </a:p>
            </p:txBody>
          </p:sp>
        </mc:Choice>
        <mc:Fallback xmlns="">
          <p:sp>
            <p:nvSpPr>
              <p:cNvPr id="18" name="矩形 28"/>
              <p:cNvSpPr txBox="1">
                <a:spLocks noRot="1" noChangeAspect="1" noMove="1" noResize="1" noEditPoints="1" noAdjustHandles="1" noChangeArrowheads="1" noChangeShapeType="1" noTextEdit="1"/>
              </p:cNvSpPr>
              <p:nvPr/>
            </p:nvSpPr>
            <p:spPr>
              <a:xfrm>
                <a:off x="981272" y="1901542"/>
                <a:ext cx="10023255" cy="990784"/>
              </a:xfrm>
              <a:prstGeom prst="rect">
                <a:avLst/>
              </a:prstGeom>
              <a:blipFill rotWithShape="1">
                <a:blip r:embed="rId2"/>
                <a:stretch>
                  <a:fillRect l="-2" t="-36" r="-881" b="54"/>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294243" y="2857818"/>
                <a:ext cx="5504648" cy="7086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ea typeface="方正北魏楷书简体"/>
                          <a:cs typeface="方正北魏楷书简体"/>
                          <a:sym typeface="方正北魏楷书简体"/>
                        </a:rPr>
                        <m:t>𝒚</m:t>
                      </m:r>
                      <m:r>
                        <a:rPr lang="en-US" altLang="zh-CN" sz="3200" b="1" i="1" smtClean="0">
                          <a:latin typeface="Cambria Math" panose="02040503050406030204" pitchFamily="18" charset="0"/>
                          <a:ea typeface="方正北魏楷书简体"/>
                          <a:cs typeface="方正北魏楷书简体"/>
                          <a:sym typeface="方正北魏楷书简体"/>
                        </a:rPr>
                        <m:t>=</m:t>
                      </m:r>
                      <m:rad>
                        <m:radPr>
                          <m:degHide m:val="on"/>
                          <m:ctrlPr>
                            <a:rPr lang="en-US" altLang="zh-CN" sz="3200" b="1" i="1" smtClean="0">
                              <a:latin typeface="Cambria Math" panose="02040503050406030204" pitchFamily="18" charset="0"/>
                              <a:ea typeface="方正北魏楷书简体"/>
                              <a:sym typeface="方正北魏楷书简体"/>
                            </a:rPr>
                          </m:ctrlPr>
                        </m:radPr>
                        <m:deg/>
                        <m:e>
                          <m:r>
                            <a:rPr lang="en-US" altLang="zh-CN" sz="3200" b="1" i="1" smtClean="0">
                              <a:latin typeface="Cambria Math" panose="02040503050406030204" pitchFamily="18" charset="0"/>
                              <a:ea typeface="方正北魏楷书简体"/>
                              <a:sym typeface="方正北魏楷书简体"/>
                            </a:rPr>
                            <m:t>𝟏</m:t>
                          </m:r>
                          <m:r>
                            <a:rPr lang="en-US" altLang="zh-CN" sz="3200" b="1" i="1" smtClean="0">
                              <a:latin typeface="Cambria Math" panose="02040503050406030204" pitchFamily="18" charset="0"/>
                              <a:ea typeface="方正北魏楷书简体"/>
                              <a:sym typeface="方正北魏楷书简体"/>
                            </a:rPr>
                            <m:t>+</m:t>
                          </m:r>
                          <m:sSup>
                            <m:sSupPr>
                              <m:ctrlPr>
                                <a:rPr lang="en-US" altLang="zh-CN" sz="3200" b="1" i="1" smtClean="0">
                                  <a:latin typeface="Cambria Math" panose="02040503050406030204" pitchFamily="18" charset="0"/>
                                  <a:ea typeface="方正北魏楷书简体"/>
                                  <a:sym typeface="方正北魏楷书简体"/>
                                </a:rPr>
                              </m:ctrlPr>
                            </m:sSupPr>
                            <m:e>
                              <m:r>
                                <a:rPr lang="en-US" altLang="zh-CN" sz="3200" b="1" i="1" smtClean="0">
                                  <a:latin typeface="Cambria Math" panose="02040503050406030204" pitchFamily="18" charset="0"/>
                                  <a:ea typeface="方正北魏楷书简体"/>
                                  <a:sym typeface="方正北魏楷书简体"/>
                                </a:rPr>
                                <m:t>𝒙</m:t>
                              </m:r>
                            </m:e>
                            <m:sup>
                              <m:r>
                                <a:rPr lang="en-US" altLang="zh-CN" sz="3200" b="1" i="1" smtClean="0">
                                  <a:latin typeface="Cambria Math" panose="02040503050406030204" pitchFamily="18" charset="0"/>
                                  <a:ea typeface="方正北魏楷书简体"/>
                                  <a:sym typeface="方正北魏楷书简体"/>
                                </a:rPr>
                                <m:t>𝟐</m:t>
                              </m:r>
                            </m:sup>
                          </m:sSup>
                        </m:e>
                      </m:rad>
                      <m:r>
                        <a:rPr lang="en-US" altLang="zh-CN" sz="3200" b="1" i="1" smtClean="0">
                          <a:latin typeface="Cambria Math" panose="02040503050406030204" pitchFamily="18" charset="0"/>
                          <a:ea typeface="方正北魏楷书简体"/>
                          <a:sym typeface="方正北魏楷书简体"/>
                        </a:rPr>
                        <m:t>,  </m:t>
                      </m:r>
                      <m:r>
                        <a:rPr lang="en-US" altLang="zh-CN" sz="3200" b="1" i="1" smtClean="0">
                          <a:latin typeface="Cambria Math" panose="02040503050406030204" pitchFamily="18" charset="0"/>
                          <a:ea typeface="方正北魏楷书简体"/>
                          <a:sym typeface="方正北魏楷书简体"/>
                        </a:rPr>
                        <m:t>𝒇𝒊𝒏𝒅𝒊𝒏𝒈</m:t>
                      </m:r>
                      <m:r>
                        <a:rPr lang="en-US" altLang="zh-CN" sz="3200" b="1" i="1" smtClean="0">
                          <a:latin typeface="Cambria Math" panose="02040503050406030204" pitchFamily="18" charset="0"/>
                          <a:ea typeface="方正北魏楷书简体"/>
                          <a:sym typeface="方正北魏楷书简体"/>
                        </a:rPr>
                        <m:t> </m:t>
                      </m:r>
                      <m:r>
                        <a:rPr lang="en-US" altLang="zh-CN" sz="3200" b="1" i="1" smtClean="0">
                          <a:latin typeface="Cambria Math" panose="02040503050406030204" pitchFamily="18" charset="0"/>
                          <a:ea typeface="方正北魏楷书简体"/>
                          <a:sym typeface="方正北魏楷书简体"/>
                        </a:rPr>
                        <m:t>𝒚</m:t>
                      </m:r>
                      <m:r>
                        <a:rPr lang="en-US" altLang="zh-CN" sz="3200" b="1" i="1" smtClean="0">
                          <a:latin typeface="Cambria Math" panose="02040503050406030204" pitchFamily="18" charset="0"/>
                          <a:ea typeface="方正北魏楷书简体"/>
                          <a:sym typeface="方正北魏楷书简体"/>
                        </a:rPr>
                        <m:t>′</m:t>
                      </m:r>
                    </m:oMath>
                  </m:oMathPara>
                </a14:m>
                <a:endParaRPr lang="zh-CN" altLang="en-US" sz="3200" b="1" i="1" dirty="0"/>
              </a:p>
            </p:txBody>
          </p:sp>
        </mc:Choice>
        <mc:Fallback xmlns="">
          <p:sp>
            <p:nvSpPr>
              <p:cNvPr id="6" name="矩形 5"/>
              <p:cNvSpPr>
                <a:spLocks noRot="1" noChangeAspect="1" noMove="1" noResize="1" noEditPoints="1" noAdjustHandles="1" noChangeArrowheads="1" noChangeShapeType="1" noTextEdit="1"/>
              </p:cNvSpPr>
              <p:nvPr/>
            </p:nvSpPr>
            <p:spPr>
              <a:xfrm>
                <a:off x="2294243" y="2857818"/>
                <a:ext cx="5504648" cy="708656"/>
              </a:xfrm>
              <a:prstGeom prst="rect">
                <a:avLst/>
              </a:prstGeom>
              <a:blipFill rotWithShape="1">
                <a:blip r:embed="rId3"/>
                <a:stretch>
                  <a:fillRect l="-11" t="-45" r="8" b="4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248473" y="4080569"/>
                <a:ext cx="4961423" cy="5545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ea typeface="方正北魏楷书简体"/>
                          <a:cs typeface="方正北魏楷书简体"/>
                          <a:sym typeface="方正北魏楷书简体"/>
                        </a:rPr>
                        <m:t>𝒚</m:t>
                      </m:r>
                      <m:r>
                        <a:rPr lang="en-US" altLang="zh-CN" sz="2400" b="1" i="1" smtClean="0">
                          <a:latin typeface="Cambria Math" panose="02040503050406030204" pitchFamily="18" charset="0"/>
                          <a:ea typeface="方正北魏楷书简体"/>
                          <a:cs typeface="方正北魏楷书简体"/>
                          <a:sym typeface="方正北魏楷书简体"/>
                        </a:rPr>
                        <m:t>=</m:t>
                      </m:r>
                      <m:rad>
                        <m:radPr>
                          <m:degHide m:val="on"/>
                          <m:ctrlPr>
                            <a:rPr lang="en-US" altLang="zh-CN" sz="2400" b="1" i="1">
                              <a:latin typeface="Cambria Math" panose="02040503050406030204" pitchFamily="18" charset="0"/>
                              <a:ea typeface="方正北魏楷书简体"/>
                              <a:sym typeface="方正北魏楷书简体"/>
                            </a:rPr>
                          </m:ctrlPr>
                        </m:radPr>
                        <m:deg/>
                        <m:e>
                          <m:r>
                            <a:rPr lang="en-US" altLang="zh-CN" sz="2400" b="1" i="1">
                              <a:latin typeface="Cambria Math" panose="02040503050406030204" pitchFamily="18" charset="0"/>
                              <a:ea typeface="方正北魏楷书简体"/>
                              <a:sym typeface="方正北魏楷书简体"/>
                            </a:rPr>
                            <m:t>𝟏</m:t>
                          </m:r>
                          <m:r>
                            <a:rPr lang="en-US" altLang="zh-CN" sz="2400" b="1" i="1">
                              <a:latin typeface="Cambria Math" panose="02040503050406030204" pitchFamily="18" charset="0"/>
                              <a:ea typeface="方正北魏楷书简体"/>
                              <a:sym typeface="方正北魏楷书简体"/>
                            </a:rPr>
                            <m:t>+</m:t>
                          </m:r>
                          <m:sSup>
                            <m:sSupPr>
                              <m:ctrlPr>
                                <a:rPr lang="en-US" altLang="zh-CN" sz="2400" b="1" i="1">
                                  <a:latin typeface="Cambria Math" panose="02040503050406030204" pitchFamily="18" charset="0"/>
                                  <a:ea typeface="方正北魏楷书简体"/>
                                  <a:sym typeface="方正北魏楷书简体"/>
                                </a:rPr>
                              </m:ctrlPr>
                            </m:sSupPr>
                            <m:e>
                              <m:r>
                                <a:rPr lang="en-US" altLang="zh-CN" sz="2400" b="1" i="1">
                                  <a:latin typeface="Cambria Math" panose="02040503050406030204" pitchFamily="18" charset="0"/>
                                  <a:ea typeface="方正北魏楷书简体"/>
                                  <a:sym typeface="方正北魏楷书简体"/>
                                </a:rPr>
                                <m:t>𝒙</m:t>
                              </m:r>
                            </m:e>
                            <m:sup>
                              <m:r>
                                <a:rPr lang="en-US" altLang="zh-CN" sz="2400" b="1" i="1">
                                  <a:latin typeface="Cambria Math" panose="02040503050406030204" pitchFamily="18" charset="0"/>
                                  <a:ea typeface="方正北魏楷书简体"/>
                                  <a:sym typeface="方正北魏楷书简体"/>
                                </a:rPr>
                                <m:t>𝟐</m:t>
                              </m:r>
                            </m:sup>
                          </m:sSup>
                        </m:e>
                      </m:rad>
                      <m:r>
                        <a:rPr lang="en-US" altLang="zh-CN" sz="2400" b="1" i="1" smtClean="0">
                          <a:latin typeface="Cambria Math" panose="02040503050406030204" pitchFamily="18" charset="0"/>
                          <a:ea typeface="方正北魏楷书简体"/>
                          <a:sym typeface="方正北魏楷书简体"/>
                        </a:rPr>
                        <m:t>→</m:t>
                      </m:r>
                      <m:r>
                        <a:rPr lang="en-US" altLang="zh-CN" sz="2400" b="1" i="1" smtClean="0">
                          <a:latin typeface="Cambria Math" panose="02040503050406030204" pitchFamily="18" charset="0"/>
                          <a:ea typeface="方正北魏楷书简体"/>
                          <a:sym typeface="方正北魏楷书简体"/>
                        </a:rPr>
                        <m:t>𝒚</m:t>
                      </m:r>
                      <m:r>
                        <a:rPr lang="en-US" altLang="zh-CN" sz="2400" b="1" i="1" smtClean="0">
                          <a:latin typeface="Cambria Math" panose="02040503050406030204" pitchFamily="18" charset="0"/>
                          <a:ea typeface="方正北魏楷书简体"/>
                          <a:sym typeface="方正北魏楷书简体"/>
                        </a:rPr>
                        <m:t>=</m:t>
                      </m:r>
                      <m:rad>
                        <m:radPr>
                          <m:degHide m:val="on"/>
                          <m:ctrlPr>
                            <a:rPr lang="en-US" altLang="zh-CN" sz="2400" b="1" i="1" smtClean="0">
                              <a:latin typeface="Cambria Math" panose="02040503050406030204" pitchFamily="18" charset="0"/>
                              <a:ea typeface="方正北魏楷书简体"/>
                              <a:sym typeface="方正北魏楷书简体"/>
                            </a:rPr>
                          </m:ctrlPr>
                        </m:radPr>
                        <m:deg/>
                        <m:e>
                          <m:r>
                            <a:rPr lang="en-US" altLang="zh-CN" sz="2400" b="1" i="1" smtClean="0">
                              <a:latin typeface="Cambria Math" panose="02040503050406030204" pitchFamily="18" charset="0"/>
                              <a:ea typeface="方正北魏楷书简体"/>
                              <a:sym typeface="方正北魏楷书简体"/>
                            </a:rPr>
                            <m:t>𝒖</m:t>
                          </m:r>
                        </m:e>
                      </m:rad>
                      <m:r>
                        <a:rPr lang="en-US" altLang="zh-CN" sz="2400" b="1" i="1" smtClean="0">
                          <a:latin typeface="Cambria Math" panose="02040503050406030204" pitchFamily="18" charset="0"/>
                          <a:ea typeface="方正北魏楷书简体"/>
                          <a:sym typeface="方正北魏楷书简体"/>
                        </a:rPr>
                        <m:t>,</m:t>
                      </m:r>
                      <m:r>
                        <a:rPr lang="en-US" altLang="zh-CN" sz="2400" b="1" i="1" smtClean="0">
                          <a:latin typeface="Cambria Math" panose="02040503050406030204" pitchFamily="18" charset="0"/>
                          <a:ea typeface="方正北魏楷书简体"/>
                          <a:sym typeface="方正北魏楷书简体"/>
                        </a:rPr>
                        <m:t>𝒖</m:t>
                      </m:r>
                      <m:r>
                        <a:rPr lang="en-US" altLang="zh-CN" sz="2400" b="1" i="1" smtClean="0">
                          <a:latin typeface="Cambria Math" panose="02040503050406030204" pitchFamily="18" charset="0"/>
                          <a:ea typeface="方正北魏楷书简体"/>
                          <a:sym typeface="方正北魏楷书简体"/>
                        </a:rPr>
                        <m:t>=</m:t>
                      </m:r>
                      <m:r>
                        <a:rPr lang="en-US" altLang="zh-CN" sz="2400" b="1" i="1" smtClean="0">
                          <a:latin typeface="Cambria Math" panose="02040503050406030204" pitchFamily="18" charset="0"/>
                          <a:ea typeface="方正北魏楷书简体"/>
                          <a:sym typeface="方正北魏楷书简体"/>
                        </a:rPr>
                        <m:t>𝟏</m:t>
                      </m:r>
                      <m:r>
                        <a:rPr lang="en-US" altLang="zh-CN" sz="2400" b="1" i="1" smtClean="0">
                          <a:latin typeface="Cambria Math" panose="02040503050406030204" pitchFamily="18" charset="0"/>
                          <a:ea typeface="方正北魏楷书简体"/>
                          <a:sym typeface="方正北魏楷书简体"/>
                        </a:rPr>
                        <m:t>+</m:t>
                      </m:r>
                      <m:sSup>
                        <m:sSupPr>
                          <m:ctrlPr>
                            <a:rPr lang="en-US" altLang="zh-CN" sz="2400" b="1" i="1" smtClean="0">
                              <a:latin typeface="Cambria Math" panose="02040503050406030204" pitchFamily="18" charset="0"/>
                              <a:ea typeface="方正北魏楷书简体"/>
                              <a:sym typeface="方正北魏楷书简体"/>
                            </a:rPr>
                          </m:ctrlPr>
                        </m:sSupPr>
                        <m:e>
                          <m:r>
                            <a:rPr lang="en-US" altLang="zh-CN" sz="2400" b="1" i="1" smtClean="0">
                              <a:latin typeface="Cambria Math" panose="02040503050406030204" pitchFamily="18" charset="0"/>
                              <a:ea typeface="方正北魏楷书简体"/>
                              <a:sym typeface="方正北魏楷书简体"/>
                            </a:rPr>
                            <m:t>𝒙</m:t>
                          </m:r>
                        </m:e>
                        <m:sup>
                          <m:r>
                            <a:rPr lang="en-US" altLang="zh-CN" sz="2400" b="1" i="1" smtClean="0">
                              <a:latin typeface="Cambria Math" panose="02040503050406030204" pitchFamily="18" charset="0"/>
                              <a:ea typeface="方正北魏楷书简体"/>
                              <a:sym typeface="方正北魏楷书简体"/>
                            </a:rPr>
                            <m:t>𝟐</m:t>
                          </m:r>
                        </m:sup>
                      </m:sSup>
                    </m:oMath>
                  </m:oMathPara>
                </a14:m>
                <a:endParaRPr lang="zh-CN" altLang="en-US" sz="2400" b="1" dirty="0"/>
              </a:p>
            </p:txBody>
          </p:sp>
        </mc:Choice>
        <mc:Fallback xmlns="">
          <p:sp>
            <p:nvSpPr>
              <p:cNvPr id="8" name="矩形 7"/>
              <p:cNvSpPr>
                <a:spLocks noRot="1" noChangeAspect="1" noMove="1" noResize="1" noEditPoints="1" noAdjustHandles="1" noChangeArrowheads="1" noChangeShapeType="1" noTextEdit="1"/>
              </p:cNvSpPr>
              <p:nvPr/>
            </p:nvSpPr>
            <p:spPr>
              <a:xfrm>
                <a:off x="2248473" y="4080569"/>
                <a:ext cx="4961423" cy="554511"/>
              </a:xfrm>
              <a:prstGeom prst="rect">
                <a:avLst/>
              </a:prstGeom>
              <a:blipFill rotWithShape="1">
                <a:blip r:embed="rId4"/>
                <a:stretch>
                  <a:fillRect l="-12" t="-11" r="2" b="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219237" y="4797152"/>
                <a:ext cx="7567906" cy="806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000" b="1" i="1" smtClean="0">
                              <a:solidFill>
                                <a:schemeClr val="tx1"/>
                              </a:solidFill>
                              <a:latin typeface="Cambria Math" panose="02040503050406030204" pitchFamily="18" charset="0"/>
                              <a:ea typeface="方正北魏楷书简体"/>
                              <a:cs typeface="方正北魏楷书简体"/>
                            </a:rPr>
                          </m:ctrlPr>
                        </m:fPr>
                        <m:num>
                          <m:r>
                            <a:rPr lang="en-US" altLang="zh-CN" sz="2000" b="1" i="1">
                              <a:solidFill>
                                <a:schemeClr val="tx1"/>
                              </a:solidFill>
                              <a:latin typeface="Cambria Math" panose="02040503050406030204" pitchFamily="18" charset="0"/>
                              <a:ea typeface="方正北魏楷书简体"/>
                              <a:cs typeface="方正北魏楷书简体"/>
                            </a:rPr>
                            <m:t>𝒅𝒚</m:t>
                          </m:r>
                        </m:num>
                        <m:den>
                          <m:r>
                            <a:rPr lang="en-US" altLang="zh-CN" sz="2000" b="1" i="1">
                              <a:solidFill>
                                <a:schemeClr val="tx1"/>
                              </a:solidFill>
                              <a:latin typeface="Cambria Math" panose="02040503050406030204" pitchFamily="18" charset="0"/>
                              <a:ea typeface="方正北魏楷书简体"/>
                              <a:cs typeface="方正北魏楷书简体"/>
                            </a:rPr>
                            <m:t>𝒅𝒙</m:t>
                          </m:r>
                        </m:den>
                      </m:f>
                      <m:r>
                        <a:rPr lang="en-US" altLang="zh-CN" sz="2000" b="1" i="1">
                          <a:solidFill>
                            <a:schemeClr val="tx1"/>
                          </a:solidFill>
                          <a:latin typeface="Cambria Math" panose="02040503050406030204" pitchFamily="18" charset="0"/>
                          <a:ea typeface="方正北魏楷书简体"/>
                          <a:cs typeface="方正北魏楷书简体"/>
                        </a:rPr>
                        <m:t>=</m:t>
                      </m:r>
                      <m:f>
                        <m:fPr>
                          <m:ctrlPr>
                            <a:rPr lang="en-US" altLang="zh-CN" sz="2000" b="1" i="1">
                              <a:solidFill>
                                <a:schemeClr val="tx1"/>
                              </a:solidFill>
                              <a:latin typeface="Cambria Math" panose="02040503050406030204" pitchFamily="18" charset="0"/>
                              <a:ea typeface="方正北魏楷书简体"/>
                              <a:cs typeface="方正北魏楷书简体"/>
                            </a:rPr>
                          </m:ctrlPr>
                        </m:fPr>
                        <m:num>
                          <m:r>
                            <a:rPr lang="en-US" altLang="zh-CN" sz="2000" b="1" i="1">
                              <a:solidFill>
                                <a:schemeClr val="tx1"/>
                              </a:solidFill>
                              <a:latin typeface="Cambria Math" panose="02040503050406030204" pitchFamily="18" charset="0"/>
                              <a:ea typeface="方正北魏楷书简体"/>
                              <a:cs typeface="方正北魏楷书简体"/>
                            </a:rPr>
                            <m:t>𝒅𝒚</m:t>
                          </m:r>
                        </m:num>
                        <m:den>
                          <m:r>
                            <a:rPr lang="en-US" altLang="zh-CN" sz="2000" b="1" i="1">
                              <a:solidFill>
                                <a:schemeClr val="tx1"/>
                              </a:solidFill>
                              <a:latin typeface="Cambria Math" panose="02040503050406030204" pitchFamily="18" charset="0"/>
                              <a:ea typeface="方正北魏楷书简体"/>
                              <a:cs typeface="方正北魏楷书简体"/>
                            </a:rPr>
                            <m:t>𝒅𝒖</m:t>
                          </m:r>
                        </m:den>
                      </m:f>
                      <m:r>
                        <a:rPr lang="en-US" altLang="zh-CN" sz="2000" b="1" i="1">
                          <a:solidFill>
                            <a:schemeClr val="tx1"/>
                          </a:solidFill>
                          <a:latin typeface="Cambria Math" panose="02040503050406030204" pitchFamily="18" charset="0"/>
                          <a:ea typeface="Cambria Math" panose="02040503050406030204" pitchFamily="18" charset="0"/>
                          <a:cs typeface="方正北魏楷书简体"/>
                        </a:rPr>
                        <m:t>×</m:t>
                      </m:r>
                      <m:f>
                        <m:fPr>
                          <m:ctrlPr>
                            <a:rPr lang="en-US" altLang="zh-CN" sz="2000" b="1" i="1">
                              <a:solidFill>
                                <a:schemeClr val="tx1"/>
                              </a:solidFill>
                              <a:latin typeface="Cambria Math" panose="02040503050406030204" pitchFamily="18" charset="0"/>
                              <a:ea typeface="Cambria Math" panose="02040503050406030204" pitchFamily="18" charset="0"/>
                              <a:cs typeface="方正北魏楷书简体"/>
                            </a:rPr>
                          </m:ctrlPr>
                        </m:fPr>
                        <m:num>
                          <m:r>
                            <a:rPr lang="en-US" altLang="zh-CN" sz="2000" b="1" i="1">
                              <a:solidFill>
                                <a:schemeClr val="tx1"/>
                              </a:solidFill>
                              <a:latin typeface="Cambria Math" panose="02040503050406030204" pitchFamily="18" charset="0"/>
                              <a:ea typeface="Cambria Math" panose="02040503050406030204" pitchFamily="18" charset="0"/>
                              <a:cs typeface="方正北魏楷书简体"/>
                            </a:rPr>
                            <m:t>𝒅𝒖</m:t>
                          </m:r>
                        </m:num>
                        <m:den>
                          <m:r>
                            <a:rPr lang="en-US" altLang="zh-CN" sz="2000" b="1" i="1">
                              <a:solidFill>
                                <a:schemeClr val="tx1"/>
                              </a:solidFill>
                              <a:latin typeface="Cambria Math" panose="02040503050406030204" pitchFamily="18" charset="0"/>
                              <a:ea typeface="Cambria Math" panose="02040503050406030204" pitchFamily="18" charset="0"/>
                              <a:cs typeface="方正北魏楷书简体"/>
                            </a:rPr>
                            <m:t>𝒅𝒙</m:t>
                          </m:r>
                        </m:den>
                      </m:f>
                      <m:r>
                        <a:rPr lang="en-US" altLang="zh-CN" sz="2000" b="1" i="1" smtClean="0">
                          <a:solidFill>
                            <a:schemeClr val="tx1"/>
                          </a:solidFill>
                          <a:latin typeface="Cambria Math" panose="02040503050406030204" pitchFamily="18" charset="0"/>
                          <a:ea typeface="Cambria Math" panose="02040503050406030204" pitchFamily="18" charset="0"/>
                          <a:cs typeface="方正北魏楷书简体"/>
                        </a:rPr>
                        <m:t>=</m:t>
                      </m:r>
                      <m:sSup>
                        <m:sSupPr>
                          <m:ctrlPr>
                            <a:rPr lang="en-US" altLang="zh-CN" sz="2000" b="1" i="1" smtClean="0">
                              <a:solidFill>
                                <a:schemeClr val="tx1"/>
                              </a:solidFill>
                              <a:latin typeface="Cambria Math" panose="02040503050406030204" pitchFamily="18" charset="0"/>
                              <a:ea typeface="Cambria Math" panose="02040503050406030204" pitchFamily="18" charset="0"/>
                            </a:rPr>
                          </m:ctrlPr>
                        </m:sSupPr>
                        <m:e>
                          <m:d>
                            <m:dPr>
                              <m:ctrlPr>
                                <a:rPr lang="en-US" altLang="zh-CN" sz="2000" b="1" i="1" smtClean="0">
                                  <a:solidFill>
                                    <a:schemeClr val="tx1"/>
                                  </a:solidFill>
                                  <a:latin typeface="Cambria Math" panose="02040503050406030204" pitchFamily="18" charset="0"/>
                                  <a:ea typeface="Cambria Math" panose="02040503050406030204" pitchFamily="18" charset="0"/>
                                </a:rPr>
                              </m:ctrlPr>
                            </m:dPr>
                            <m:e>
                              <m:rad>
                                <m:radPr>
                                  <m:degHide m:val="on"/>
                                  <m:ctrlPr>
                                    <a:rPr lang="en-US" altLang="zh-CN" sz="2000" b="1" i="1">
                                      <a:latin typeface="Cambria Math" panose="02040503050406030204" pitchFamily="18" charset="0"/>
                                      <a:ea typeface="方正北魏楷书简体"/>
                                      <a:sym typeface="方正北魏楷书简体"/>
                                    </a:rPr>
                                  </m:ctrlPr>
                                </m:radPr>
                                <m:deg/>
                                <m:e>
                                  <m:r>
                                    <a:rPr lang="en-US" altLang="zh-CN" sz="2000" b="1" i="1">
                                      <a:latin typeface="Cambria Math" panose="02040503050406030204" pitchFamily="18" charset="0"/>
                                      <a:ea typeface="方正北魏楷书简体"/>
                                      <a:sym typeface="方正北魏楷书简体"/>
                                    </a:rPr>
                                    <m:t>𝒖</m:t>
                                  </m:r>
                                </m:e>
                              </m:rad>
                            </m:e>
                          </m:d>
                        </m:e>
                        <m:sup>
                          <m:r>
                            <a:rPr lang="en-US" altLang="zh-CN" sz="2000" b="1" i="1" smtClean="0">
                              <a:solidFill>
                                <a:schemeClr val="tx1"/>
                              </a:solidFill>
                              <a:latin typeface="Cambria Math" panose="02040503050406030204" pitchFamily="18" charset="0"/>
                              <a:ea typeface="Cambria Math" panose="02040503050406030204" pitchFamily="18" charset="0"/>
                            </a:rPr>
                            <m:t>′</m:t>
                          </m:r>
                        </m:sup>
                      </m:sSup>
                      <m:r>
                        <a:rPr lang="en-US" altLang="zh-CN" sz="2000" b="1" i="1">
                          <a:solidFill>
                            <a:schemeClr val="tx1"/>
                          </a:solidFill>
                          <a:latin typeface="Cambria Math" panose="02040503050406030204" pitchFamily="18" charset="0"/>
                          <a:ea typeface="Cambria Math" panose="02040503050406030204" pitchFamily="18" charset="0"/>
                          <a:cs typeface="方正北魏楷书简体"/>
                        </a:rPr>
                        <m:t>×</m:t>
                      </m:r>
                      <m:sSup>
                        <m:sSupPr>
                          <m:ctrlPr>
                            <a:rPr lang="en-US" altLang="zh-CN" sz="2000" b="1" i="1" smtClean="0">
                              <a:solidFill>
                                <a:schemeClr val="tx1"/>
                              </a:solidFill>
                              <a:latin typeface="Cambria Math" panose="02040503050406030204" pitchFamily="18" charset="0"/>
                              <a:ea typeface="Cambria Math" panose="02040503050406030204" pitchFamily="18" charset="0"/>
                            </a:rPr>
                          </m:ctrlPr>
                        </m:sSupPr>
                        <m:e>
                          <m:d>
                            <m:dPr>
                              <m:ctrlPr>
                                <a:rPr lang="en-US" altLang="zh-CN" sz="2000" b="1" i="1" smtClean="0">
                                  <a:solidFill>
                                    <a:schemeClr val="tx1"/>
                                  </a:solidFill>
                                  <a:latin typeface="Cambria Math" panose="02040503050406030204" pitchFamily="18" charset="0"/>
                                  <a:ea typeface="Cambria Math" panose="02040503050406030204" pitchFamily="18" charset="0"/>
                                </a:rPr>
                              </m:ctrlPr>
                            </m:dPr>
                            <m:e>
                              <m:r>
                                <a:rPr lang="en-US" altLang="zh-CN" sz="2000" b="1" i="1" smtClean="0">
                                  <a:solidFill>
                                    <a:schemeClr val="tx1"/>
                                  </a:solidFill>
                                  <a:latin typeface="Cambria Math" panose="02040503050406030204" pitchFamily="18" charset="0"/>
                                  <a:ea typeface="Cambria Math" panose="02040503050406030204" pitchFamily="18" charset="0"/>
                                </a:rPr>
                                <m:t>𝟏</m:t>
                              </m:r>
                              <m:r>
                                <a:rPr lang="en-US" altLang="zh-CN" sz="2000" b="1" i="1" smtClean="0">
                                  <a:solidFill>
                                    <a:schemeClr val="tx1"/>
                                  </a:solidFill>
                                  <a:latin typeface="Cambria Math" panose="02040503050406030204" pitchFamily="18" charset="0"/>
                                  <a:ea typeface="Cambria Math" panose="02040503050406030204" pitchFamily="18" charset="0"/>
                                </a:rPr>
                                <m:t>+</m:t>
                              </m:r>
                              <m:sSup>
                                <m:sSupPr>
                                  <m:ctrlPr>
                                    <a:rPr lang="en-US" altLang="zh-CN" sz="2000" b="1" i="1" smtClean="0">
                                      <a:solidFill>
                                        <a:schemeClr val="tx1"/>
                                      </a:solidFill>
                                      <a:latin typeface="Cambria Math" panose="02040503050406030204" pitchFamily="18" charset="0"/>
                                      <a:ea typeface="Cambria Math" panose="02040503050406030204" pitchFamily="18" charset="0"/>
                                    </a:rPr>
                                  </m:ctrlPr>
                                </m:sSupPr>
                                <m:e>
                                  <m:r>
                                    <a:rPr lang="en-US" altLang="zh-CN" sz="2000" b="1" i="1" smtClean="0">
                                      <a:solidFill>
                                        <a:schemeClr val="tx1"/>
                                      </a:solidFill>
                                      <a:latin typeface="Cambria Math" panose="02040503050406030204" pitchFamily="18" charset="0"/>
                                      <a:ea typeface="Cambria Math" panose="02040503050406030204" pitchFamily="18" charset="0"/>
                                    </a:rPr>
                                    <m:t>𝒙</m:t>
                                  </m:r>
                                </m:e>
                                <m:sup>
                                  <m:r>
                                    <a:rPr lang="en-US" altLang="zh-CN" sz="2000" b="1" i="1" smtClean="0">
                                      <a:solidFill>
                                        <a:schemeClr val="tx1"/>
                                      </a:solidFill>
                                      <a:latin typeface="Cambria Math" panose="02040503050406030204" pitchFamily="18" charset="0"/>
                                      <a:ea typeface="Cambria Math" panose="02040503050406030204" pitchFamily="18" charset="0"/>
                                    </a:rPr>
                                    <m:t>𝟐</m:t>
                                  </m:r>
                                </m:sup>
                              </m:sSup>
                            </m:e>
                          </m:d>
                        </m:e>
                        <m:sup>
                          <m:r>
                            <a:rPr lang="en-US" altLang="zh-CN" sz="2000" b="1" i="1" smtClean="0">
                              <a:solidFill>
                                <a:schemeClr val="tx1"/>
                              </a:solidFill>
                              <a:latin typeface="Cambria Math" panose="02040503050406030204" pitchFamily="18" charset="0"/>
                              <a:ea typeface="Cambria Math" panose="02040503050406030204" pitchFamily="18" charset="0"/>
                            </a:rPr>
                            <m:t>′</m:t>
                          </m:r>
                        </m:sup>
                      </m:sSup>
                      <m:r>
                        <a:rPr lang="en-US" altLang="zh-CN" sz="2000" b="1" i="1" smtClean="0">
                          <a:solidFill>
                            <a:schemeClr val="tx1"/>
                          </a:solidFill>
                          <a:latin typeface="Cambria Math" panose="02040503050406030204" pitchFamily="18" charset="0"/>
                          <a:ea typeface="Cambria Math" panose="02040503050406030204" pitchFamily="18" charset="0"/>
                        </a:rPr>
                        <m:t>=</m:t>
                      </m:r>
                      <m:f>
                        <m:fPr>
                          <m:ctrlPr>
                            <a:rPr lang="en-US" altLang="zh-CN" sz="2000" b="1" i="1" smtClean="0">
                              <a:solidFill>
                                <a:schemeClr val="tx1"/>
                              </a:solidFill>
                              <a:latin typeface="Cambria Math" panose="02040503050406030204" pitchFamily="18" charset="0"/>
                              <a:ea typeface="Cambria Math" panose="02040503050406030204" pitchFamily="18" charset="0"/>
                            </a:rPr>
                          </m:ctrlPr>
                        </m:fPr>
                        <m:num>
                          <m:r>
                            <a:rPr lang="en-US" altLang="zh-CN" sz="2000" b="1" i="1" smtClean="0">
                              <a:solidFill>
                                <a:schemeClr val="tx1"/>
                              </a:solidFill>
                              <a:latin typeface="Cambria Math" panose="02040503050406030204" pitchFamily="18" charset="0"/>
                              <a:ea typeface="Cambria Math" panose="02040503050406030204" pitchFamily="18" charset="0"/>
                            </a:rPr>
                            <m:t>𝟏</m:t>
                          </m:r>
                        </m:num>
                        <m:den>
                          <m:r>
                            <a:rPr lang="en-US" altLang="zh-CN" sz="2000" b="1" i="1" smtClean="0">
                              <a:solidFill>
                                <a:schemeClr val="tx1"/>
                              </a:solidFill>
                              <a:latin typeface="Cambria Math" panose="02040503050406030204" pitchFamily="18" charset="0"/>
                              <a:ea typeface="Cambria Math" panose="02040503050406030204" pitchFamily="18" charset="0"/>
                            </a:rPr>
                            <m:t>𝟐</m:t>
                          </m:r>
                          <m:rad>
                            <m:radPr>
                              <m:degHide m:val="on"/>
                              <m:ctrlPr>
                                <a:rPr lang="en-US" altLang="zh-CN" sz="2000" b="1" i="1">
                                  <a:latin typeface="Cambria Math" panose="02040503050406030204" pitchFamily="18" charset="0"/>
                                  <a:ea typeface="方正北魏楷书简体"/>
                                  <a:sym typeface="方正北魏楷书简体"/>
                                </a:rPr>
                              </m:ctrlPr>
                            </m:radPr>
                            <m:deg/>
                            <m:e>
                              <m:r>
                                <a:rPr lang="en-US" altLang="zh-CN" sz="2000" b="1" i="1">
                                  <a:latin typeface="Cambria Math" panose="02040503050406030204" pitchFamily="18" charset="0"/>
                                  <a:ea typeface="方正北魏楷书简体"/>
                                  <a:sym typeface="方正北魏楷书简体"/>
                                </a:rPr>
                                <m:t>𝒖</m:t>
                              </m:r>
                            </m:e>
                          </m:rad>
                        </m:den>
                      </m:f>
                      <m:r>
                        <a:rPr lang="en-US" altLang="zh-CN" sz="2000" b="1" i="1">
                          <a:solidFill>
                            <a:schemeClr val="tx1"/>
                          </a:solidFill>
                          <a:latin typeface="Cambria Math" panose="02040503050406030204" pitchFamily="18" charset="0"/>
                          <a:ea typeface="Cambria Math" panose="02040503050406030204" pitchFamily="18" charset="0"/>
                          <a:cs typeface="方正北魏楷书简体"/>
                        </a:rPr>
                        <m:t>×</m:t>
                      </m:r>
                      <m:d>
                        <m:dPr>
                          <m:ctrlPr>
                            <a:rPr lang="en-US" altLang="zh-CN" sz="2000" b="1" i="1" smtClean="0">
                              <a:solidFill>
                                <a:schemeClr val="tx1"/>
                              </a:solidFill>
                              <a:latin typeface="Cambria Math" panose="02040503050406030204" pitchFamily="18" charset="0"/>
                              <a:ea typeface="Cambria Math" panose="02040503050406030204" pitchFamily="18" charset="0"/>
                            </a:rPr>
                          </m:ctrlPr>
                        </m:dPr>
                        <m:e>
                          <m:r>
                            <a:rPr lang="en-US" altLang="zh-CN" sz="2000" b="1" i="1" smtClean="0">
                              <a:solidFill>
                                <a:schemeClr val="tx1"/>
                              </a:solidFill>
                              <a:latin typeface="Cambria Math" panose="02040503050406030204" pitchFamily="18" charset="0"/>
                              <a:ea typeface="Cambria Math" panose="02040503050406030204" pitchFamily="18" charset="0"/>
                            </a:rPr>
                            <m:t>𝟐</m:t>
                          </m:r>
                          <m:r>
                            <a:rPr lang="en-US" altLang="zh-CN" sz="2000" b="1" i="1" smtClean="0">
                              <a:solidFill>
                                <a:schemeClr val="tx1"/>
                              </a:solidFill>
                              <a:latin typeface="Cambria Math" panose="02040503050406030204" pitchFamily="18" charset="0"/>
                              <a:ea typeface="Cambria Math" panose="02040503050406030204" pitchFamily="18" charset="0"/>
                            </a:rPr>
                            <m:t>𝒙</m:t>
                          </m:r>
                        </m:e>
                      </m:d>
                      <m:r>
                        <a:rPr lang="en-US" altLang="zh-CN" sz="2000" b="1" i="1" smtClean="0">
                          <a:solidFill>
                            <a:schemeClr val="tx1"/>
                          </a:solidFill>
                          <a:latin typeface="Cambria Math" panose="02040503050406030204" pitchFamily="18" charset="0"/>
                          <a:ea typeface="Cambria Math" panose="02040503050406030204" pitchFamily="18" charset="0"/>
                        </a:rPr>
                        <m:t>=</m:t>
                      </m:r>
                      <m:f>
                        <m:fPr>
                          <m:ctrlPr>
                            <a:rPr lang="en-US" altLang="zh-CN" sz="2000" b="1" i="1" smtClean="0">
                              <a:solidFill>
                                <a:schemeClr val="tx1"/>
                              </a:solidFill>
                              <a:latin typeface="Cambria Math" panose="02040503050406030204" pitchFamily="18" charset="0"/>
                              <a:ea typeface="Cambria Math" panose="02040503050406030204" pitchFamily="18" charset="0"/>
                            </a:rPr>
                          </m:ctrlPr>
                        </m:fPr>
                        <m:num>
                          <m:r>
                            <a:rPr lang="en-US" altLang="zh-CN" sz="2000" b="1" i="1" smtClean="0">
                              <a:solidFill>
                                <a:schemeClr val="tx1"/>
                              </a:solidFill>
                              <a:latin typeface="Cambria Math" panose="02040503050406030204" pitchFamily="18" charset="0"/>
                              <a:ea typeface="Cambria Math" panose="02040503050406030204" pitchFamily="18" charset="0"/>
                            </a:rPr>
                            <m:t>𝒙</m:t>
                          </m:r>
                        </m:num>
                        <m:den>
                          <m:r>
                            <a:rPr lang="en-US" altLang="zh-CN" sz="2000" b="1" i="1" smtClean="0">
                              <a:solidFill>
                                <a:schemeClr val="tx1"/>
                              </a:solidFill>
                              <a:latin typeface="Cambria Math" panose="02040503050406030204" pitchFamily="18" charset="0"/>
                              <a:ea typeface="Cambria Math" panose="02040503050406030204" pitchFamily="18" charset="0"/>
                            </a:rPr>
                            <m:t>𝒖</m:t>
                          </m:r>
                        </m:den>
                      </m:f>
                      <m:r>
                        <a:rPr lang="en-US" altLang="zh-CN" sz="2000" b="1" i="1" smtClean="0">
                          <a:solidFill>
                            <a:schemeClr val="tx1"/>
                          </a:solidFill>
                          <a:latin typeface="Cambria Math" panose="02040503050406030204" pitchFamily="18" charset="0"/>
                          <a:ea typeface="Cambria Math" panose="02040503050406030204" pitchFamily="18" charset="0"/>
                        </a:rPr>
                        <m:t>=</m:t>
                      </m:r>
                      <m:f>
                        <m:fPr>
                          <m:ctrlPr>
                            <a:rPr lang="en-US" altLang="zh-CN" sz="2000" b="1" i="1" smtClean="0">
                              <a:solidFill>
                                <a:schemeClr val="tx1"/>
                              </a:solidFill>
                              <a:latin typeface="Cambria Math" panose="02040503050406030204" pitchFamily="18" charset="0"/>
                              <a:ea typeface="Cambria Math" panose="02040503050406030204" pitchFamily="18" charset="0"/>
                            </a:rPr>
                          </m:ctrlPr>
                        </m:fPr>
                        <m:num>
                          <m:r>
                            <a:rPr lang="en-US" altLang="zh-CN" sz="2000" b="1" i="1" smtClean="0">
                              <a:solidFill>
                                <a:schemeClr val="tx1"/>
                              </a:solidFill>
                              <a:latin typeface="Cambria Math" panose="02040503050406030204" pitchFamily="18" charset="0"/>
                              <a:ea typeface="Cambria Math" panose="02040503050406030204" pitchFamily="18" charset="0"/>
                            </a:rPr>
                            <m:t>𝒙</m:t>
                          </m:r>
                        </m:num>
                        <m:den>
                          <m:rad>
                            <m:radPr>
                              <m:degHide m:val="on"/>
                              <m:ctrlPr>
                                <a:rPr lang="en-US" altLang="zh-CN" sz="2000" b="1" i="1">
                                  <a:latin typeface="Cambria Math" panose="02040503050406030204" pitchFamily="18" charset="0"/>
                                  <a:ea typeface="方正北魏楷书简体"/>
                                  <a:sym typeface="方正北魏楷书简体"/>
                                </a:rPr>
                              </m:ctrlPr>
                            </m:radPr>
                            <m:deg/>
                            <m:e>
                              <m:r>
                                <a:rPr lang="en-US" altLang="zh-CN" sz="2000" b="1" i="1">
                                  <a:latin typeface="Cambria Math" panose="02040503050406030204" pitchFamily="18" charset="0"/>
                                  <a:ea typeface="方正北魏楷书简体"/>
                                  <a:sym typeface="方正北魏楷书简体"/>
                                </a:rPr>
                                <m:t>𝟏</m:t>
                              </m:r>
                              <m:r>
                                <a:rPr lang="en-US" altLang="zh-CN" sz="2000" b="1" i="1">
                                  <a:latin typeface="Cambria Math" panose="02040503050406030204" pitchFamily="18" charset="0"/>
                                  <a:ea typeface="方正北魏楷书简体"/>
                                  <a:sym typeface="方正北魏楷书简体"/>
                                </a:rPr>
                                <m:t>+</m:t>
                              </m:r>
                              <m:sSup>
                                <m:sSupPr>
                                  <m:ctrlPr>
                                    <a:rPr lang="en-US" altLang="zh-CN" sz="2000" b="1" i="1">
                                      <a:latin typeface="Cambria Math" panose="02040503050406030204" pitchFamily="18" charset="0"/>
                                      <a:ea typeface="方正北魏楷书简体"/>
                                      <a:sym typeface="方正北魏楷书简体"/>
                                    </a:rPr>
                                  </m:ctrlPr>
                                </m:sSupPr>
                                <m:e>
                                  <m:r>
                                    <a:rPr lang="en-US" altLang="zh-CN" sz="2000" b="1" i="1">
                                      <a:latin typeface="Cambria Math" panose="02040503050406030204" pitchFamily="18" charset="0"/>
                                      <a:ea typeface="方正北魏楷书简体"/>
                                      <a:sym typeface="方正北魏楷书简体"/>
                                    </a:rPr>
                                    <m:t>𝒙</m:t>
                                  </m:r>
                                </m:e>
                                <m:sup>
                                  <m:r>
                                    <a:rPr lang="en-US" altLang="zh-CN" sz="2000" b="1" i="1">
                                      <a:latin typeface="Cambria Math" panose="02040503050406030204" pitchFamily="18" charset="0"/>
                                      <a:ea typeface="方正北魏楷书简体"/>
                                      <a:sym typeface="方正北魏楷书简体"/>
                                    </a:rPr>
                                    <m:t>𝟐</m:t>
                                  </m:r>
                                </m:sup>
                              </m:sSup>
                            </m:e>
                          </m:rad>
                        </m:den>
                      </m:f>
                    </m:oMath>
                  </m:oMathPara>
                </a14:m>
                <a:endParaRPr lang="zh-CN" altLang="en-US" sz="2000" b="1" dirty="0"/>
              </a:p>
            </p:txBody>
          </p:sp>
        </mc:Choice>
        <mc:Fallback xmlns="">
          <p:sp>
            <p:nvSpPr>
              <p:cNvPr id="10" name="矩形 9"/>
              <p:cNvSpPr>
                <a:spLocks noRot="1" noChangeAspect="1" noMove="1" noResize="1" noEditPoints="1" noAdjustHandles="1" noChangeArrowheads="1" noChangeShapeType="1" noTextEdit="1"/>
              </p:cNvSpPr>
              <p:nvPr/>
            </p:nvSpPr>
            <p:spPr>
              <a:xfrm>
                <a:off x="2219237" y="4797152"/>
                <a:ext cx="7567906" cy="806118"/>
              </a:xfrm>
              <a:prstGeom prst="rect">
                <a:avLst/>
              </a:prstGeom>
              <a:blipFill rotWithShape="1">
                <a:blip r:embed="rId5"/>
                <a:stretch>
                  <a:fillRect l="-7" t="-45" r="7" b="4"/>
                </a:stretch>
              </a:blipFill>
            </p:spPr>
            <p:txBody>
              <a:bodyPr/>
              <a:lstStyle/>
              <a:p>
                <a:r>
                  <a:rPr lang="zh-CN" altLang="en-US">
                    <a:noFill/>
                  </a:rPr>
                  <a:t> </a:t>
                </a:r>
              </a:p>
            </p:txBody>
          </p:sp>
        </mc:Fallback>
      </mc:AlternateContent>
      <p:grpSp>
        <p:nvGrpSpPr>
          <p:cNvPr id="21" name="组合 20"/>
          <p:cNvGrpSpPr/>
          <p:nvPr/>
        </p:nvGrpSpPr>
        <p:grpSpPr>
          <a:xfrm>
            <a:off x="754954" y="5903527"/>
            <a:ext cx="1344626" cy="444502"/>
            <a:chOff x="870393" y="2744794"/>
            <a:chExt cx="1344626" cy="444502"/>
          </a:xfrm>
        </p:grpSpPr>
        <p:sp>
          <p:nvSpPr>
            <p:cNvPr id="22" name="Rectangle 5"/>
            <p:cNvSpPr/>
            <p:nvPr/>
          </p:nvSpPr>
          <p:spPr>
            <a:xfrm>
              <a:off x="870393" y="2744794"/>
              <a:ext cx="1344626" cy="444502"/>
            </a:xfrm>
            <a:prstGeom prst="rect">
              <a:avLst/>
            </a:prstGeom>
            <a:solidFill>
              <a:srgbClr val="FC611F"/>
            </a:solidFill>
            <a:ln w="12700" cap="flat">
              <a:noFill/>
              <a:miter lim="400000"/>
            </a:ln>
            <a:effectLst/>
          </p:spPr>
          <p:txBody>
            <a:bodyPr wrap="square" lIns="45719" tIns="45719" rIns="45719" bIns="45719" numCol="1" anchor="t">
              <a:noAutofit/>
            </a:bodyPr>
            <a:lstStyle/>
            <a:p>
              <a:endParaRPr/>
            </a:p>
          </p:txBody>
        </p:sp>
        <p:sp>
          <p:nvSpPr>
            <p:cNvPr id="23" name="矩形 22"/>
            <p:cNvSpPr/>
            <p:nvPr/>
          </p:nvSpPr>
          <p:spPr>
            <a:xfrm>
              <a:off x="927794" y="2782379"/>
              <a:ext cx="1229824" cy="369332"/>
            </a:xfrm>
            <a:prstGeom prst="rect">
              <a:avLst/>
            </a:prstGeom>
          </p:spPr>
          <p:txBody>
            <a:bodyPr wrap="none">
              <a:spAutoFit/>
            </a:bodyPr>
            <a:lstStyle/>
            <a:p>
              <a:r>
                <a:rPr lang="en-US" altLang="zh-CN" b="1" dirty="0">
                  <a:latin typeface="Times New Roman" panose="02020603050405020304" pitchFamily="18" charset="0"/>
                  <a:ea typeface="方正北魏楷书简体"/>
                  <a:cs typeface="Times New Roman" panose="02020603050405020304" pitchFamily="18" charset="0"/>
                  <a:sym typeface="方正北魏楷书简体"/>
                </a:rPr>
                <a:t>Example 6</a:t>
              </a:r>
              <a:endParaRPr lang="zh-CN" altLang="en-US" b="1"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4" name="矩形 23"/>
              <p:cNvSpPr/>
              <p:nvPr/>
            </p:nvSpPr>
            <p:spPr>
              <a:xfrm>
                <a:off x="2298496" y="5603270"/>
                <a:ext cx="6444265" cy="7566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ea typeface="方正北魏楷书简体"/>
                          <a:cs typeface="方正北魏楷书简体"/>
                          <a:sym typeface="方正北魏楷书简体"/>
                        </a:rPr>
                        <m:t>𝒚</m:t>
                      </m:r>
                      <m:r>
                        <a:rPr lang="en-US" altLang="zh-CN" sz="3200" b="1" i="1" smtClean="0">
                          <a:latin typeface="Cambria Math" panose="02040503050406030204" pitchFamily="18" charset="0"/>
                          <a:ea typeface="方正北魏楷书简体"/>
                          <a:cs typeface="方正北魏楷书简体"/>
                          <a:sym typeface="方正北魏楷书简体"/>
                        </a:rPr>
                        <m:t>=</m:t>
                      </m:r>
                      <m:sSup>
                        <m:sSupPr>
                          <m:ctrlPr>
                            <a:rPr lang="en-US" altLang="zh-CN" sz="3200" b="1" i="1" smtClean="0">
                              <a:latin typeface="Cambria Math" panose="02040503050406030204" pitchFamily="18" charset="0"/>
                              <a:ea typeface="方正北魏楷书简体"/>
                              <a:sym typeface="方正北魏楷书简体"/>
                            </a:rPr>
                          </m:ctrlPr>
                        </m:sSupPr>
                        <m:e>
                          <m:d>
                            <m:dPr>
                              <m:ctrlPr>
                                <a:rPr lang="en-US" altLang="zh-CN" sz="3200" b="1" i="1" smtClean="0">
                                  <a:latin typeface="Cambria Math" panose="02040503050406030204" pitchFamily="18" charset="0"/>
                                  <a:ea typeface="方正北魏楷书简体"/>
                                  <a:sym typeface="方正北魏楷书简体"/>
                                </a:rPr>
                              </m:ctrlPr>
                            </m:dPr>
                            <m:e>
                              <m:r>
                                <a:rPr lang="en-US" altLang="zh-CN" sz="3200" b="1" i="1" smtClean="0">
                                  <a:latin typeface="Cambria Math" panose="02040503050406030204" pitchFamily="18" charset="0"/>
                                  <a:ea typeface="方正北魏楷书简体"/>
                                  <a:sym typeface="方正北魏楷书简体"/>
                                </a:rPr>
                                <m:t>𝟑</m:t>
                              </m:r>
                              <m:sSup>
                                <m:sSupPr>
                                  <m:ctrlPr>
                                    <a:rPr lang="en-US" altLang="zh-CN" sz="3200" b="1" i="1" smtClean="0">
                                      <a:latin typeface="Cambria Math" panose="02040503050406030204" pitchFamily="18" charset="0"/>
                                      <a:ea typeface="方正北魏楷书简体"/>
                                      <a:sym typeface="方正北魏楷书简体"/>
                                    </a:rPr>
                                  </m:ctrlPr>
                                </m:sSupPr>
                                <m:e>
                                  <m:r>
                                    <a:rPr lang="en-US" altLang="zh-CN" sz="3200" b="1" i="1" smtClean="0">
                                      <a:latin typeface="Cambria Math" panose="02040503050406030204" pitchFamily="18" charset="0"/>
                                      <a:ea typeface="方正北魏楷书简体"/>
                                      <a:sym typeface="方正北魏楷书简体"/>
                                    </a:rPr>
                                    <m:t>𝒙</m:t>
                                  </m:r>
                                </m:e>
                                <m:sup>
                                  <m:r>
                                    <a:rPr lang="en-US" altLang="zh-CN" sz="3200" b="1" i="1" smtClean="0">
                                      <a:latin typeface="Cambria Math" panose="02040503050406030204" pitchFamily="18" charset="0"/>
                                      <a:ea typeface="方正北魏楷书简体"/>
                                      <a:sym typeface="方正北魏楷书简体"/>
                                    </a:rPr>
                                    <m:t>𝟑</m:t>
                                  </m:r>
                                </m:sup>
                              </m:sSup>
                              <m:r>
                                <a:rPr lang="en-US" altLang="zh-CN" sz="3200" b="1" i="1" smtClean="0">
                                  <a:latin typeface="Cambria Math" panose="02040503050406030204" pitchFamily="18" charset="0"/>
                                  <a:ea typeface="方正北魏楷书简体"/>
                                  <a:sym typeface="方正北魏楷书简体"/>
                                </a:rPr>
                                <m:t>−</m:t>
                              </m:r>
                              <m:r>
                                <a:rPr lang="en-US" altLang="zh-CN" sz="3200" b="1" i="1" smtClean="0">
                                  <a:latin typeface="Cambria Math" panose="02040503050406030204" pitchFamily="18" charset="0"/>
                                  <a:ea typeface="方正北魏楷书简体"/>
                                  <a:sym typeface="方正北魏楷书简体"/>
                                </a:rPr>
                                <m:t>𝟐</m:t>
                              </m:r>
                              <m:sSup>
                                <m:sSupPr>
                                  <m:ctrlPr>
                                    <a:rPr lang="en-US" altLang="zh-CN" sz="3200" b="1" i="1" smtClean="0">
                                      <a:latin typeface="Cambria Math" panose="02040503050406030204" pitchFamily="18" charset="0"/>
                                      <a:ea typeface="方正北魏楷书简体"/>
                                      <a:sym typeface="方正北魏楷书简体"/>
                                    </a:rPr>
                                  </m:ctrlPr>
                                </m:sSupPr>
                                <m:e>
                                  <m:r>
                                    <a:rPr lang="en-US" altLang="zh-CN" sz="3200" b="1" i="1" smtClean="0">
                                      <a:latin typeface="Cambria Math" panose="02040503050406030204" pitchFamily="18" charset="0"/>
                                      <a:ea typeface="方正北魏楷书简体"/>
                                      <a:sym typeface="方正北魏楷书简体"/>
                                    </a:rPr>
                                    <m:t>𝒙</m:t>
                                  </m:r>
                                </m:e>
                                <m:sup>
                                  <m:r>
                                    <a:rPr lang="en-US" altLang="zh-CN" sz="3200" b="1" i="1" smtClean="0">
                                      <a:latin typeface="Cambria Math" panose="02040503050406030204" pitchFamily="18" charset="0"/>
                                      <a:ea typeface="方正北魏楷书简体"/>
                                      <a:sym typeface="方正北魏楷书简体"/>
                                    </a:rPr>
                                    <m:t>𝟐</m:t>
                                  </m:r>
                                </m:sup>
                              </m:sSup>
                            </m:e>
                          </m:d>
                        </m:e>
                        <m:sup>
                          <m:r>
                            <a:rPr lang="en-US" altLang="zh-CN" sz="3200" b="1" i="1" smtClean="0">
                              <a:latin typeface="Cambria Math" panose="02040503050406030204" pitchFamily="18" charset="0"/>
                              <a:ea typeface="方正北魏楷书简体"/>
                              <a:sym typeface="方正北魏楷书简体"/>
                            </a:rPr>
                            <m:t>𝟒</m:t>
                          </m:r>
                        </m:sup>
                      </m:sSup>
                      <m:r>
                        <a:rPr lang="en-US" altLang="zh-CN" sz="3200" b="1" i="1" smtClean="0">
                          <a:latin typeface="Cambria Math" panose="02040503050406030204" pitchFamily="18" charset="0"/>
                          <a:ea typeface="方正北魏楷书简体"/>
                          <a:sym typeface="方正北魏楷书简体"/>
                        </a:rPr>
                        <m:t>,  </m:t>
                      </m:r>
                      <m:r>
                        <a:rPr lang="en-US" altLang="zh-CN" sz="3200" b="1" i="1" smtClean="0">
                          <a:latin typeface="Cambria Math" panose="02040503050406030204" pitchFamily="18" charset="0"/>
                          <a:ea typeface="方正北魏楷书简体"/>
                          <a:sym typeface="方正北魏楷书简体"/>
                        </a:rPr>
                        <m:t>𝒇𝒊𝒏𝒅𝒊𝒏𝒈</m:t>
                      </m:r>
                      <m:r>
                        <a:rPr lang="en-US" altLang="zh-CN" sz="3200" b="1" i="1" smtClean="0">
                          <a:latin typeface="Cambria Math" panose="02040503050406030204" pitchFamily="18" charset="0"/>
                          <a:ea typeface="方正北魏楷书简体"/>
                          <a:sym typeface="方正北魏楷书简体"/>
                        </a:rPr>
                        <m:t> </m:t>
                      </m:r>
                      <m:r>
                        <a:rPr lang="en-US" altLang="zh-CN" sz="3200" b="1" i="1" smtClean="0">
                          <a:latin typeface="Cambria Math" panose="02040503050406030204" pitchFamily="18" charset="0"/>
                          <a:ea typeface="方正北魏楷书简体"/>
                          <a:sym typeface="方正北魏楷书简体"/>
                        </a:rPr>
                        <m:t>𝒚</m:t>
                      </m:r>
                      <m:r>
                        <a:rPr lang="en-US" altLang="zh-CN" sz="3200" b="1" i="1" smtClean="0">
                          <a:latin typeface="Cambria Math" panose="02040503050406030204" pitchFamily="18" charset="0"/>
                          <a:ea typeface="方正北魏楷书简体"/>
                          <a:sym typeface="方正北魏楷书简体"/>
                        </a:rPr>
                        <m:t>′</m:t>
                      </m:r>
                    </m:oMath>
                  </m:oMathPara>
                </a14:m>
                <a:endParaRPr lang="zh-CN" altLang="en-US" sz="3200" b="1" i="1" dirty="0"/>
              </a:p>
            </p:txBody>
          </p:sp>
        </mc:Choice>
        <mc:Fallback xmlns="">
          <p:sp>
            <p:nvSpPr>
              <p:cNvPr id="24" name="矩形 23"/>
              <p:cNvSpPr>
                <a:spLocks noRot="1" noChangeAspect="1" noMove="1" noResize="1" noEditPoints="1" noAdjustHandles="1" noChangeArrowheads="1" noChangeShapeType="1" noTextEdit="1"/>
              </p:cNvSpPr>
              <p:nvPr/>
            </p:nvSpPr>
            <p:spPr>
              <a:xfrm>
                <a:off x="2298496" y="5603270"/>
                <a:ext cx="6444265" cy="756682"/>
              </a:xfrm>
              <a:prstGeom prst="rect">
                <a:avLst/>
              </a:prstGeom>
              <a:blipFill rotWithShape="1">
                <a:blip r:embed="rId6"/>
                <a:stretch>
                  <a:fillRect l="-7" t="-4" r="1" b="56"/>
                </a:stretch>
              </a:blipFill>
            </p:spPr>
            <p:txBody>
              <a:bodyPr/>
              <a:lstStyle/>
              <a:p>
                <a:r>
                  <a:rPr lang="zh-CN" altLang="en-US">
                    <a:noFill/>
                  </a:rPr>
                  <a:t> </a:t>
                </a:r>
              </a:p>
            </p:txBody>
          </p:sp>
        </mc:Fallback>
      </mc:AlternateContent>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1938990"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sym typeface="方正北魏楷书简体"/>
              </a:rPr>
              <a:t>复合函数求导法则</a:t>
            </a:r>
            <a:endParaRPr dirty="0"/>
          </a:p>
        </p:txBody>
      </p:sp>
      <p:sp>
        <p:nvSpPr>
          <p:cNvPr id="9" name="矩形 28"/>
          <p:cNvSpPr txBox="1"/>
          <p:nvPr/>
        </p:nvSpPr>
        <p:spPr>
          <a:xfrm>
            <a:off x="778820" y="1591466"/>
            <a:ext cx="2817436" cy="461665"/>
          </a:xfrm>
          <a:prstGeom prst="rect">
            <a:avLst/>
          </a:prstGeom>
          <a:ln w="12700">
            <a:miter lim="400000"/>
          </a:ln>
        </p:spPr>
        <p:txBody>
          <a:bodyPr wrap="none" lIns="45719" rIns="45719">
            <a:spAutoFit/>
          </a:bodyPr>
          <a:lstStyle/>
          <a:p>
            <a:pPr marL="285750" indent="-285750">
              <a:buFont typeface="Wingdings" panose="05000000000000000000" pitchFamily="2" charset="2"/>
              <a:buChar char="n"/>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sz="2400" dirty="0">
                <a:latin typeface="方正北魏楷书简体"/>
                <a:ea typeface="方正北魏楷书简体"/>
                <a:cs typeface="方正北魏楷书简体"/>
                <a:sym typeface="方正北魏楷书简体"/>
              </a:rPr>
              <a:t>链式法则</a:t>
            </a:r>
            <a:r>
              <a:rPr lang="en-US" altLang="zh-CN" sz="2400" dirty="0">
                <a:latin typeface="方正北魏楷书简体"/>
                <a:ea typeface="方正北魏楷书简体"/>
                <a:cs typeface="方正北魏楷书简体"/>
                <a:sym typeface="方正北魏楷书简体"/>
              </a:rPr>
              <a:t>chain rule</a:t>
            </a:r>
            <a:endParaRPr sz="2400" dirty="0"/>
          </a:p>
        </p:txBody>
      </p:sp>
      <mc:AlternateContent xmlns:mc="http://schemas.openxmlformats.org/markup-compatibility/2006" xmlns:a14="http://schemas.microsoft.com/office/drawing/2010/main">
        <mc:Choice Requires="a14">
          <p:sp>
            <p:nvSpPr>
              <p:cNvPr id="18" name="矩形 28"/>
              <p:cNvSpPr txBox="1"/>
              <p:nvPr/>
            </p:nvSpPr>
            <p:spPr>
              <a:xfrm>
                <a:off x="1055440" y="1995147"/>
                <a:ext cx="10450744" cy="990784"/>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sz="2400" b="1" dirty="0">
                    <a:solidFill>
                      <a:schemeClr val="tx1"/>
                    </a:solidFill>
                    <a:latin typeface="方正北魏楷书简体"/>
                    <a:ea typeface="方正北魏楷书简体"/>
                    <a:cs typeface="方正北魏楷书简体"/>
                    <a:sym typeface="方正北魏楷书简体"/>
                  </a:rPr>
                  <a:t>设</a:t>
                </a:r>
                <a14:m>
                  <m:oMath xmlns:m="http://schemas.openxmlformats.org/officeDocument/2006/math">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𝒚</m:t>
                    </m:r>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m:t>
                    </m:r>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𝒇</m:t>
                    </m:r>
                    <m:d>
                      <m:dPr>
                        <m:ctrlP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ctrlPr>
                      </m:dPr>
                      <m:e>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𝒖</m:t>
                        </m:r>
                      </m:e>
                    </m:d>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m:t>
                    </m:r>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𝒖</m:t>
                    </m:r>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m:t>
                    </m:r>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𝒈</m:t>
                    </m:r>
                    <m:d>
                      <m:dPr>
                        <m:ctrlP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ctrlPr>
                      </m:dPr>
                      <m:e>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𝒘</m:t>
                        </m:r>
                      </m:e>
                    </m:d>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m:t>
                    </m:r>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𝒘</m:t>
                    </m:r>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m:t>
                    </m:r>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𝒉</m:t>
                    </m:r>
                    <m:d>
                      <m:dPr>
                        <m:ctrlP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ctrlPr>
                      </m:dPr>
                      <m:e>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𝒙</m:t>
                        </m:r>
                      </m:e>
                    </m:d>
                  </m:oMath>
                </a14:m>
                <a:r>
                  <a:rPr lang="zh-CN" altLang="en-US" sz="2400" b="1" dirty="0">
                    <a:solidFill>
                      <a:schemeClr val="tx1"/>
                    </a:solidFill>
                    <a:latin typeface="方正北魏楷书简体"/>
                    <a:ea typeface="方正北魏楷书简体"/>
                    <a:cs typeface="方正北魏楷书简体"/>
                    <a:sym typeface="方正北魏楷书简体"/>
                  </a:rPr>
                  <a:t>，则</a:t>
                </a:r>
                <a14:m>
                  <m:oMath xmlns:m="http://schemas.openxmlformats.org/officeDocument/2006/math">
                    <m:f>
                      <m:fPr>
                        <m:ctrlPr>
                          <a:rPr lang="en-US" altLang="zh-CN" sz="4000" b="1" i="1" smtClean="0">
                            <a:solidFill>
                              <a:schemeClr val="tx1"/>
                            </a:solidFill>
                            <a:latin typeface="Cambria Math" panose="02040503050406030204" pitchFamily="18" charset="0"/>
                            <a:ea typeface="方正北魏楷书简体"/>
                            <a:cs typeface="方正北魏楷书简体"/>
                          </a:rPr>
                        </m:ctrlPr>
                      </m:fPr>
                      <m:num>
                        <m:r>
                          <a:rPr lang="en-US" altLang="zh-CN" sz="4000" b="1" i="1" smtClean="0">
                            <a:solidFill>
                              <a:schemeClr val="tx1"/>
                            </a:solidFill>
                            <a:latin typeface="Cambria Math" panose="02040503050406030204" pitchFamily="18" charset="0"/>
                            <a:ea typeface="方正北魏楷书简体"/>
                            <a:cs typeface="方正北魏楷书简体"/>
                          </a:rPr>
                          <m:t>𝒅𝒚</m:t>
                        </m:r>
                      </m:num>
                      <m:den>
                        <m:r>
                          <a:rPr lang="en-US" altLang="zh-CN" sz="4000" b="1" i="1" smtClean="0">
                            <a:solidFill>
                              <a:schemeClr val="tx1"/>
                            </a:solidFill>
                            <a:latin typeface="Cambria Math" panose="02040503050406030204" pitchFamily="18" charset="0"/>
                            <a:ea typeface="方正北魏楷书简体"/>
                            <a:cs typeface="方正北魏楷书简体"/>
                          </a:rPr>
                          <m:t>𝒅𝒙</m:t>
                        </m:r>
                      </m:den>
                    </m:f>
                    <m:r>
                      <a:rPr lang="en-US" altLang="zh-CN" sz="4000" b="1" i="1" smtClean="0">
                        <a:solidFill>
                          <a:schemeClr val="tx1"/>
                        </a:solidFill>
                        <a:latin typeface="Cambria Math" panose="02040503050406030204" pitchFamily="18" charset="0"/>
                        <a:ea typeface="方正北魏楷书简体"/>
                        <a:cs typeface="方正北魏楷书简体"/>
                      </a:rPr>
                      <m:t>=</m:t>
                    </m:r>
                    <m:f>
                      <m:fPr>
                        <m:ctrlPr>
                          <a:rPr lang="en-US" altLang="zh-CN" sz="4000" b="1" i="1" smtClean="0">
                            <a:solidFill>
                              <a:schemeClr val="tx1"/>
                            </a:solidFill>
                            <a:latin typeface="Cambria Math" panose="02040503050406030204" pitchFamily="18" charset="0"/>
                            <a:ea typeface="方正北魏楷书简体"/>
                            <a:cs typeface="方正北魏楷书简体"/>
                          </a:rPr>
                        </m:ctrlPr>
                      </m:fPr>
                      <m:num>
                        <m:r>
                          <a:rPr lang="en-US" altLang="zh-CN" sz="4000" b="1" i="1" smtClean="0">
                            <a:solidFill>
                              <a:schemeClr val="tx1"/>
                            </a:solidFill>
                            <a:latin typeface="Cambria Math" panose="02040503050406030204" pitchFamily="18" charset="0"/>
                            <a:ea typeface="方正北魏楷书简体"/>
                            <a:cs typeface="方正北魏楷书简体"/>
                          </a:rPr>
                          <m:t>𝒅𝒚</m:t>
                        </m:r>
                      </m:num>
                      <m:den>
                        <m:r>
                          <a:rPr lang="en-US" altLang="zh-CN" sz="4000" b="1" i="1" smtClean="0">
                            <a:solidFill>
                              <a:schemeClr val="tx1"/>
                            </a:solidFill>
                            <a:latin typeface="Cambria Math" panose="02040503050406030204" pitchFamily="18" charset="0"/>
                            <a:ea typeface="方正北魏楷书简体"/>
                            <a:cs typeface="方正北魏楷书简体"/>
                          </a:rPr>
                          <m:t>𝒅𝒖</m:t>
                        </m:r>
                      </m:den>
                    </m:f>
                    <m:r>
                      <a:rPr lang="en-US" altLang="zh-CN" sz="4000" b="1" i="1">
                        <a:solidFill>
                          <a:schemeClr val="tx1"/>
                        </a:solidFill>
                        <a:latin typeface="Cambria Math" panose="02040503050406030204" pitchFamily="18" charset="0"/>
                        <a:ea typeface="Cambria Math" panose="02040503050406030204" pitchFamily="18" charset="0"/>
                        <a:cs typeface="方正北魏楷书简体"/>
                      </a:rPr>
                      <m:t>⋅</m:t>
                    </m:r>
                    <m:f>
                      <m:fPr>
                        <m:ctrlP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ctrlPr>
                      </m:fPr>
                      <m:num>
                        <m: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t>𝒅𝒖</m:t>
                        </m:r>
                      </m:num>
                      <m:den>
                        <m: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t>𝒅𝒘</m:t>
                        </m:r>
                      </m:den>
                    </m:f>
                    <m: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t>⋅</m:t>
                    </m:r>
                    <m:f>
                      <m:fPr>
                        <m:ctrlP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ctrlPr>
                      </m:fPr>
                      <m:num>
                        <m: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t>𝒅𝒘</m:t>
                        </m:r>
                      </m:num>
                      <m:den>
                        <m: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t>𝒅𝒙</m:t>
                        </m:r>
                      </m:den>
                    </m:f>
                    <m: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t>=</m:t>
                    </m:r>
                    <m:sSup>
                      <m:sSupPr>
                        <m:ctrlP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ctrlPr>
                      </m:sSupPr>
                      <m:e>
                        <m: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t>𝒇</m:t>
                        </m:r>
                      </m:e>
                      <m:sup>
                        <m: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t>′</m:t>
                        </m:r>
                      </m:sup>
                    </m:sSup>
                    <m:sSup>
                      <m:sSupPr>
                        <m:ctrlP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ctrlPr>
                      </m:sSupPr>
                      <m:e>
                        <m: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t>𝒈</m:t>
                        </m:r>
                      </m:e>
                      <m:sup>
                        <m: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t>′</m:t>
                        </m:r>
                      </m:sup>
                    </m:sSup>
                    <m: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t>𝒉</m:t>
                    </m:r>
                    <m:r>
                      <a:rPr lang="en-US" altLang="zh-CN" sz="4000" b="1" i="1" smtClean="0">
                        <a:solidFill>
                          <a:schemeClr val="tx1"/>
                        </a:solidFill>
                        <a:latin typeface="Cambria Math" panose="02040503050406030204" pitchFamily="18" charset="0"/>
                        <a:ea typeface="Cambria Math" panose="02040503050406030204" pitchFamily="18" charset="0"/>
                        <a:cs typeface="方正北魏楷书简体"/>
                      </a:rPr>
                      <m:t>′</m:t>
                    </m:r>
                  </m:oMath>
                </a14:m>
                <a:endParaRPr sz="2400" b="1" dirty="0">
                  <a:solidFill>
                    <a:schemeClr val="tx1"/>
                  </a:solidFill>
                  <a:latin typeface="方正北魏楷书简体"/>
                  <a:ea typeface="方正北魏楷书简体"/>
                  <a:cs typeface="方正北魏楷书简体"/>
                </a:endParaRPr>
              </a:p>
            </p:txBody>
          </p:sp>
        </mc:Choice>
        <mc:Fallback xmlns="">
          <p:sp>
            <p:nvSpPr>
              <p:cNvPr id="18" name="矩形 28"/>
              <p:cNvSpPr txBox="1">
                <a:spLocks noRot="1" noChangeAspect="1" noMove="1" noResize="1" noEditPoints="1" noAdjustHandles="1" noChangeArrowheads="1" noChangeShapeType="1" noTextEdit="1"/>
              </p:cNvSpPr>
              <p:nvPr/>
            </p:nvSpPr>
            <p:spPr>
              <a:xfrm>
                <a:off x="1055440" y="1995147"/>
                <a:ext cx="10450744" cy="990784"/>
              </a:xfrm>
              <a:prstGeom prst="rect">
                <a:avLst/>
              </a:prstGeom>
              <a:blipFill rotWithShape="1">
                <a:blip r:embed="rId2"/>
                <a:stretch>
                  <a:fillRect l="-1" t="-62" r="-869" b="16"/>
                </a:stretch>
              </a:blipFill>
              <a:ln w="12700">
                <a:miter lim="400000"/>
              </a:ln>
            </p:spPr>
            <p:txBody>
              <a:bodyPr/>
              <a:lstStyle/>
              <a:p>
                <a:r>
                  <a:rPr lang="zh-CN" altLang="en-US">
                    <a:noFill/>
                  </a:rPr>
                  <a:t> </a:t>
                </a:r>
              </a:p>
            </p:txBody>
          </p:sp>
        </mc:Fallback>
      </mc:AlternateContent>
      <p:grpSp>
        <p:nvGrpSpPr>
          <p:cNvPr id="21" name="组合 20"/>
          <p:cNvGrpSpPr/>
          <p:nvPr/>
        </p:nvGrpSpPr>
        <p:grpSpPr>
          <a:xfrm>
            <a:off x="866013" y="3482291"/>
            <a:ext cx="1344626" cy="444502"/>
            <a:chOff x="870393" y="2744794"/>
            <a:chExt cx="1344626" cy="444502"/>
          </a:xfrm>
        </p:grpSpPr>
        <p:sp>
          <p:nvSpPr>
            <p:cNvPr id="22" name="Rectangle 5"/>
            <p:cNvSpPr/>
            <p:nvPr/>
          </p:nvSpPr>
          <p:spPr>
            <a:xfrm>
              <a:off x="870393" y="2744794"/>
              <a:ext cx="1344626" cy="444502"/>
            </a:xfrm>
            <a:prstGeom prst="rect">
              <a:avLst/>
            </a:prstGeom>
            <a:solidFill>
              <a:srgbClr val="FC611F"/>
            </a:solidFill>
            <a:ln w="12700" cap="flat">
              <a:noFill/>
              <a:miter lim="400000"/>
            </a:ln>
            <a:effectLst/>
          </p:spPr>
          <p:txBody>
            <a:bodyPr wrap="square" lIns="45719" tIns="45719" rIns="45719" bIns="45719" numCol="1" anchor="t">
              <a:noAutofit/>
            </a:bodyPr>
            <a:lstStyle/>
            <a:p>
              <a:endParaRPr/>
            </a:p>
          </p:txBody>
        </p:sp>
        <p:sp>
          <p:nvSpPr>
            <p:cNvPr id="23" name="矩形 22"/>
            <p:cNvSpPr/>
            <p:nvPr/>
          </p:nvSpPr>
          <p:spPr>
            <a:xfrm>
              <a:off x="927794" y="2782379"/>
              <a:ext cx="1229824" cy="369332"/>
            </a:xfrm>
            <a:prstGeom prst="rect">
              <a:avLst/>
            </a:prstGeom>
          </p:spPr>
          <p:txBody>
            <a:bodyPr wrap="none">
              <a:spAutoFit/>
            </a:bodyPr>
            <a:lstStyle/>
            <a:p>
              <a:r>
                <a:rPr lang="en-US" altLang="zh-CN" b="1" dirty="0">
                  <a:latin typeface="Times New Roman" panose="02020603050405020304" pitchFamily="18" charset="0"/>
                  <a:ea typeface="方正北魏楷书简体"/>
                  <a:cs typeface="Times New Roman" panose="02020603050405020304" pitchFamily="18" charset="0"/>
                  <a:sym typeface="方正北魏楷书简体"/>
                </a:rPr>
                <a:t>Example 7</a:t>
              </a:r>
              <a:endParaRPr lang="zh-CN" altLang="en-US" b="1"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4" name="矩形 23"/>
              <p:cNvSpPr/>
              <p:nvPr/>
            </p:nvSpPr>
            <p:spPr>
              <a:xfrm>
                <a:off x="2639616" y="3371865"/>
                <a:ext cx="6966907" cy="6481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ea typeface="方正北魏楷书简体"/>
                          <a:cs typeface="方正北魏楷书简体"/>
                          <a:sym typeface="方正北魏楷书简体"/>
                        </a:rPr>
                        <m:t>𝒚</m:t>
                      </m:r>
                      <m:r>
                        <a:rPr lang="en-US" altLang="zh-CN" sz="3200" b="1" i="1" smtClean="0">
                          <a:latin typeface="Cambria Math" panose="02040503050406030204" pitchFamily="18" charset="0"/>
                          <a:ea typeface="方正北魏楷书简体"/>
                          <a:cs typeface="方正北魏楷书简体"/>
                          <a:sym typeface="方正北魏楷书简体"/>
                        </a:rPr>
                        <m:t>=</m:t>
                      </m:r>
                      <m:func>
                        <m:funcPr>
                          <m:ctrlPr>
                            <a:rPr lang="en-US" altLang="zh-CN" sz="3200" b="1" i="1" smtClean="0">
                              <a:latin typeface="Cambria Math" panose="02040503050406030204" pitchFamily="18" charset="0"/>
                              <a:ea typeface="方正北魏楷书简体"/>
                              <a:cs typeface="方正北魏楷书简体"/>
                              <a:sym typeface="方正北魏楷书简体"/>
                            </a:rPr>
                          </m:ctrlPr>
                        </m:funcPr>
                        <m:fName>
                          <m:sSup>
                            <m:sSupPr>
                              <m:ctrlPr>
                                <a:rPr lang="en-US" altLang="zh-CN" sz="3200" b="1" i="1" smtClean="0">
                                  <a:latin typeface="Cambria Math" panose="02040503050406030204" pitchFamily="18" charset="0"/>
                                  <a:ea typeface="方正北魏楷书简体"/>
                                  <a:cs typeface="方正北魏楷书简体"/>
                                  <a:sym typeface="方正北魏楷书简体"/>
                                </a:rPr>
                              </m:ctrlPr>
                            </m:sSupPr>
                            <m:e>
                              <m:r>
                                <a:rPr lang="en-US" altLang="zh-CN" sz="3200" b="1" i="0" smtClean="0">
                                  <a:latin typeface="Cambria Math" panose="02040503050406030204" pitchFamily="18" charset="0"/>
                                  <a:ea typeface="方正北魏楷书简体"/>
                                  <a:cs typeface="方正北魏楷书简体"/>
                                  <a:sym typeface="方正北魏楷书简体"/>
                                </a:rPr>
                                <m:t>𝐬𝐢𝐧</m:t>
                              </m:r>
                            </m:e>
                            <m:sup>
                              <m:r>
                                <a:rPr lang="en-US" altLang="zh-CN" sz="3200" b="1" i="1" smtClean="0">
                                  <a:latin typeface="Cambria Math" panose="02040503050406030204" pitchFamily="18" charset="0"/>
                                  <a:ea typeface="方正北魏楷书简体"/>
                                  <a:cs typeface="方正北魏楷书简体"/>
                                  <a:sym typeface="方正北魏楷书简体"/>
                                </a:rPr>
                                <m:t>𝟐</m:t>
                              </m:r>
                            </m:sup>
                          </m:sSup>
                        </m:fName>
                        <m:e>
                          <m:d>
                            <m:dPr>
                              <m:ctrlPr>
                                <a:rPr lang="en-US" altLang="zh-CN" sz="3200" b="1" i="1" smtClean="0">
                                  <a:latin typeface="Cambria Math" panose="02040503050406030204" pitchFamily="18" charset="0"/>
                                  <a:ea typeface="方正北魏楷书简体"/>
                                  <a:sym typeface="方正北魏楷书简体"/>
                                </a:rPr>
                              </m:ctrlPr>
                            </m:dPr>
                            <m:e>
                              <m:r>
                                <a:rPr lang="en-US" altLang="zh-CN" sz="3200" b="1" i="1" smtClean="0">
                                  <a:latin typeface="Cambria Math" panose="02040503050406030204" pitchFamily="18" charset="0"/>
                                  <a:ea typeface="方正北魏楷书简体"/>
                                  <a:sym typeface="方正北魏楷书简体"/>
                                </a:rPr>
                                <m:t>−</m:t>
                              </m:r>
                              <m:r>
                                <a:rPr lang="en-US" altLang="zh-CN" sz="3200" b="1" i="1" smtClean="0">
                                  <a:latin typeface="Cambria Math" panose="02040503050406030204" pitchFamily="18" charset="0"/>
                                  <a:ea typeface="方正北魏楷书简体"/>
                                  <a:sym typeface="方正北魏楷书简体"/>
                                </a:rPr>
                                <m:t>𝟑</m:t>
                              </m:r>
                              <m:sSup>
                                <m:sSupPr>
                                  <m:ctrlPr>
                                    <a:rPr lang="en-US" altLang="zh-CN" sz="3200" b="1" i="1" smtClean="0">
                                      <a:latin typeface="Cambria Math" panose="02040503050406030204" pitchFamily="18" charset="0"/>
                                      <a:ea typeface="方正北魏楷书简体"/>
                                      <a:sym typeface="方正北魏楷书简体"/>
                                    </a:rPr>
                                  </m:ctrlPr>
                                </m:sSupPr>
                                <m:e>
                                  <m:r>
                                    <a:rPr lang="en-US" altLang="zh-CN" sz="3200" b="1" i="1" smtClean="0">
                                      <a:latin typeface="Cambria Math" panose="02040503050406030204" pitchFamily="18" charset="0"/>
                                      <a:ea typeface="方正北魏楷书简体"/>
                                      <a:sym typeface="方正北魏楷书简体"/>
                                    </a:rPr>
                                    <m:t>𝒙</m:t>
                                  </m:r>
                                </m:e>
                                <m:sup>
                                  <m:r>
                                    <a:rPr lang="en-US" altLang="zh-CN" sz="3200" b="1" i="1" smtClean="0">
                                      <a:latin typeface="Cambria Math" panose="02040503050406030204" pitchFamily="18" charset="0"/>
                                      <a:ea typeface="方正北魏楷书简体"/>
                                      <a:sym typeface="方正北魏楷书简体"/>
                                    </a:rPr>
                                    <m:t>𝟐</m:t>
                                  </m:r>
                                </m:sup>
                              </m:sSup>
                              <m:r>
                                <a:rPr lang="en-US" altLang="zh-CN" sz="3200" b="1" i="1" smtClean="0">
                                  <a:latin typeface="Cambria Math" panose="02040503050406030204" pitchFamily="18" charset="0"/>
                                  <a:ea typeface="方正北魏楷书简体"/>
                                  <a:sym typeface="方正北魏楷书简体"/>
                                </a:rPr>
                                <m:t>−</m:t>
                              </m:r>
                              <m:r>
                                <a:rPr lang="en-US" altLang="zh-CN" sz="3200" b="1" i="1" smtClean="0">
                                  <a:latin typeface="Cambria Math" panose="02040503050406030204" pitchFamily="18" charset="0"/>
                                  <a:ea typeface="方正北魏楷书简体"/>
                                  <a:sym typeface="方正北魏楷书简体"/>
                                </a:rPr>
                                <m:t>𝟏</m:t>
                              </m:r>
                            </m:e>
                          </m:d>
                        </m:e>
                      </m:func>
                      <m:r>
                        <a:rPr lang="en-US" altLang="zh-CN" sz="3200" b="1" i="1" smtClean="0">
                          <a:latin typeface="Cambria Math" panose="02040503050406030204" pitchFamily="18" charset="0"/>
                          <a:ea typeface="方正北魏楷书简体"/>
                          <a:sym typeface="方正北魏楷书简体"/>
                        </a:rPr>
                        <m:t>,  </m:t>
                      </m:r>
                      <m:r>
                        <a:rPr lang="en-US" altLang="zh-CN" sz="3200" b="1" i="1" smtClean="0">
                          <a:latin typeface="Cambria Math" panose="02040503050406030204" pitchFamily="18" charset="0"/>
                          <a:ea typeface="方正北魏楷书简体"/>
                          <a:sym typeface="方正北魏楷书简体"/>
                        </a:rPr>
                        <m:t>𝒇𝒊𝒏𝒅𝒊𝒏𝒈</m:t>
                      </m:r>
                      <m:r>
                        <a:rPr lang="en-US" altLang="zh-CN" sz="3200" b="1" i="1" smtClean="0">
                          <a:latin typeface="Cambria Math" panose="02040503050406030204" pitchFamily="18" charset="0"/>
                          <a:ea typeface="方正北魏楷书简体"/>
                          <a:sym typeface="方正北魏楷书简体"/>
                        </a:rPr>
                        <m:t> </m:t>
                      </m:r>
                      <m:r>
                        <a:rPr lang="en-US" altLang="zh-CN" sz="3200" b="1" i="1" smtClean="0">
                          <a:latin typeface="Cambria Math" panose="02040503050406030204" pitchFamily="18" charset="0"/>
                          <a:ea typeface="方正北魏楷书简体"/>
                          <a:sym typeface="方正北魏楷书简体"/>
                        </a:rPr>
                        <m:t>𝒚</m:t>
                      </m:r>
                      <m:r>
                        <a:rPr lang="en-US" altLang="zh-CN" sz="3200" b="1" i="1" smtClean="0">
                          <a:latin typeface="Cambria Math" panose="02040503050406030204" pitchFamily="18" charset="0"/>
                          <a:ea typeface="方正北魏楷书简体"/>
                          <a:sym typeface="方正北魏楷书简体"/>
                        </a:rPr>
                        <m:t>′</m:t>
                      </m:r>
                    </m:oMath>
                  </m:oMathPara>
                </a14:m>
                <a:endParaRPr lang="zh-CN" altLang="en-US" sz="3200" b="1" i="1" dirty="0"/>
              </a:p>
            </p:txBody>
          </p:sp>
        </mc:Choice>
        <mc:Fallback xmlns="">
          <p:sp>
            <p:nvSpPr>
              <p:cNvPr id="24" name="矩形 23"/>
              <p:cNvSpPr>
                <a:spLocks noRot="1" noChangeAspect="1" noMove="1" noResize="1" noEditPoints="1" noAdjustHandles="1" noChangeArrowheads="1" noChangeShapeType="1" noTextEdit="1"/>
              </p:cNvSpPr>
              <p:nvPr/>
            </p:nvSpPr>
            <p:spPr>
              <a:xfrm>
                <a:off x="2639616" y="3371865"/>
                <a:ext cx="6966907" cy="648191"/>
              </a:xfrm>
              <a:prstGeom prst="rect">
                <a:avLst/>
              </a:prstGeom>
              <a:blipFill rotWithShape="1">
                <a:blip r:embed="rId3"/>
                <a:stretch>
                  <a:fillRect l="-8" t="-2" r="3" b="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44614" y="4900572"/>
                <a:ext cx="10956910" cy="9107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1" i="1" smtClean="0">
                              <a:solidFill>
                                <a:schemeClr val="tx1"/>
                              </a:solidFill>
                              <a:latin typeface="Cambria Math" panose="02040503050406030204" pitchFamily="18" charset="0"/>
                              <a:ea typeface="方正北魏楷书简体"/>
                              <a:cs typeface="方正北魏楷书简体"/>
                            </a:rPr>
                          </m:ctrlPr>
                        </m:fPr>
                        <m:num>
                          <m:r>
                            <a:rPr lang="en-US" altLang="zh-CN" sz="2800" b="1" i="1">
                              <a:solidFill>
                                <a:schemeClr val="tx1"/>
                              </a:solidFill>
                              <a:latin typeface="Cambria Math" panose="02040503050406030204" pitchFamily="18" charset="0"/>
                              <a:ea typeface="方正北魏楷书简体"/>
                              <a:cs typeface="方正北魏楷书简体"/>
                            </a:rPr>
                            <m:t>𝒅𝒚</m:t>
                          </m:r>
                        </m:num>
                        <m:den>
                          <m:r>
                            <a:rPr lang="en-US" altLang="zh-CN" sz="2800" b="1" i="1">
                              <a:solidFill>
                                <a:schemeClr val="tx1"/>
                              </a:solidFill>
                              <a:latin typeface="Cambria Math" panose="02040503050406030204" pitchFamily="18" charset="0"/>
                              <a:ea typeface="方正北魏楷书简体"/>
                              <a:cs typeface="方正北魏楷书简体"/>
                            </a:rPr>
                            <m:t>𝒅𝒙</m:t>
                          </m:r>
                        </m:den>
                      </m:f>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m:t>
                      </m:r>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𝟐</m:t>
                      </m:r>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𝒖</m:t>
                      </m:r>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m:t>
                      </m:r>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𝒄𝒐𝒔𝒘</m:t>
                      </m:r>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m:t>
                      </m:r>
                      <m:d>
                        <m:dPr>
                          <m:ctrlP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ctrlPr>
                        </m:dPr>
                        <m:e>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m:t>
                          </m:r>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𝟔</m:t>
                          </m:r>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𝒙</m:t>
                          </m:r>
                        </m:e>
                      </m:d>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m:t>
                      </m:r>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𝟐</m:t>
                      </m:r>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𝒔𝒊𝒏</m:t>
                      </m:r>
                      <m:d>
                        <m:dPr>
                          <m:ctrlP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ctrlPr>
                        </m:dPr>
                        <m:e>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m:t>
                          </m:r>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𝟑</m:t>
                          </m:r>
                          <m:sSup>
                            <m:sSupPr>
                              <m:ctrlP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ctrlPr>
                            </m:sSupPr>
                            <m:e>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𝒙</m:t>
                              </m:r>
                            </m:e>
                            <m:sup>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𝟐</m:t>
                              </m:r>
                            </m:sup>
                          </m:sSup>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m:t>
                          </m:r>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𝟏</m:t>
                          </m:r>
                        </m:e>
                      </m:d>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m:t>
                      </m:r>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𝒄𝒐𝒔</m:t>
                      </m:r>
                      <m:d>
                        <m:dPr>
                          <m:ctrlPr>
                            <a:rPr lang="en-US" altLang="zh-CN" sz="2800" b="1" i="1">
                              <a:solidFill>
                                <a:schemeClr val="tx1"/>
                              </a:solidFill>
                              <a:latin typeface="Cambria Math" panose="02040503050406030204" pitchFamily="18" charset="0"/>
                              <a:ea typeface="Cambria Math" panose="02040503050406030204" pitchFamily="18" charset="0"/>
                              <a:cs typeface="方正北魏楷书简体"/>
                            </a:rPr>
                          </m:ctrlPr>
                        </m:dPr>
                        <m:e>
                          <m:r>
                            <a:rPr lang="en-US" altLang="zh-CN" sz="2800" b="1" i="1">
                              <a:solidFill>
                                <a:schemeClr val="tx1"/>
                              </a:solidFill>
                              <a:latin typeface="Cambria Math" panose="02040503050406030204" pitchFamily="18" charset="0"/>
                              <a:ea typeface="Cambria Math" panose="02040503050406030204" pitchFamily="18" charset="0"/>
                              <a:cs typeface="方正北魏楷书简体"/>
                            </a:rPr>
                            <m:t>−</m:t>
                          </m:r>
                          <m:r>
                            <a:rPr lang="en-US" altLang="zh-CN" sz="2800" b="1" i="1">
                              <a:solidFill>
                                <a:schemeClr val="tx1"/>
                              </a:solidFill>
                              <a:latin typeface="Cambria Math" panose="02040503050406030204" pitchFamily="18" charset="0"/>
                              <a:ea typeface="Cambria Math" panose="02040503050406030204" pitchFamily="18" charset="0"/>
                              <a:cs typeface="方正北魏楷书简体"/>
                            </a:rPr>
                            <m:t>𝟑</m:t>
                          </m:r>
                          <m:sSup>
                            <m:sSupPr>
                              <m:ctrlPr>
                                <a:rPr lang="en-US" altLang="zh-CN" sz="2800" b="1" i="1">
                                  <a:solidFill>
                                    <a:schemeClr val="tx1"/>
                                  </a:solidFill>
                                  <a:latin typeface="Cambria Math" panose="02040503050406030204" pitchFamily="18" charset="0"/>
                                  <a:ea typeface="Cambria Math" panose="02040503050406030204" pitchFamily="18" charset="0"/>
                                  <a:cs typeface="方正北魏楷书简体"/>
                                </a:rPr>
                              </m:ctrlPr>
                            </m:sSupPr>
                            <m:e>
                              <m:r>
                                <a:rPr lang="en-US" altLang="zh-CN" sz="2800" b="1" i="1">
                                  <a:solidFill>
                                    <a:schemeClr val="tx1"/>
                                  </a:solidFill>
                                  <a:latin typeface="Cambria Math" panose="02040503050406030204" pitchFamily="18" charset="0"/>
                                  <a:ea typeface="Cambria Math" panose="02040503050406030204" pitchFamily="18" charset="0"/>
                                  <a:cs typeface="方正北魏楷书简体"/>
                                </a:rPr>
                                <m:t>𝒙</m:t>
                              </m:r>
                            </m:e>
                            <m:sup>
                              <m:r>
                                <a:rPr lang="en-US" altLang="zh-CN" sz="2800" b="1" i="1">
                                  <a:solidFill>
                                    <a:schemeClr val="tx1"/>
                                  </a:solidFill>
                                  <a:latin typeface="Cambria Math" panose="02040503050406030204" pitchFamily="18" charset="0"/>
                                  <a:ea typeface="Cambria Math" panose="02040503050406030204" pitchFamily="18" charset="0"/>
                                  <a:cs typeface="方正北魏楷书简体"/>
                                </a:rPr>
                                <m:t>𝟐</m:t>
                              </m:r>
                            </m:sup>
                          </m:sSup>
                          <m:r>
                            <a:rPr lang="en-US" altLang="zh-CN" sz="2800" b="1" i="1">
                              <a:solidFill>
                                <a:schemeClr val="tx1"/>
                              </a:solidFill>
                              <a:latin typeface="Cambria Math" panose="02040503050406030204" pitchFamily="18" charset="0"/>
                              <a:ea typeface="Cambria Math" panose="02040503050406030204" pitchFamily="18" charset="0"/>
                              <a:cs typeface="方正北魏楷书简体"/>
                            </a:rPr>
                            <m:t>−</m:t>
                          </m:r>
                          <m:r>
                            <a:rPr lang="en-US" altLang="zh-CN" sz="2800" b="1" i="1">
                              <a:solidFill>
                                <a:schemeClr val="tx1"/>
                              </a:solidFill>
                              <a:latin typeface="Cambria Math" panose="02040503050406030204" pitchFamily="18" charset="0"/>
                              <a:ea typeface="Cambria Math" panose="02040503050406030204" pitchFamily="18" charset="0"/>
                              <a:cs typeface="方正北魏楷书简体"/>
                            </a:rPr>
                            <m:t>𝟏</m:t>
                          </m:r>
                        </m:e>
                      </m:d>
                      <m:r>
                        <a:rPr lang="en-US" altLang="zh-CN" sz="2800" b="1" i="1">
                          <a:solidFill>
                            <a:schemeClr val="tx1"/>
                          </a:solidFill>
                          <a:latin typeface="Cambria Math" panose="02040503050406030204" pitchFamily="18" charset="0"/>
                          <a:ea typeface="Cambria Math" panose="02040503050406030204" pitchFamily="18" charset="0"/>
                          <a:cs typeface="方正北魏楷书简体"/>
                        </a:rPr>
                        <m:t>⋅</m:t>
                      </m:r>
                      <m:d>
                        <m:dPr>
                          <m:ctrlP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ctrlPr>
                        </m:dPr>
                        <m:e>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m:t>
                          </m:r>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𝟔</m:t>
                          </m:r>
                          <m:r>
                            <a:rPr lang="en-US" altLang="zh-CN" sz="2800" b="1" i="1" smtClean="0">
                              <a:solidFill>
                                <a:schemeClr val="tx1"/>
                              </a:solidFill>
                              <a:latin typeface="Cambria Math" panose="02040503050406030204" pitchFamily="18" charset="0"/>
                              <a:ea typeface="Cambria Math" panose="02040503050406030204" pitchFamily="18" charset="0"/>
                              <a:cs typeface="方正北魏楷书简体"/>
                            </a:rPr>
                            <m:t>𝒙</m:t>
                          </m:r>
                        </m:e>
                      </m:d>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644614" y="4900572"/>
                <a:ext cx="10956910" cy="910762"/>
              </a:xfrm>
              <a:prstGeom prst="rect">
                <a:avLst/>
              </a:prstGeom>
              <a:blipFill rotWithShape="1">
                <a:blip r:embed="rId4"/>
                <a:stretch>
                  <a:fillRect l="-1" t="-30" r="1" b="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9840416" y="3372110"/>
                <a:ext cx="2201180" cy="1217000"/>
              </a:xfrm>
              <a:prstGeom prst="rect">
                <a:avLst/>
              </a:prstGeom>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ea typeface="方正北魏楷书简体"/>
                          <a:sym typeface="方正北魏楷书简体"/>
                        </a:rPr>
                        <m:t>𝒚</m:t>
                      </m:r>
                      <m:r>
                        <a:rPr lang="en-US" altLang="zh-CN" sz="2400" b="1" i="1" smtClean="0">
                          <a:latin typeface="Cambria Math" panose="02040503050406030204" pitchFamily="18" charset="0"/>
                          <a:ea typeface="方正北魏楷书简体"/>
                          <a:sym typeface="方正北魏楷书简体"/>
                        </a:rPr>
                        <m:t>=</m:t>
                      </m:r>
                      <m:sSup>
                        <m:sSupPr>
                          <m:ctrlPr>
                            <a:rPr lang="en-US" altLang="zh-CN" sz="2400" b="1" i="1" smtClean="0">
                              <a:latin typeface="Cambria Math" panose="02040503050406030204" pitchFamily="18" charset="0"/>
                              <a:ea typeface="方正北魏楷书简体"/>
                              <a:sym typeface="方正北魏楷书简体"/>
                            </a:rPr>
                          </m:ctrlPr>
                        </m:sSupPr>
                        <m:e>
                          <m:r>
                            <a:rPr lang="en-US" altLang="zh-CN" sz="2400" b="1" i="1" smtClean="0">
                              <a:latin typeface="Cambria Math" panose="02040503050406030204" pitchFamily="18" charset="0"/>
                              <a:ea typeface="方正北魏楷书简体"/>
                              <a:sym typeface="方正北魏楷书简体"/>
                            </a:rPr>
                            <m:t>𝒖</m:t>
                          </m:r>
                        </m:e>
                        <m:sup>
                          <m:r>
                            <a:rPr lang="en-US" altLang="zh-CN" sz="2400" b="1" i="1" smtClean="0">
                              <a:latin typeface="Cambria Math" panose="02040503050406030204" pitchFamily="18" charset="0"/>
                              <a:ea typeface="方正北魏楷书简体"/>
                              <a:sym typeface="方正北魏楷书简体"/>
                            </a:rPr>
                            <m:t>𝟐</m:t>
                          </m:r>
                        </m:sup>
                      </m:sSup>
                    </m:oMath>
                  </m:oMathPara>
                </a14:m>
                <a:endParaRPr lang="en-US" altLang="zh-CN" sz="2400" b="1" i="1" dirty="0">
                  <a:latin typeface="Cambria Math" panose="02040503050406030204" pitchFamily="18" charset="0"/>
                  <a:ea typeface="方正北魏楷书简体"/>
                  <a:sym typeface="方正北魏楷书简体"/>
                </a:endParaRPr>
              </a:p>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ea typeface="方正北魏楷书简体"/>
                          <a:sym typeface="方正北魏楷书简体"/>
                        </a:rPr>
                        <m:t>𝒖</m:t>
                      </m:r>
                      <m:r>
                        <a:rPr lang="en-US" altLang="zh-CN" sz="2400" b="1" i="1" smtClean="0">
                          <a:latin typeface="Cambria Math" panose="02040503050406030204" pitchFamily="18" charset="0"/>
                          <a:ea typeface="方正北魏楷书简体"/>
                          <a:sym typeface="方正北魏楷书简体"/>
                        </a:rPr>
                        <m:t>=</m:t>
                      </m:r>
                      <m:r>
                        <a:rPr lang="en-US" altLang="zh-CN" sz="2400" b="1" i="1" smtClean="0">
                          <a:latin typeface="Cambria Math" panose="02040503050406030204" pitchFamily="18" charset="0"/>
                          <a:ea typeface="方正北魏楷书简体"/>
                          <a:sym typeface="方正北魏楷书简体"/>
                        </a:rPr>
                        <m:t>𝒔𝒊𝒏𝒘</m:t>
                      </m:r>
                    </m:oMath>
                  </m:oMathPara>
                </a14:m>
                <a:endParaRPr lang="en-US" altLang="zh-CN" sz="2400" b="1" dirty="0">
                  <a:ea typeface="方正北魏楷书简体"/>
                  <a:sym typeface="方正北魏楷书简体"/>
                </a:endParaRPr>
              </a:p>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ea typeface="方正北魏楷书简体"/>
                          <a:sym typeface="方正北魏楷书简体"/>
                        </a:rPr>
                        <m:t>𝒘</m:t>
                      </m:r>
                      <m:r>
                        <a:rPr lang="en-US" altLang="zh-CN" sz="2400" b="1" i="1" smtClean="0">
                          <a:latin typeface="Cambria Math" panose="02040503050406030204" pitchFamily="18" charset="0"/>
                          <a:ea typeface="方正北魏楷书简体"/>
                          <a:sym typeface="方正北魏楷书简体"/>
                        </a:rPr>
                        <m:t>=−</m:t>
                      </m:r>
                      <m:r>
                        <a:rPr lang="en-US" altLang="zh-CN" sz="2400" b="1" i="1" smtClean="0">
                          <a:latin typeface="Cambria Math" panose="02040503050406030204" pitchFamily="18" charset="0"/>
                          <a:ea typeface="方正北魏楷书简体"/>
                          <a:sym typeface="方正北魏楷书简体"/>
                        </a:rPr>
                        <m:t>𝟑</m:t>
                      </m:r>
                      <m:sSup>
                        <m:sSupPr>
                          <m:ctrlPr>
                            <a:rPr lang="en-US" altLang="zh-CN" sz="2400" b="1" i="1" smtClean="0">
                              <a:latin typeface="Cambria Math" panose="02040503050406030204" pitchFamily="18" charset="0"/>
                              <a:ea typeface="方正北魏楷书简体"/>
                              <a:sym typeface="方正北魏楷书简体"/>
                            </a:rPr>
                          </m:ctrlPr>
                        </m:sSupPr>
                        <m:e>
                          <m:r>
                            <a:rPr lang="en-US" altLang="zh-CN" sz="2400" b="1" i="1" smtClean="0">
                              <a:latin typeface="Cambria Math" panose="02040503050406030204" pitchFamily="18" charset="0"/>
                              <a:ea typeface="方正北魏楷书简体"/>
                              <a:sym typeface="方正北魏楷书简体"/>
                            </a:rPr>
                            <m:t>𝒙</m:t>
                          </m:r>
                        </m:e>
                        <m:sup>
                          <m:r>
                            <a:rPr lang="en-US" altLang="zh-CN" sz="2400" b="1" i="1" smtClean="0">
                              <a:latin typeface="Cambria Math" panose="02040503050406030204" pitchFamily="18" charset="0"/>
                              <a:ea typeface="方正北魏楷书简体"/>
                              <a:sym typeface="方正北魏楷书简体"/>
                            </a:rPr>
                            <m:t>𝟐</m:t>
                          </m:r>
                        </m:sup>
                      </m:sSup>
                      <m:r>
                        <a:rPr lang="en-US" altLang="zh-CN" sz="2400" b="1" i="1" smtClean="0">
                          <a:latin typeface="Cambria Math" panose="02040503050406030204" pitchFamily="18" charset="0"/>
                          <a:ea typeface="方正北魏楷书简体"/>
                          <a:sym typeface="方正北魏楷书简体"/>
                        </a:rPr>
                        <m:t>−</m:t>
                      </m:r>
                      <m:r>
                        <a:rPr lang="en-US" altLang="zh-CN" sz="2400" b="1" i="1" smtClean="0">
                          <a:latin typeface="Cambria Math" panose="02040503050406030204" pitchFamily="18" charset="0"/>
                          <a:ea typeface="方正北魏楷书简体"/>
                          <a:sym typeface="方正北魏楷书简体"/>
                        </a:rPr>
                        <m:t>𝟏</m:t>
                      </m:r>
                    </m:oMath>
                  </m:oMathPara>
                </a14:m>
                <a:endParaRPr lang="en-US" altLang="zh-CN" sz="2400" b="1" dirty="0">
                  <a:ea typeface="方正北魏楷书简体"/>
                  <a:sym typeface="方正北魏楷书简体"/>
                </a:endParaRPr>
              </a:p>
            </p:txBody>
          </p:sp>
        </mc:Choice>
        <mc:Fallback xmlns="">
          <p:sp>
            <p:nvSpPr>
              <p:cNvPr id="25" name="矩形 24"/>
              <p:cNvSpPr>
                <a:spLocks noRot="1" noChangeAspect="1" noMove="1" noResize="1" noEditPoints="1" noAdjustHandles="1" noChangeArrowheads="1" noChangeShapeType="1" noTextEdit="1"/>
              </p:cNvSpPr>
              <p:nvPr/>
            </p:nvSpPr>
            <p:spPr>
              <a:xfrm>
                <a:off x="9840416" y="3372110"/>
                <a:ext cx="2201180" cy="1217000"/>
              </a:xfrm>
              <a:prstGeom prst="rect">
                <a:avLst/>
              </a:prstGeom>
              <a:blipFill rotWithShape="1">
                <a:blip r:embed="rId5"/>
                <a:stretch>
                  <a:fillRect l="-223" t="-439" r="-198" b="-368"/>
                </a:stretch>
              </a:blipFill>
              <a:ln>
                <a:solidFill>
                  <a:schemeClr val="accent1"/>
                </a:solidFill>
              </a:ln>
            </p:spPr>
            <p:txBody>
              <a:bodyPr/>
              <a:lstStyle/>
              <a:p>
                <a:r>
                  <a:rPr lang="zh-CN" alt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8736" y="620707"/>
            <a:ext cx="2046849" cy="653630"/>
          </a:xfrm>
          <a:prstGeom prst="rect">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矩形 2"/>
          <p:cNvSpPr/>
          <p:nvPr/>
        </p:nvSpPr>
        <p:spPr>
          <a:xfrm>
            <a:off x="778820" y="620688"/>
            <a:ext cx="2834472" cy="653631"/>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3300" b="1" dirty="0">
                <a:solidFill>
                  <a:schemeClr val="bg1"/>
                </a:solidFill>
                <a:latin typeface="叶根友行书繁" panose="02010601030101010101" pitchFamily="2" charset="-122"/>
                <a:ea typeface="叶根友行书繁" panose="02010601030101010101" pitchFamily="2" charset="-122"/>
              </a:rPr>
              <a:t>函数基本概念</a:t>
            </a:r>
            <a:endParaRPr lang="en-US" altLang="zh-CN" sz="3300" b="1" dirty="0">
              <a:solidFill>
                <a:schemeClr val="bg1"/>
              </a:solidFill>
              <a:latin typeface="叶根友行书繁" panose="02010601030101010101" pitchFamily="2" charset="-122"/>
              <a:ea typeface="叶根友行书繁" panose="02010601030101010101" pitchFamily="2" charset="-122"/>
            </a:endParaRPr>
          </a:p>
        </p:txBody>
      </p:sp>
      <mc:AlternateContent xmlns:mc="http://schemas.openxmlformats.org/markup-compatibility/2006" xmlns:a14="http://schemas.microsoft.com/office/drawing/2010/main">
        <mc:Choice Requires="a14">
          <p:sp>
            <p:nvSpPr>
              <p:cNvPr id="8" name="矩形 7"/>
              <p:cNvSpPr/>
              <p:nvPr/>
            </p:nvSpPr>
            <p:spPr>
              <a:xfrm>
                <a:off x="778820" y="1700808"/>
                <a:ext cx="4637808" cy="3416320"/>
              </a:xfrm>
              <a:prstGeom prst="rect">
                <a:avLst/>
              </a:prstGeom>
            </p:spPr>
            <p:txBody>
              <a:bodyPr wrap="none">
                <a:spAutoFit/>
              </a:bodyPr>
              <a:lstStyle/>
              <a:p>
                <a:pPr marL="342900" lvl="0" indent="-342900">
                  <a:lnSpc>
                    <a:spcPct val="150000"/>
                  </a:lnSpc>
                  <a:buFont typeface="Wingdings" panose="05000000000000000000" pitchFamily="2" charset="2"/>
                  <a:buChar char="n"/>
                  <a:defRPr/>
                </a:pP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自变量（</a:t>
                </a:r>
                <a:r>
                  <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rPr>
                  <a:t>independent variable</a:t>
                </a: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a:t>
                </a:r>
                <a:endPar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endParaRPr>
              </a:p>
              <a:p>
                <a:pPr marL="342900" lvl="0" indent="-342900">
                  <a:lnSpc>
                    <a:spcPct val="150000"/>
                  </a:lnSpc>
                  <a:buFont typeface="Wingdings" panose="05000000000000000000" pitchFamily="2" charset="2"/>
                  <a:buChar char="n"/>
                  <a:defRPr/>
                </a:pP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因变量（</a:t>
                </a:r>
                <a:r>
                  <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rPr>
                  <a:t> dependent variable </a:t>
                </a: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a:t>
                </a:r>
                <a:endPar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endParaRPr>
              </a:p>
              <a:p>
                <a:pPr marL="342900" lvl="0" indent="-342900">
                  <a:lnSpc>
                    <a:spcPct val="150000"/>
                  </a:lnSpc>
                  <a:buFont typeface="Wingdings" panose="05000000000000000000" pitchFamily="2" charset="2"/>
                  <a:buChar char="n"/>
                  <a:defRPr/>
                </a:pPr>
                <a:r>
                  <a:rPr lang="zh-CN" altLang="en-US" sz="2400"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定义域</a:t>
                </a: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a:t>
                </a:r>
                <a:r>
                  <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rPr>
                  <a:t>domain,D</a:t>
                </a:r>
                <a:r>
                  <a:rPr lang="en-US" altLang="zh-CN" sz="2400" kern="0" baseline="-25000" dirty="0">
                    <a:latin typeface="Times New Roman" panose="02020603050405020304" pitchFamily="18" charset="0"/>
                    <a:ea typeface="方正北魏楷书简体" panose="03000509000000000000" pitchFamily="65" charset="-122"/>
                    <a:cs typeface="Times New Roman" panose="02020603050405020304" pitchFamily="18" charset="0"/>
                  </a:rPr>
                  <a:t>f</a:t>
                </a: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a:t>
                </a:r>
                <a:endPar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endParaRPr>
              </a:p>
              <a:p>
                <a:pPr marL="342900" lvl="0" indent="-342900">
                  <a:lnSpc>
                    <a:spcPct val="150000"/>
                  </a:lnSpc>
                  <a:buFont typeface="Wingdings" panose="05000000000000000000" pitchFamily="2" charset="2"/>
                  <a:buChar char="n"/>
                  <a:defRPr/>
                </a:pP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值域（</a:t>
                </a:r>
                <a:r>
                  <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rPr>
                  <a:t>range,R</a:t>
                </a:r>
                <a:r>
                  <a:rPr lang="en-US" altLang="zh-CN" sz="2400" kern="0" baseline="-25000" dirty="0">
                    <a:latin typeface="Times New Roman" panose="02020603050405020304" pitchFamily="18" charset="0"/>
                    <a:ea typeface="方正北魏楷书简体" panose="03000509000000000000" pitchFamily="65" charset="-122"/>
                    <a:cs typeface="Times New Roman" panose="02020603050405020304" pitchFamily="18" charset="0"/>
                  </a:rPr>
                  <a:t>f</a:t>
                </a: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a:t>
                </a:r>
                <a:endPar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endParaRPr>
              </a:p>
              <a:p>
                <a:pPr marL="342900" lvl="0" indent="-342900">
                  <a:lnSpc>
                    <a:spcPct val="150000"/>
                  </a:lnSpc>
                  <a:buFont typeface="Wingdings" panose="05000000000000000000" pitchFamily="2" charset="2"/>
                  <a:buChar char="n"/>
                  <a:defRPr/>
                </a:pP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函数（</a:t>
                </a:r>
                <a:r>
                  <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rPr>
                  <a:t>function</a:t>
                </a: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a:t>
                </a:r>
                <a:endPar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endParaRPr>
              </a:p>
              <a:p>
                <a:pPr marL="342900" lvl="0" indent="-342900">
                  <a:lnSpc>
                    <a:spcPct val="150000"/>
                  </a:lnSpc>
                  <a:buFont typeface="Wingdings" panose="05000000000000000000" pitchFamily="2" charset="2"/>
                  <a:buChar char="n"/>
                  <a:defRPr/>
                </a:pPr>
                <a:r>
                  <a:rPr lang="zh-CN" altLang="en-US" sz="2400" kern="0" dirty="0">
                    <a:latin typeface="Times New Roman" panose="02020603050405020304" pitchFamily="18" charset="0"/>
                    <a:ea typeface="方正北魏楷书简体" panose="03000509000000000000" pitchFamily="65" charset="-122"/>
                    <a:cs typeface="Times New Roman" panose="02020603050405020304" pitchFamily="18" charset="0"/>
                  </a:rPr>
                  <a:t>函数的表示方法：</a:t>
                </a:r>
                <a14:m>
                  <m:oMath xmlns:m="http://schemas.openxmlformats.org/officeDocument/2006/math">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𝑦</m:t>
                    </m:r>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m:t>
                    </m:r>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𝑓</m:t>
                    </m:r>
                    <m:d>
                      <m:dPr>
                        <m:ctrlP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dPr>
                      <m:e>
                        <m:r>
                          <a:rPr lang="en-US" altLang="zh-CN" sz="24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𝑥</m:t>
                        </m:r>
                      </m:e>
                    </m:d>
                  </m:oMath>
                </a14:m>
                <a:endParaRPr lang="en-US" altLang="zh-CN" sz="2400" kern="0" dirty="0">
                  <a:latin typeface="Times New Roman" panose="02020603050405020304" pitchFamily="18" charset="0"/>
                  <a:ea typeface="方正北魏楷书简体" panose="03000509000000000000" pitchFamily="65"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778820" y="1700808"/>
                <a:ext cx="4637808" cy="3416320"/>
              </a:xfrm>
              <a:prstGeom prst="rect">
                <a:avLst/>
              </a:prstGeom>
              <a:blipFill rotWithShape="1">
                <a:blip r:embed="rId2"/>
                <a:stretch>
                  <a:fillRect l="-7" t="-8" r="2" b="9"/>
                </a:stretch>
              </a:blipFill>
            </p:spPr>
            <p:txBody>
              <a:bodyPr/>
              <a:lstStyle/>
              <a:p>
                <a:r>
                  <a:rPr lang="zh-CN" altLang="en-US">
                    <a:noFill/>
                  </a:rPr>
                  <a:t> </a:t>
                </a:r>
              </a:p>
            </p:txBody>
          </p:sp>
        </mc:Fallback>
      </mc:AlternateContent>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12776"/>
            <a:ext cx="5197694" cy="3868960"/>
          </a:xfrm>
          <a:prstGeom prst="rect">
            <a:avLst/>
          </a:prstGeom>
        </p:spPr>
      </p:pic>
      <p:sp>
        <p:nvSpPr>
          <p:cNvPr id="5" name="矩形 4"/>
          <p:cNvSpPr/>
          <p:nvPr/>
        </p:nvSpPr>
        <p:spPr>
          <a:xfrm>
            <a:off x="210878" y="620688"/>
            <a:ext cx="397866" cy="600164"/>
          </a:xfrm>
          <a:prstGeom prst="rect">
            <a:avLst/>
          </a:prstGeom>
        </p:spPr>
        <p:txBody>
          <a:bodyPr wrap="none">
            <a:spAutoFit/>
          </a:bodyPr>
          <a:lstStyle/>
          <a:p>
            <a:r>
              <a:rPr lang="en-US" altLang="zh-CN" sz="3300" b="1" dirty="0">
                <a:latin typeface="叶根友行书繁" panose="02010601030101010101" pitchFamily="2" charset="-122"/>
                <a:ea typeface="叶根友行书繁" panose="02010601030101010101" pitchFamily="2" charset="-122"/>
              </a:rPr>
              <a:t>1</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911424" y="5373216"/>
                <a:ext cx="197360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kern="0" smtClean="0">
                          <a:latin typeface="Cambria Math" panose="02040503050406030204" pitchFamily="18" charset="0"/>
                          <a:ea typeface="方正北魏楷书简体" panose="03000509000000000000" pitchFamily="65" charset="-122"/>
                          <a:cs typeface="Times New Roman" panose="02020603050405020304" pitchFamily="18" charset="0"/>
                        </a:rPr>
                        <m:t>𝑦</m:t>
                      </m:r>
                      <m:r>
                        <a:rPr lang="en-US" altLang="zh-CN" sz="2800" i="1" kern="0" smtClean="0">
                          <a:latin typeface="Cambria Math" panose="02040503050406030204" pitchFamily="18" charset="0"/>
                          <a:ea typeface="方正北魏楷书简体" panose="03000509000000000000" pitchFamily="65" charset="-122"/>
                          <a:cs typeface="Times New Roman" panose="02020603050405020304" pitchFamily="18" charset="0"/>
                        </a:rPr>
                        <m:t>=3</m:t>
                      </m:r>
                      <m:sSup>
                        <m:sSupPr>
                          <m:ctrlP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𝑥</m:t>
                          </m:r>
                        </m:e>
                        <m:sup>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2</m:t>
                          </m:r>
                        </m:sup>
                      </m:sSup>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911424" y="5373216"/>
                <a:ext cx="1973600" cy="523220"/>
              </a:xfrm>
              <a:prstGeom prst="rect">
                <a:avLst/>
              </a:prstGeom>
              <a:blipFill rotWithShape="1">
                <a:blip r:embed="rId4"/>
                <a:stretch>
                  <a:fillRect l="-10" t="-92" r="11" b="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887380" y="5890914"/>
                <a:ext cx="197360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kern="0" smtClean="0">
                          <a:latin typeface="Cambria Math" panose="02040503050406030204" pitchFamily="18" charset="0"/>
                          <a:ea typeface="方正北魏楷书简体" panose="03000509000000000000" pitchFamily="65" charset="-122"/>
                          <a:cs typeface="Times New Roman" panose="02020603050405020304" pitchFamily="18" charset="0"/>
                        </a:rPr>
                        <m:t>𝑦</m:t>
                      </m:r>
                      <m:r>
                        <a:rPr lang="en-US" altLang="zh-CN" sz="2800" i="1" kern="0" smtClean="0">
                          <a:latin typeface="Cambria Math" panose="02040503050406030204" pitchFamily="18" charset="0"/>
                          <a:ea typeface="方正北魏楷书简体" panose="03000509000000000000" pitchFamily="65" charset="-122"/>
                          <a:cs typeface="Times New Roman" panose="02020603050405020304" pitchFamily="18" charset="0"/>
                        </a:rPr>
                        <m:t>=3</m:t>
                      </m:r>
                      <m:sSup>
                        <m:sSupPr>
                          <m:ctrlP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ctrlPr>
                        </m:sSupPr>
                        <m:e>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𝑢</m:t>
                          </m:r>
                        </m:e>
                        <m:sup>
                          <m:r>
                            <a:rPr lang="en-US" altLang="zh-CN" sz="2800" b="0" i="1" kern="0" smtClean="0">
                              <a:latin typeface="Cambria Math" panose="02040503050406030204" pitchFamily="18" charset="0"/>
                              <a:ea typeface="方正北魏楷书简体" panose="03000509000000000000" pitchFamily="65" charset="-122"/>
                              <a:cs typeface="Times New Roman" panose="02020603050405020304" pitchFamily="18" charset="0"/>
                            </a:rPr>
                            <m:t>2</m:t>
                          </m:r>
                        </m:sup>
                      </m:sSup>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887380" y="5890914"/>
                <a:ext cx="1973600" cy="523220"/>
              </a:xfrm>
              <a:prstGeom prst="rect">
                <a:avLst/>
              </a:prstGeom>
              <a:blipFill rotWithShape="1">
                <a:blip r:embed="rId5"/>
                <a:stretch>
                  <a:fillRect l="-14" t="-4" r="15" b="121"/>
                </a:stretch>
              </a:blipFill>
            </p:spPr>
            <p:txBody>
              <a:bodyPr/>
              <a:lstStyle/>
              <a:p>
                <a:r>
                  <a:rPr lang="zh-CN" altLang="en-US">
                    <a:noFill/>
                  </a:rPr>
                  <a:t> </a:t>
                </a:r>
              </a:p>
            </p:txBody>
          </p:sp>
        </mc:Fallback>
      </mc:AlternateContent>
      <p:sp>
        <p:nvSpPr>
          <p:cNvPr id="6" name="矩形 5"/>
          <p:cNvSpPr/>
          <p:nvPr/>
        </p:nvSpPr>
        <p:spPr>
          <a:xfrm>
            <a:off x="6096000" y="5552359"/>
            <a:ext cx="6096000" cy="1200329"/>
          </a:xfrm>
          <a:prstGeom prst="rect">
            <a:avLst/>
          </a:prstGeom>
        </p:spPr>
        <p:txBody>
          <a:bodyPr>
            <a:spAutoFit/>
          </a:bodyPr>
          <a:lstStyle/>
          <a:p>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定义域</a:t>
            </a:r>
            <a:endParaRPr lang="en-US" altLang="zh-CN" dirty="0">
              <a:solidFill>
                <a:srgbClr val="333333"/>
              </a:solidFill>
              <a:latin typeface="Arial" panose="020B0604020202020204" pitchFamily="34" charset="0"/>
            </a:endParaRPr>
          </a:p>
          <a:p>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①分式的分母不能为零</a:t>
            </a:r>
          </a:p>
          <a:p>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②偶次方根的被开方数不小于零</a:t>
            </a:r>
          </a:p>
          <a:p>
            <a:r>
              <a:rPr lang="zh-CN" altLang="en-US" kern="0" dirty="0">
                <a:solidFill>
                  <a:srgbClr val="FF0000"/>
                </a:solidFill>
                <a:latin typeface="Times New Roman" panose="02020603050405020304" pitchFamily="18" charset="0"/>
                <a:ea typeface="方正北魏楷书简体" panose="03000509000000000000" pitchFamily="65" charset="-122"/>
                <a:cs typeface="Times New Roman" panose="02020603050405020304" pitchFamily="18" charset="0"/>
              </a:rPr>
              <a:t>③对数函数的真数必须大于零</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78820" y="1684178"/>
            <a:ext cx="1344626" cy="444502"/>
            <a:chOff x="870393" y="2744794"/>
            <a:chExt cx="1344626" cy="444502"/>
          </a:xfrm>
        </p:grpSpPr>
        <p:sp>
          <p:nvSpPr>
            <p:cNvPr id="3" name="Rectangle 5"/>
            <p:cNvSpPr/>
            <p:nvPr/>
          </p:nvSpPr>
          <p:spPr>
            <a:xfrm>
              <a:off x="870393" y="2744794"/>
              <a:ext cx="1344626" cy="444502"/>
            </a:xfrm>
            <a:prstGeom prst="rect">
              <a:avLst/>
            </a:prstGeom>
            <a:solidFill>
              <a:srgbClr val="FC611F"/>
            </a:solidFill>
            <a:ln w="12700" cap="flat">
              <a:noFill/>
              <a:miter lim="400000"/>
            </a:ln>
            <a:effectLst/>
          </p:spPr>
          <p:txBody>
            <a:bodyPr wrap="square" lIns="45719" tIns="45719" rIns="45719" bIns="45719" numCol="1" anchor="t">
              <a:noAutofit/>
            </a:bodyPr>
            <a:lstStyle/>
            <a:p>
              <a:endParaRPr/>
            </a:p>
          </p:txBody>
        </p:sp>
        <p:sp>
          <p:nvSpPr>
            <p:cNvPr id="4" name="矩形 3"/>
            <p:cNvSpPr/>
            <p:nvPr/>
          </p:nvSpPr>
          <p:spPr>
            <a:xfrm>
              <a:off x="927794" y="2782379"/>
              <a:ext cx="1229824" cy="369332"/>
            </a:xfrm>
            <a:prstGeom prst="rect">
              <a:avLst/>
            </a:prstGeom>
          </p:spPr>
          <p:txBody>
            <a:bodyPr wrap="none">
              <a:spAutoFit/>
            </a:bodyPr>
            <a:lstStyle/>
            <a:p>
              <a:r>
                <a:rPr lang="en-US" altLang="zh-CN" b="1" dirty="0">
                  <a:latin typeface="Times New Roman" panose="02020603050405020304" pitchFamily="18" charset="0"/>
                  <a:ea typeface="方正北魏楷书简体"/>
                  <a:cs typeface="Times New Roman" panose="02020603050405020304" pitchFamily="18" charset="0"/>
                  <a:sym typeface="方正北魏楷书简体"/>
                </a:rPr>
                <a:t>Example 8</a:t>
              </a:r>
              <a:endParaRPr lang="zh-CN" altLang="en-US" b="1" dirty="0">
                <a:latin typeface="Times New Roman" panose="02020603050405020304" pitchFamily="18" charset="0"/>
                <a:cs typeface="Times New Roman" panose="02020603050405020304" pitchFamily="18" charset="0"/>
              </a:endParaRPr>
            </a:p>
          </p:txBody>
        </p:sp>
      </p:grpSp>
      <p:sp>
        <p:nvSpPr>
          <p:cNvPr id="6"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7" name="矩形 2"/>
          <p:cNvGrpSpPr/>
          <p:nvPr/>
        </p:nvGrpSpPr>
        <p:grpSpPr>
          <a:xfrm>
            <a:off x="778820" y="620687"/>
            <a:ext cx="2009358" cy="653633"/>
            <a:chOff x="0" y="11004"/>
            <a:chExt cx="2009357" cy="653632"/>
          </a:xfrm>
        </p:grpSpPr>
        <p:sp>
          <p:nvSpPr>
            <p:cNvPr id="8"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9"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0"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1938990"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sym typeface="方正北魏楷书简体"/>
              </a:rPr>
              <a:t>复合函数求导法则</a:t>
            </a:r>
            <a:endParaRPr lang="zh-CN" altLang="en-US" dirty="0"/>
          </a:p>
        </p:txBody>
      </p:sp>
      <mc:AlternateContent xmlns:mc="http://schemas.openxmlformats.org/markup-compatibility/2006" xmlns:a14="http://schemas.microsoft.com/office/drawing/2010/main">
        <mc:Choice Requires="a14">
          <p:sp>
            <p:nvSpPr>
              <p:cNvPr id="12" name="矩形 11"/>
              <p:cNvSpPr/>
              <p:nvPr/>
            </p:nvSpPr>
            <p:spPr>
              <a:xfrm>
                <a:off x="2482043" y="1493781"/>
                <a:ext cx="5806333" cy="658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b="1" i="1" smtClean="0">
                          <a:latin typeface="Cambria Math" panose="02040503050406030204" pitchFamily="18" charset="0"/>
                          <a:ea typeface="方正北魏楷书简体"/>
                          <a:cs typeface="方正北魏楷书简体"/>
                          <a:sym typeface="方正北魏楷书简体"/>
                        </a:rPr>
                        <m:t>𝒚</m:t>
                      </m:r>
                      <m:r>
                        <a:rPr lang="en-US" altLang="zh-CN" sz="3600" b="1" i="1" smtClean="0">
                          <a:latin typeface="Cambria Math" panose="02040503050406030204" pitchFamily="18" charset="0"/>
                          <a:ea typeface="方正北魏楷书简体"/>
                          <a:cs typeface="方正北魏楷书简体"/>
                          <a:sym typeface="方正北魏楷书简体"/>
                        </a:rPr>
                        <m:t>=</m:t>
                      </m:r>
                      <m:func>
                        <m:funcPr>
                          <m:ctrlPr>
                            <a:rPr lang="en-US" altLang="zh-CN" sz="3600" b="1" i="1" smtClean="0">
                              <a:latin typeface="Cambria Math" panose="02040503050406030204" pitchFamily="18" charset="0"/>
                              <a:ea typeface="方正北魏楷书简体"/>
                              <a:cs typeface="方正北魏楷书简体"/>
                              <a:sym typeface="方正北魏楷书简体"/>
                            </a:rPr>
                          </m:ctrlPr>
                        </m:funcPr>
                        <m:fName>
                          <m:r>
                            <a:rPr lang="en-US" altLang="zh-CN" sz="3600" b="1" i="0" smtClean="0">
                              <a:latin typeface="Cambria Math" panose="02040503050406030204" pitchFamily="18" charset="0"/>
                              <a:ea typeface="方正北魏楷书简体"/>
                              <a:cs typeface="方正北魏楷书简体"/>
                              <a:sym typeface="方正北魏楷书简体"/>
                            </a:rPr>
                            <m:t>𝐬𝐢𝐧</m:t>
                          </m:r>
                        </m:fName>
                        <m:e>
                          <m:sSup>
                            <m:sSupPr>
                              <m:ctrlPr>
                                <a:rPr lang="en-US" altLang="zh-CN" sz="3600" b="1" i="1" smtClean="0">
                                  <a:latin typeface="Cambria Math" panose="02040503050406030204" pitchFamily="18" charset="0"/>
                                  <a:ea typeface="方正北魏楷书简体"/>
                                  <a:cs typeface="方正北魏楷书简体"/>
                                  <a:sym typeface="方正北魏楷书简体"/>
                                </a:rPr>
                              </m:ctrlPr>
                            </m:sSupPr>
                            <m:e>
                              <m:r>
                                <a:rPr lang="en-US" altLang="zh-CN" sz="3600" b="1" i="1" smtClean="0">
                                  <a:latin typeface="Cambria Math" panose="02040503050406030204" pitchFamily="18" charset="0"/>
                                  <a:ea typeface="方正北魏楷书简体"/>
                                  <a:cs typeface="方正北魏楷书简体"/>
                                  <a:sym typeface="方正北魏楷书简体"/>
                                </a:rPr>
                                <m:t>𝒙</m:t>
                              </m:r>
                            </m:e>
                            <m:sup>
                              <m:r>
                                <a:rPr lang="en-US" altLang="zh-CN" sz="3600" b="1" i="1" smtClean="0">
                                  <a:latin typeface="Cambria Math" panose="02040503050406030204" pitchFamily="18" charset="0"/>
                                  <a:ea typeface="方正北魏楷书简体"/>
                                  <a:cs typeface="方正北魏楷书简体"/>
                                  <a:sym typeface="方正北魏楷书简体"/>
                                </a:rPr>
                                <m:t>𝟐</m:t>
                              </m:r>
                            </m:sup>
                          </m:sSup>
                        </m:e>
                      </m:func>
                      <m:r>
                        <a:rPr lang="en-US" altLang="zh-CN" sz="3600" b="1" i="1" smtClean="0">
                          <a:latin typeface="Cambria Math" panose="02040503050406030204" pitchFamily="18" charset="0"/>
                          <a:ea typeface="方正北魏楷书简体"/>
                          <a:sym typeface="方正北魏楷书简体"/>
                        </a:rPr>
                        <m:t>,  </m:t>
                      </m:r>
                      <m:r>
                        <a:rPr lang="en-US" altLang="zh-CN" sz="3600" b="1" i="1" smtClean="0">
                          <a:latin typeface="Cambria Math" panose="02040503050406030204" pitchFamily="18" charset="0"/>
                          <a:ea typeface="方正北魏楷书简体"/>
                          <a:sym typeface="方正北魏楷书简体"/>
                        </a:rPr>
                        <m:t>𝒇𝒊𝒏𝒅𝒊𝒏𝒈</m:t>
                      </m:r>
                      <m:r>
                        <a:rPr lang="en-US" altLang="zh-CN" sz="3600" b="1" i="1" smtClean="0">
                          <a:latin typeface="Cambria Math" panose="02040503050406030204" pitchFamily="18" charset="0"/>
                          <a:ea typeface="方正北魏楷书简体"/>
                          <a:sym typeface="方正北魏楷书简体"/>
                        </a:rPr>
                        <m:t> </m:t>
                      </m:r>
                      <m:r>
                        <a:rPr lang="en-US" altLang="zh-CN" sz="3600" b="1" i="1" smtClean="0">
                          <a:latin typeface="Cambria Math" panose="02040503050406030204" pitchFamily="18" charset="0"/>
                          <a:ea typeface="方正北魏楷书简体"/>
                          <a:sym typeface="方正北魏楷书简体"/>
                        </a:rPr>
                        <m:t>𝒚</m:t>
                      </m:r>
                      <m:r>
                        <a:rPr lang="en-US" altLang="zh-CN" sz="3600" b="1" i="1" smtClean="0">
                          <a:latin typeface="Cambria Math" panose="02040503050406030204" pitchFamily="18" charset="0"/>
                          <a:ea typeface="方正北魏楷书简体"/>
                          <a:sym typeface="方正北魏楷书简体"/>
                        </a:rPr>
                        <m:t>′</m:t>
                      </m:r>
                    </m:oMath>
                  </m:oMathPara>
                </a14:m>
                <a:endParaRPr lang="zh-CN" altLang="en-US" sz="3600" b="1" i="1" dirty="0"/>
              </a:p>
            </p:txBody>
          </p:sp>
        </mc:Choice>
        <mc:Fallback xmlns="">
          <p:sp>
            <p:nvSpPr>
              <p:cNvPr id="12" name="矩形 11"/>
              <p:cNvSpPr>
                <a:spLocks noRot="1" noChangeAspect="1" noMove="1" noResize="1" noEditPoints="1" noAdjustHandles="1" noChangeArrowheads="1" noChangeShapeType="1" noTextEdit="1"/>
              </p:cNvSpPr>
              <p:nvPr/>
            </p:nvSpPr>
            <p:spPr>
              <a:xfrm>
                <a:off x="2482043" y="1493781"/>
                <a:ext cx="5806333" cy="658898"/>
              </a:xfrm>
              <a:prstGeom prst="rect">
                <a:avLst/>
              </a:prstGeom>
              <a:blipFill rotWithShape="1">
                <a:blip r:embed="rId2"/>
                <a:stretch>
                  <a:fillRect l="-8" t="-40" r="6" b="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482043" y="2249245"/>
                <a:ext cx="6132576" cy="13371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b="1" i="1" smtClean="0">
                          <a:latin typeface="Cambria Math" panose="02040503050406030204" pitchFamily="18" charset="0"/>
                          <a:ea typeface="方正北魏楷书简体"/>
                          <a:cs typeface="方正北魏楷书简体"/>
                          <a:sym typeface="方正北魏楷书简体"/>
                        </a:rPr>
                        <m:t>𝒚</m:t>
                      </m:r>
                      <m:r>
                        <a:rPr lang="en-US" altLang="zh-CN" sz="3600" b="1" i="1" smtClean="0">
                          <a:latin typeface="Cambria Math" panose="02040503050406030204" pitchFamily="18" charset="0"/>
                          <a:ea typeface="方正北魏楷书简体"/>
                          <a:cs typeface="方正北魏楷书简体"/>
                          <a:sym typeface="方正北魏楷书简体"/>
                        </a:rPr>
                        <m:t>=</m:t>
                      </m:r>
                      <m:func>
                        <m:funcPr>
                          <m:ctrlPr>
                            <a:rPr lang="en-US" altLang="zh-CN" sz="3600" b="1" i="1" smtClean="0">
                              <a:latin typeface="Cambria Math" panose="02040503050406030204" pitchFamily="18" charset="0"/>
                              <a:ea typeface="方正北魏楷书简体"/>
                              <a:cs typeface="方正北魏楷书简体"/>
                              <a:sym typeface="方正北魏楷书简体"/>
                            </a:rPr>
                          </m:ctrlPr>
                        </m:funcPr>
                        <m:fName>
                          <m:r>
                            <a:rPr lang="en-US" altLang="zh-CN" sz="3600" b="1" i="0" smtClean="0">
                              <a:latin typeface="Cambria Math" panose="02040503050406030204" pitchFamily="18" charset="0"/>
                              <a:ea typeface="方正北魏楷书简体"/>
                              <a:cs typeface="方正北魏楷书简体"/>
                              <a:sym typeface="方正北魏楷书简体"/>
                            </a:rPr>
                            <m:t>𝐜𝐬𝐜</m:t>
                          </m:r>
                        </m:fName>
                        <m:e>
                          <m:d>
                            <m:dPr>
                              <m:ctrlPr>
                                <a:rPr lang="en-US" altLang="zh-CN" sz="3600" b="1" i="1" smtClean="0">
                                  <a:latin typeface="Cambria Math" panose="02040503050406030204" pitchFamily="18" charset="0"/>
                                  <a:ea typeface="方正北魏楷书简体"/>
                                  <a:cs typeface="方正北魏楷书简体"/>
                                  <a:sym typeface="方正北魏楷书简体"/>
                                </a:rPr>
                              </m:ctrlPr>
                            </m:dPr>
                            <m:e>
                              <m:f>
                                <m:fPr>
                                  <m:ctrlPr>
                                    <a:rPr lang="en-US" altLang="zh-CN" sz="3600" b="1" i="1" smtClean="0">
                                      <a:latin typeface="Cambria Math" panose="02040503050406030204" pitchFamily="18" charset="0"/>
                                      <a:ea typeface="方正北魏楷书简体"/>
                                      <a:cs typeface="方正北魏楷书简体"/>
                                      <a:sym typeface="方正北魏楷书简体"/>
                                    </a:rPr>
                                  </m:ctrlPr>
                                </m:fPr>
                                <m:num>
                                  <m:r>
                                    <a:rPr lang="en-US" altLang="zh-CN" sz="3600" b="1" i="1" smtClean="0">
                                      <a:latin typeface="Cambria Math" panose="02040503050406030204" pitchFamily="18" charset="0"/>
                                      <a:ea typeface="方正北魏楷书简体"/>
                                      <a:cs typeface="方正北魏楷书简体"/>
                                      <a:sym typeface="方正北魏楷书简体"/>
                                    </a:rPr>
                                    <m:t>𝟏</m:t>
                                  </m:r>
                                </m:num>
                                <m:den>
                                  <m:r>
                                    <a:rPr lang="en-US" altLang="zh-CN" sz="3600" b="1" i="1" smtClean="0">
                                      <a:latin typeface="Cambria Math" panose="02040503050406030204" pitchFamily="18" charset="0"/>
                                      <a:ea typeface="方正北魏楷书简体"/>
                                      <a:cs typeface="方正北魏楷书简体"/>
                                      <a:sym typeface="方正北魏楷书简体"/>
                                    </a:rPr>
                                    <m:t>𝒙</m:t>
                                  </m:r>
                                </m:den>
                              </m:f>
                            </m:e>
                          </m:d>
                        </m:e>
                      </m:func>
                      <m:r>
                        <a:rPr lang="en-US" altLang="zh-CN" sz="3600" b="1" i="1" smtClean="0">
                          <a:latin typeface="Cambria Math" panose="02040503050406030204" pitchFamily="18" charset="0"/>
                          <a:ea typeface="方正北魏楷书简体"/>
                          <a:sym typeface="方正北魏楷书简体"/>
                        </a:rPr>
                        <m:t>,  </m:t>
                      </m:r>
                      <m:r>
                        <a:rPr lang="en-US" altLang="zh-CN" sz="3600" b="1" i="1" smtClean="0">
                          <a:latin typeface="Cambria Math" panose="02040503050406030204" pitchFamily="18" charset="0"/>
                          <a:ea typeface="方正北魏楷书简体"/>
                          <a:sym typeface="方正北魏楷书简体"/>
                        </a:rPr>
                        <m:t>𝒇𝒊𝒏𝒅𝒊𝒏𝒈</m:t>
                      </m:r>
                      <m:r>
                        <a:rPr lang="en-US" altLang="zh-CN" sz="3600" b="1" i="1" smtClean="0">
                          <a:latin typeface="Cambria Math" panose="02040503050406030204" pitchFamily="18" charset="0"/>
                          <a:ea typeface="方正北魏楷书简体"/>
                          <a:sym typeface="方正北魏楷书简体"/>
                        </a:rPr>
                        <m:t> </m:t>
                      </m:r>
                      <m:r>
                        <a:rPr lang="en-US" altLang="zh-CN" sz="3600" b="1" i="1" smtClean="0">
                          <a:latin typeface="Cambria Math" panose="02040503050406030204" pitchFamily="18" charset="0"/>
                          <a:ea typeface="方正北魏楷书简体"/>
                          <a:sym typeface="方正北魏楷书简体"/>
                        </a:rPr>
                        <m:t>𝒚</m:t>
                      </m:r>
                      <m:r>
                        <a:rPr lang="en-US" altLang="zh-CN" sz="3600" b="1" i="1" smtClean="0">
                          <a:latin typeface="Cambria Math" panose="02040503050406030204" pitchFamily="18" charset="0"/>
                          <a:ea typeface="方正北魏楷书简体"/>
                          <a:sym typeface="方正北魏楷书简体"/>
                        </a:rPr>
                        <m:t>′</m:t>
                      </m:r>
                    </m:oMath>
                  </m:oMathPara>
                </a14:m>
                <a:endParaRPr lang="zh-CN" altLang="en-US" sz="3600" b="1" i="1" dirty="0"/>
              </a:p>
            </p:txBody>
          </p:sp>
        </mc:Choice>
        <mc:Fallback xmlns="">
          <p:sp>
            <p:nvSpPr>
              <p:cNvPr id="13" name="矩形 12"/>
              <p:cNvSpPr>
                <a:spLocks noRot="1" noChangeAspect="1" noMove="1" noResize="1" noEditPoints="1" noAdjustHandles="1" noChangeArrowheads="1" noChangeShapeType="1" noTextEdit="1"/>
              </p:cNvSpPr>
              <p:nvPr/>
            </p:nvSpPr>
            <p:spPr>
              <a:xfrm>
                <a:off x="2482043" y="2249245"/>
                <a:ext cx="6132576" cy="1337161"/>
              </a:xfrm>
              <a:prstGeom prst="rect">
                <a:avLst/>
              </a:prstGeom>
              <a:blipFill rotWithShape="1">
                <a:blip r:embed="rId3"/>
                <a:stretch>
                  <a:fillRect l="-8" t="-6" r="3" b="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482043" y="3578944"/>
                <a:ext cx="6793848" cy="12964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b="1" i="1" smtClean="0">
                          <a:latin typeface="Cambria Math" panose="02040503050406030204" pitchFamily="18" charset="0"/>
                          <a:ea typeface="方正北魏楷书简体"/>
                          <a:cs typeface="方正北魏楷书简体"/>
                          <a:sym typeface="方正北魏楷书简体"/>
                        </a:rPr>
                        <m:t>𝒚</m:t>
                      </m:r>
                      <m:r>
                        <a:rPr lang="en-US" altLang="zh-CN" sz="3600" b="1" i="1" smtClean="0">
                          <a:latin typeface="Cambria Math" panose="02040503050406030204" pitchFamily="18" charset="0"/>
                          <a:ea typeface="方正北魏楷书简体"/>
                          <a:cs typeface="方正北魏楷书简体"/>
                          <a:sym typeface="方正北魏楷书简体"/>
                        </a:rPr>
                        <m:t>=</m:t>
                      </m:r>
                      <m:func>
                        <m:funcPr>
                          <m:ctrlPr>
                            <a:rPr lang="en-US" altLang="zh-CN" sz="3600" b="1" i="1" smtClean="0">
                              <a:latin typeface="Cambria Math" panose="02040503050406030204" pitchFamily="18" charset="0"/>
                              <a:ea typeface="方正北魏楷书简体"/>
                              <a:cs typeface="方正北魏楷书简体"/>
                              <a:sym typeface="方正北魏楷书简体"/>
                            </a:rPr>
                          </m:ctrlPr>
                        </m:funcPr>
                        <m:fName>
                          <m:r>
                            <a:rPr lang="en-US" altLang="zh-CN" sz="3600" b="1" i="0" smtClean="0">
                              <a:latin typeface="Cambria Math" panose="02040503050406030204" pitchFamily="18" charset="0"/>
                              <a:ea typeface="方正北魏楷书简体"/>
                              <a:cs typeface="方正北魏楷书简体"/>
                              <a:sym typeface="方正北魏楷书简体"/>
                            </a:rPr>
                            <m:t>𝐥𝐧</m:t>
                          </m:r>
                        </m:fName>
                        <m:e>
                          <m:f>
                            <m:fPr>
                              <m:ctrlPr>
                                <a:rPr lang="en-US" altLang="zh-CN" sz="3600" b="1" i="1" smtClean="0">
                                  <a:latin typeface="Cambria Math" panose="02040503050406030204" pitchFamily="18" charset="0"/>
                                  <a:ea typeface="方正北魏楷书简体"/>
                                  <a:cs typeface="方正北魏楷书简体"/>
                                  <a:sym typeface="方正北魏楷书简体"/>
                                </a:rPr>
                              </m:ctrlPr>
                            </m:fPr>
                            <m:num>
                              <m:sSup>
                                <m:sSupPr>
                                  <m:ctrlPr>
                                    <a:rPr lang="en-US" altLang="zh-CN" sz="3600" b="1" i="1" smtClean="0">
                                      <a:latin typeface="Cambria Math" panose="02040503050406030204" pitchFamily="18" charset="0"/>
                                      <a:ea typeface="方正北魏楷书简体"/>
                                      <a:cs typeface="方正北魏楷书简体"/>
                                      <a:sym typeface="方正北魏楷书简体"/>
                                    </a:rPr>
                                  </m:ctrlPr>
                                </m:sSupPr>
                                <m:e>
                                  <m:r>
                                    <a:rPr lang="en-US" altLang="zh-CN" sz="3600" b="1" i="1" smtClean="0">
                                      <a:latin typeface="Cambria Math" panose="02040503050406030204" pitchFamily="18" charset="0"/>
                                      <a:ea typeface="方正北魏楷书简体"/>
                                      <a:cs typeface="方正北魏楷书简体"/>
                                      <a:sym typeface="方正北魏楷书简体"/>
                                    </a:rPr>
                                    <m:t>𝒙</m:t>
                                  </m:r>
                                </m:e>
                                <m:sup>
                                  <m:r>
                                    <a:rPr lang="en-US" altLang="zh-CN" sz="3600" b="1" i="1" smtClean="0">
                                      <a:latin typeface="Cambria Math" panose="02040503050406030204" pitchFamily="18" charset="0"/>
                                      <a:ea typeface="方正北魏楷书简体"/>
                                      <a:cs typeface="方正北魏楷书简体"/>
                                      <a:sym typeface="方正北魏楷书简体"/>
                                    </a:rPr>
                                    <m:t>𝟐</m:t>
                                  </m:r>
                                </m:sup>
                              </m:sSup>
                            </m:num>
                            <m:den>
                              <m:sSup>
                                <m:sSupPr>
                                  <m:ctrlPr>
                                    <a:rPr lang="en-US" altLang="zh-CN" sz="3600" b="1" i="1" smtClean="0">
                                      <a:latin typeface="Cambria Math" panose="02040503050406030204" pitchFamily="18" charset="0"/>
                                      <a:ea typeface="方正北魏楷书简体"/>
                                      <a:sym typeface="方正北魏楷书简体"/>
                                    </a:rPr>
                                  </m:ctrlPr>
                                </m:sSupPr>
                                <m:e>
                                  <m:d>
                                    <m:dPr>
                                      <m:ctrlPr>
                                        <a:rPr lang="en-US" altLang="zh-CN" sz="3600" b="1" i="1" smtClean="0">
                                          <a:latin typeface="Cambria Math" panose="02040503050406030204" pitchFamily="18" charset="0"/>
                                          <a:ea typeface="方正北魏楷书简体"/>
                                          <a:sym typeface="方正北魏楷书简体"/>
                                        </a:rPr>
                                      </m:ctrlPr>
                                    </m:dPr>
                                    <m:e>
                                      <m:r>
                                        <a:rPr lang="en-US" altLang="zh-CN" sz="3600" b="1" i="1" smtClean="0">
                                          <a:latin typeface="Cambria Math" panose="02040503050406030204" pitchFamily="18" charset="0"/>
                                          <a:ea typeface="方正北魏楷书简体"/>
                                          <a:sym typeface="方正北魏楷书简体"/>
                                        </a:rPr>
                                        <m:t>𝒙</m:t>
                                      </m:r>
                                      <m:r>
                                        <a:rPr lang="en-US" altLang="zh-CN" sz="3600" b="1" i="1" smtClean="0">
                                          <a:latin typeface="Cambria Math" panose="02040503050406030204" pitchFamily="18" charset="0"/>
                                          <a:ea typeface="方正北魏楷书简体"/>
                                          <a:sym typeface="方正北魏楷书简体"/>
                                        </a:rPr>
                                        <m:t>+</m:t>
                                      </m:r>
                                      <m:r>
                                        <a:rPr lang="en-US" altLang="zh-CN" sz="3600" b="1" i="1" smtClean="0">
                                          <a:latin typeface="Cambria Math" panose="02040503050406030204" pitchFamily="18" charset="0"/>
                                          <a:ea typeface="方正北魏楷书简体"/>
                                          <a:sym typeface="方正北魏楷书简体"/>
                                        </a:rPr>
                                        <m:t>𝟏</m:t>
                                      </m:r>
                                    </m:e>
                                  </m:d>
                                </m:e>
                                <m:sup>
                                  <m:r>
                                    <a:rPr lang="en-US" altLang="zh-CN" sz="3600" b="1" i="1" smtClean="0">
                                      <a:latin typeface="Cambria Math" panose="02040503050406030204" pitchFamily="18" charset="0"/>
                                      <a:ea typeface="方正北魏楷书简体"/>
                                      <a:sym typeface="方正北魏楷书简体"/>
                                    </a:rPr>
                                    <m:t>𝟐</m:t>
                                  </m:r>
                                </m:sup>
                              </m:sSup>
                            </m:den>
                          </m:f>
                        </m:e>
                      </m:func>
                      <m:r>
                        <a:rPr lang="en-US" altLang="zh-CN" sz="3600" b="1" i="1" smtClean="0">
                          <a:latin typeface="Cambria Math" panose="02040503050406030204" pitchFamily="18" charset="0"/>
                          <a:ea typeface="方正北魏楷书简体"/>
                          <a:sym typeface="方正北魏楷书简体"/>
                        </a:rPr>
                        <m:t>,  </m:t>
                      </m:r>
                      <m:r>
                        <a:rPr lang="en-US" altLang="zh-CN" sz="3600" b="1" i="1" smtClean="0">
                          <a:latin typeface="Cambria Math" panose="02040503050406030204" pitchFamily="18" charset="0"/>
                          <a:ea typeface="方正北魏楷书简体"/>
                          <a:sym typeface="方正北魏楷书简体"/>
                        </a:rPr>
                        <m:t>𝒇𝒊𝒏𝒅𝒊𝒏𝒈</m:t>
                      </m:r>
                      <m:r>
                        <a:rPr lang="en-US" altLang="zh-CN" sz="3600" b="1" i="1" smtClean="0">
                          <a:latin typeface="Cambria Math" panose="02040503050406030204" pitchFamily="18" charset="0"/>
                          <a:ea typeface="方正北魏楷书简体"/>
                          <a:sym typeface="方正北魏楷书简体"/>
                        </a:rPr>
                        <m:t> </m:t>
                      </m:r>
                      <m:r>
                        <a:rPr lang="en-US" altLang="zh-CN" sz="3600" b="1" i="1" smtClean="0">
                          <a:latin typeface="Cambria Math" panose="02040503050406030204" pitchFamily="18" charset="0"/>
                          <a:ea typeface="方正北魏楷书简体"/>
                          <a:sym typeface="方正北魏楷书简体"/>
                        </a:rPr>
                        <m:t>𝒚</m:t>
                      </m:r>
                      <m:r>
                        <a:rPr lang="en-US" altLang="zh-CN" sz="3600" b="1" i="1" smtClean="0">
                          <a:latin typeface="Cambria Math" panose="02040503050406030204" pitchFamily="18" charset="0"/>
                          <a:ea typeface="方正北魏楷书简体"/>
                          <a:sym typeface="方正北魏楷书简体"/>
                        </a:rPr>
                        <m:t>′</m:t>
                      </m:r>
                    </m:oMath>
                  </m:oMathPara>
                </a14:m>
                <a:endParaRPr lang="zh-CN" altLang="en-US" sz="3600" b="1" i="1" dirty="0"/>
              </a:p>
            </p:txBody>
          </p:sp>
        </mc:Choice>
        <mc:Fallback xmlns="">
          <p:sp>
            <p:nvSpPr>
              <p:cNvPr id="14" name="矩形 13"/>
              <p:cNvSpPr>
                <a:spLocks noRot="1" noChangeAspect="1" noMove="1" noResize="1" noEditPoints="1" noAdjustHandles="1" noChangeArrowheads="1" noChangeShapeType="1" noTextEdit="1"/>
              </p:cNvSpPr>
              <p:nvPr/>
            </p:nvSpPr>
            <p:spPr>
              <a:xfrm>
                <a:off x="2482043" y="3578944"/>
                <a:ext cx="6793848" cy="1296445"/>
              </a:xfrm>
              <a:prstGeom prst="rect">
                <a:avLst/>
              </a:prstGeom>
              <a:blipFill rotWithShape="1">
                <a:blip r:embed="rId4"/>
                <a:stretch>
                  <a:fillRect l="-7" t="-6" r="7" b="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502220" y="5144103"/>
                <a:ext cx="690926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b="1" i="1" smtClean="0">
                          <a:latin typeface="Cambria Math" panose="02040503050406030204" pitchFamily="18" charset="0"/>
                          <a:ea typeface="方正北魏楷书简体"/>
                          <a:cs typeface="方正北魏楷书简体"/>
                          <a:sym typeface="方正北魏楷书简体"/>
                        </a:rPr>
                        <m:t>𝒚</m:t>
                      </m:r>
                      <m:r>
                        <a:rPr lang="en-US" altLang="zh-CN" sz="3600" b="1" i="1" smtClean="0">
                          <a:latin typeface="Cambria Math" panose="02040503050406030204" pitchFamily="18" charset="0"/>
                          <a:ea typeface="方正北魏楷书简体"/>
                          <a:cs typeface="方正北魏楷书简体"/>
                          <a:sym typeface="方正北魏楷书简体"/>
                        </a:rPr>
                        <m:t>=</m:t>
                      </m:r>
                      <m:r>
                        <a:rPr lang="en-US" altLang="zh-CN" sz="3600" b="1" i="1" smtClean="0">
                          <a:latin typeface="Cambria Math" panose="02040503050406030204" pitchFamily="18" charset="0"/>
                          <a:ea typeface="方正北魏楷书简体"/>
                          <a:cs typeface="方正北魏楷书简体"/>
                          <a:sym typeface="方正北魏楷书简体"/>
                        </a:rPr>
                        <m:t>𝟓</m:t>
                      </m:r>
                      <m:func>
                        <m:funcPr>
                          <m:ctrlPr>
                            <a:rPr lang="en-US" altLang="zh-CN" sz="3600" b="1" i="1" smtClean="0">
                              <a:latin typeface="Cambria Math" panose="02040503050406030204" pitchFamily="18" charset="0"/>
                              <a:ea typeface="方正北魏楷书简体"/>
                              <a:cs typeface="方正北魏楷书简体"/>
                              <a:sym typeface="方正北魏楷书简体"/>
                            </a:rPr>
                          </m:ctrlPr>
                        </m:funcPr>
                        <m:fName>
                          <m:r>
                            <a:rPr lang="en-US" altLang="zh-CN" sz="3600" b="1" i="0" smtClean="0">
                              <a:latin typeface="Cambria Math" panose="02040503050406030204" pitchFamily="18" charset="0"/>
                              <a:ea typeface="方正北魏楷书简体"/>
                              <a:cs typeface="方正北魏楷书简体"/>
                              <a:sym typeface="方正北魏楷书简体"/>
                            </a:rPr>
                            <m:t>𝐚𝐫𝐜𝐬𝐢𝐧</m:t>
                          </m:r>
                        </m:fName>
                        <m:e>
                          <m:r>
                            <a:rPr lang="en-US" altLang="zh-CN" sz="3600" b="1" i="1" smtClean="0">
                              <a:latin typeface="Cambria Math" panose="02040503050406030204" pitchFamily="18" charset="0"/>
                              <a:ea typeface="方正北魏楷书简体"/>
                              <a:cs typeface="方正北魏楷书简体"/>
                              <a:sym typeface="方正北魏楷书简体"/>
                            </a:rPr>
                            <m:t>𝟑</m:t>
                          </m:r>
                          <m:r>
                            <a:rPr lang="en-US" altLang="zh-CN" sz="3600" b="1" i="1" smtClean="0">
                              <a:latin typeface="Cambria Math" panose="02040503050406030204" pitchFamily="18" charset="0"/>
                              <a:ea typeface="方正北魏楷书简体"/>
                              <a:cs typeface="方正北魏楷书简体"/>
                              <a:sym typeface="方正北魏楷书简体"/>
                            </a:rPr>
                            <m:t>𝒙</m:t>
                          </m:r>
                        </m:e>
                      </m:func>
                      <m:r>
                        <a:rPr lang="en-US" altLang="zh-CN" sz="3600" b="1" i="1" smtClean="0">
                          <a:latin typeface="Cambria Math" panose="02040503050406030204" pitchFamily="18" charset="0"/>
                          <a:ea typeface="方正北魏楷书简体"/>
                          <a:sym typeface="方正北魏楷书简体"/>
                        </a:rPr>
                        <m:t>,  </m:t>
                      </m:r>
                      <m:r>
                        <a:rPr lang="en-US" altLang="zh-CN" sz="3600" b="1" i="1" smtClean="0">
                          <a:latin typeface="Cambria Math" panose="02040503050406030204" pitchFamily="18" charset="0"/>
                          <a:ea typeface="方正北魏楷书简体"/>
                          <a:sym typeface="方正北魏楷书简体"/>
                        </a:rPr>
                        <m:t>𝒇𝒊𝒏𝒅𝒊𝒏𝒈</m:t>
                      </m:r>
                      <m:r>
                        <a:rPr lang="en-US" altLang="zh-CN" sz="3600" b="1" i="1" smtClean="0">
                          <a:latin typeface="Cambria Math" panose="02040503050406030204" pitchFamily="18" charset="0"/>
                          <a:ea typeface="方正北魏楷书简体"/>
                          <a:sym typeface="方正北魏楷书简体"/>
                        </a:rPr>
                        <m:t> </m:t>
                      </m:r>
                      <m:r>
                        <a:rPr lang="en-US" altLang="zh-CN" sz="3600" b="1" i="1" smtClean="0">
                          <a:latin typeface="Cambria Math" panose="02040503050406030204" pitchFamily="18" charset="0"/>
                          <a:ea typeface="方正北魏楷书简体"/>
                          <a:sym typeface="方正北魏楷书简体"/>
                        </a:rPr>
                        <m:t>𝒚</m:t>
                      </m:r>
                      <m:r>
                        <a:rPr lang="en-US" altLang="zh-CN" sz="3600" b="1" i="1" smtClean="0">
                          <a:latin typeface="Cambria Math" panose="02040503050406030204" pitchFamily="18" charset="0"/>
                          <a:ea typeface="方正北魏楷书简体"/>
                          <a:sym typeface="方正北魏楷书简体"/>
                        </a:rPr>
                        <m:t>′</m:t>
                      </m:r>
                    </m:oMath>
                  </m:oMathPara>
                </a14:m>
                <a:endParaRPr lang="zh-CN" altLang="en-US" sz="3600" b="1" i="1" dirty="0"/>
              </a:p>
            </p:txBody>
          </p:sp>
        </mc:Choice>
        <mc:Fallback xmlns="">
          <p:sp>
            <p:nvSpPr>
              <p:cNvPr id="15" name="矩形 14"/>
              <p:cNvSpPr>
                <a:spLocks noRot="1" noChangeAspect="1" noMove="1" noResize="1" noEditPoints="1" noAdjustHandles="1" noChangeArrowheads="1" noChangeShapeType="1" noTextEdit="1"/>
              </p:cNvSpPr>
              <p:nvPr/>
            </p:nvSpPr>
            <p:spPr>
              <a:xfrm>
                <a:off x="2502220" y="5144103"/>
                <a:ext cx="6909264" cy="646331"/>
              </a:xfrm>
              <a:prstGeom prst="rect">
                <a:avLst/>
              </a:prstGeom>
              <a:blipFill rotWithShape="1">
                <a:blip r:embed="rId5"/>
                <a:stretch>
                  <a:fillRect l="-5" t="-93" r="2" b="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482043" y="6059149"/>
                <a:ext cx="6641818" cy="6565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b="1" i="1" smtClean="0">
                          <a:latin typeface="Cambria Math" panose="02040503050406030204" pitchFamily="18" charset="0"/>
                          <a:ea typeface="方正北魏楷书简体"/>
                          <a:cs typeface="方正北魏楷书简体"/>
                          <a:sym typeface="方正北魏楷书简体"/>
                        </a:rPr>
                        <m:t>𝒚</m:t>
                      </m:r>
                      <m:r>
                        <a:rPr lang="en-US" altLang="zh-CN" sz="3600" b="1" i="1" smtClean="0">
                          <a:latin typeface="Cambria Math" panose="02040503050406030204" pitchFamily="18" charset="0"/>
                          <a:ea typeface="方正北魏楷书简体"/>
                          <a:cs typeface="方正北魏楷书简体"/>
                          <a:sym typeface="方正北魏楷书简体"/>
                        </a:rPr>
                        <m:t>=</m:t>
                      </m:r>
                      <m:func>
                        <m:funcPr>
                          <m:ctrlPr>
                            <a:rPr lang="en-US" altLang="zh-CN" sz="3600" b="1" i="1" smtClean="0">
                              <a:latin typeface="Cambria Math" panose="02040503050406030204" pitchFamily="18" charset="0"/>
                              <a:ea typeface="方正北魏楷书简体"/>
                              <a:cs typeface="方正北魏楷书简体"/>
                              <a:sym typeface="方正北魏楷书简体"/>
                            </a:rPr>
                          </m:ctrlPr>
                        </m:funcPr>
                        <m:fName>
                          <m:r>
                            <a:rPr lang="en-US" altLang="zh-CN" sz="3600" b="1" i="0" smtClean="0">
                              <a:latin typeface="Cambria Math" panose="02040503050406030204" pitchFamily="18" charset="0"/>
                              <a:ea typeface="方正北魏楷书简体"/>
                              <a:cs typeface="方正北魏楷书简体"/>
                              <a:sym typeface="方正北魏楷书简体"/>
                            </a:rPr>
                            <m:t>𝐚𝐫𝐜𝐭𝐚𝐧</m:t>
                          </m:r>
                        </m:fName>
                        <m:e>
                          <m:rad>
                            <m:radPr>
                              <m:degHide m:val="on"/>
                              <m:ctrlPr>
                                <a:rPr lang="en-US" altLang="zh-CN" sz="3600" b="1" i="1" smtClean="0">
                                  <a:latin typeface="Cambria Math" panose="02040503050406030204" pitchFamily="18" charset="0"/>
                                  <a:ea typeface="方正北魏楷书简体"/>
                                  <a:sym typeface="方正北魏楷书简体"/>
                                </a:rPr>
                              </m:ctrlPr>
                            </m:radPr>
                            <m:deg/>
                            <m:e>
                              <m:r>
                                <a:rPr lang="en-US" altLang="zh-CN" sz="3600" b="1" i="1" smtClean="0">
                                  <a:latin typeface="Cambria Math" panose="02040503050406030204" pitchFamily="18" charset="0"/>
                                  <a:ea typeface="方正北魏楷书简体"/>
                                  <a:sym typeface="方正北魏楷书简体"/>
                                </a:rPr>
                                <m:t>𝒙</m:t>
                              </m:r>
                            </m:e>
                          </m:rad>
                        </m:e>
                      </m:func>
                      <m:r>
                        <a:rPr lang="en-US" altLang="zh-CN" sz="3600" b="1" i="1" smtClean="0">
                          <a:latin typeface="Cambria Math" panose="02040503050406030204" pitchFamily="18" charset="0"/>
                          <a:ea typeface="方正北魏楷书简体"/>
                          <a:sym typeface="方正北魏楷书简体"/>
                        </a:rPr>
                        <m:t>,  </m:t>
                      </m:r>
                      <m:r>
                        <a:rPr lang="en-US" altLang="zh-CN" sz="3600" b="1" i="1" smtClean="0">
                          <a:latin typeface="Cambria Math" panose="02040503050406030204" pitchFamily="18" charset="0"/>
                          <a:ea typeface="方正北魏楷书简体"/>
                          <a:sym typeface="方正北魏楷书简体"/>
                        </a:rPr>
                        <m:t>𝒇𝒊𝒏𝒅𝒊𝒏𝒈</m:t>
                      </m:r>
                      <m:r>
                        <a:rPr lang="en-US" altLang="zh-CN" sz="3600" b="1" i="1" smtClean="0">
                          <a:latin typeface="Cambria Math" panose="02040503050406030204" pitchFamily="18" charset="0"/>
                          <a:ea typeface="方正北魏楷书简体"/>
                          <a:sym typeface="方正北魏楷书简体"/>
                        </a:rPr>
                        <m:t> </m:t>
                      </m:r>
                      <m:r>
                        <a:rPr lang="en-US" altLang="zh-CN" sz="3600" b="1" i="1" smtClean="0">
                          <a:latin typeface="Cambria Math" panose="02040503050406030204" pitchFamily="18" charset="0"/>
                          <a:ea typeface="方正北魏楷书简体"/>
                          <a:sym typeface="方正北魏楷书简体"/>
                        </a:rPr>
                        <m:t>𝒚</m:t>
                      </m:r>
                      <m:r>
                        <a:rPr lang="en-US" altLang="zh-CN" sz="3600" b="1" i="1" smtClean="0">
                          <a:latin typeface="Cambria Math" panose="02040503050406030204" pitchFamily="18" charset="0"/>
                          <a:ea typeface="方正北魏楷书简体"/>
                          <a:sym typeface="方正北魏楷书简体"/>
                        </a:rPr>
                        <m:t>′</m:t>
                      </m:r>
                    </m:oMath>
                  </m:oMathPara>
                </a14:m>
                <a:endParaRPr lang="zh-CN" altLang="en-US" sz="3600" b="1" i="1" dirty="0"/>
              </a:p>
            </p:txBody>
          </p:sp>
        </mc:Choice>
        <mc:Fallback xmlns="">
          <p:sp>
            <p:nvSpPr>
              <p:cNvPr id="16" name="矩形 15"/>
              <p:cNvSpPr>
                <a:spLocks noRot="1" noChangeAspect="1" noMove="1" noResize="1" noEditPoints="1" noAdjustHandles="1" noChangeArrowheads="1" noChangeShapeType="1" noTextEdit="1"/>
              </p:cNvSpPr>
              <p:nvPr/>
            </p:nvSpPr>
            <p:spPr>
              <a:xfrm>
                <a:off x="2482043" y="6059149"/>
                <a:ext cx="6641818" cy="656526"/>
              </a:xfrm>
              <a:prstGeom prst="rect">
                <a:avLst/>
              </a:prstGeom>
              <a:blipFill rotWithShape="1">
                <a:blip r:embed="rId6"/>
                <a:stretch>
                  <a:fillRect l="-7" t="-94" r="3" b="84"/>
                </a:stretch>
              </a:blipFill>
            </p:spPr>
            <p:txBody>
              <a:bodyPr/>
              <a:lstStyle/>
              <a:p>
                <a:r>
                  <a:rPr lang="zh-CN" altLang="en-US">
                    <a:noFill/>
                  </a:rPr>
                  <a:t> </a:t>
                </a:r>
              </a:p>
            </p:txBody>
          </p:sp>
        </mc:Fallback>
      </mc:AlternateContent>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pic>
        <p:nvPicPr>
          <p:cNvPr id="2" name="图片 1" descr="屏幕剪辑"/>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27648" y="783683"/>
            <a:ext cx="3055885" cy="70110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820" y="1484784"/>
            <a:ext cx="6157494" cy="5075360"/>
          </a:xfrm>
          <a:prstGeom prst="rect">
            <a:avLst/>
          </a:prstGeom>
        </p:spPr>
      </p:pic>
      <p:graphicFrame>
        <p:nvGraphicFramePr>
          <p:cNvPr id="7" name="对象 6"/>
          <p:cNvGraphicFramePr>
            <a:graphicFrameLocks noChangeAspect="1"/>
          </p:cNvGraphicFramePr>
          <p:nvPr/>
        </p:nvGraphicFramePr>
        <p:xfrm>
          <a:off x="7680176" y="1916832"/>
          <a:ext cx="3355124" cy="1067172"/>
        </p:xfrm>
        <a:graphic>
          <a:graphicData uri="http://schemas.openxmlformats.org/presentationml/2006/ole">
            <mc:AlternateContent xmlns:mc="http://schemas.openxmlformats.org/markup-compatibility/2006">
              <mc:Choice xmlns:v="urn:schemas-microsoft-com:vml" Requires="v">
                <p:oleObj name="公式" r:id="rId4" imgW="1320165" imgH="419100" progId="Equation.3">
                  <p:embed/>
                </p:oleObj>
              </mc:Choice>
              <mc:Fallback>
                <p:oleObj name="公式" r:id="rId4" imgW="1320165" imgH="419100" progId="Equation.3">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0176" y="1916832"/>
                        <a:ext cx="3355124" cy="1067172"/>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7680176" y="3573016"/>
          <a:ext cx="1584176" cy="1686933"/>
        </p:xfrm>
        <a:graphic>
          <a:graphicData uri="http://schemas.openxmlformats.org/presentationml/2006/ole">
            <mc:AlternateContent xmlns:mc="http://schemas.openxmlformats.org/markup-compatibility/2006">
              <mc:Choice xmlns:v="urn:schemas-microsoft-com:vml" Requires="v">
                <p:oleObj name="公式" r:id="rId6" imgW="584200" imgH="622300" progId="Equation.3">
                  <p:embed/>
                </p:oleObj>
              </mc:Choice>
              <mc:Fallback>
                <p:oleObj name="公式" r:id="rId6" imgW="584200" imgH="622300" progId="Equation.3">
                  <p:embed/>
                  <p:pic>
                    <p:nvPicPr>
                      <p:cNvPr id="0" name="对象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80176" y="3573016"/>
                        <a:ext cx="1584176" cy="1686933"/>
                      </a:xfrm>
                      <a:prstGeom prst="rect">
                        <a:avLst/>
                      </a:prstGeom>
                      <a:noFill/>
                    </p:spPr>
                  </p:pic>
                </p:oleObj>
              </mc:Fallback>
            </mc:AlternateContent>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820" y="1628800"/>
            <a:ext cx="6088908" cy="3673158"/>
          </a:xfrm>
          <a:prstGeom prst="rect">
            <a:avLst/>
          </a:prstGeom>
        </p:spPr>
      </p:pic>
      <p:pic>
        <p:nvPicPr>
          <p:cNvPr id="17" name="图片 16" descr="屏幕剪辑"/>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27648" y="783683"/>
            <a:ext cx="3055885" cy="701101"/>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pic>
        <p:nvPicPr>
          <p:cNvPr id="3" name="图片 2" descr="屏幕剪辑"/>
          <p:cNvPicPr>
            <a:picLocks noChangeAspect="1"/>
          </p:cNvPicPr>
          <p:nvPr/>
        </p:nvPicPr>
        <p:blipFill rotWithShape="1">
          <a:blip r:embed="rId2">
            <a:extLst>
              <a:ext uri="{28A0092B-C50C-407E-A947-70E740481C1C}">
                <a14:useLocalDpi xmlns:a14="http://schemas.microsoft.com/office/drawing/2010/main" val="0"/>
              </a:ext>
            </a:extLst>
          </a:blip>
          <a:srcRect r="16153" b="56995"/>
          <a:stretch>
            <a:fillRect/>
          </a:stretch>
        </p:blipFill>
        <p:spPr>
          <a:xfrm>
            <a:off x="778820" y="1624219"/>
            <a:ext cx="6613324" cy="2592288"/>
          </a:xfrm>
          <a:prstGeom prst="rect">
            <a:avLst/>
          </a:prstGeom>
        </p:spPr>
      </p:pic>
      <p:sp>
        <p:nvSpPr>
          <p:cNvPr id="11" name="矩形 28"/>
          <p:cNvSpPr txBox="1"/>
          <p:nvPr/>
        </p:nvSpPr>
        <p:spPr>
          <a:xfrm>
            <a:off x="2985347" y="915785"/>
            <a:ext cx="1708158"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sym typeface="方正北魏楷书简体"/>
              </a:rPr>
              <a:t>反函数求导法则</a:t>
            </a:r>
            <a:endParaRPr dirty="0"/>
          </a:p>
        </p:txBody>
      </p:sp>
      <p:sp>
        <p:nvSpPr>
          <p:cNvPr id="6" name="矩形 5"/>
          <p:cNvSpPr/>
          <p:nvPr/>
        </p:nvSpPr>
        <p:spPr>
          <a:xfrm>
            <a:off x="778820" y="4509120"/>
            <a:ext cx="5389188" cy="400110"/>
          </a:xfrm>
          <a:prstGeom prst="rect">
            <a:avLst/>
          </a:prstGeom>
        </p:spPr>
        <p:txBody>
          <a:bodyPr wrap="square">
            <a:spAutoFit/>
          </a:bodyPr>
          <a:lstStyle/>
          <a:p>
            <a:r>
              <a:rPr lang="zh-CN" altLang="zh-CN" sz="2000" dirty="0">
                <a:solidFill>
                  <a:srgbClr val="FF0000"/>
                </a:solidFill>
                <a:latin typeface="方正北魏楷书简体"/>
                <a:ea typeface="方正北魏楷书简体"/>
                <a:cs typeface="Times New Roman" panose="02020603050405020304"/>
              </a:rPr>
              <a:t>用原函数的导数的倒数来表示反函数的导数</a:t>
            </a:r>
            <a:endParaRPr lang="zh-CN" altLang="en-US" sz="2000" dirty="0">
              <a:solidFill>
                <a:srgbClr val="FF0000"/>
              </a:solidFill>
              <a:latin typeface="方正北魏楷书简体"/>
              <a:ea typeface="方正北魏楷书简体"/>
              <a:cs typeface="Times New Roman" panose="02020603050405020304"/>
            </a:endParaRPr>
          </a:p>
        </p:txBody>
      </p:sp>
      <mc:AlternateContent xmlns:mc="http://schemas.openxmlformats.org/markup-compatibility/2006" xmlns:a14="http://schemas.microsoft.com/office/drawing/2010/main">
        <mc:Choice Requires="a14">
          <p:sp>
            <p:nvSpPr>
              <p:cNvPr id="12" name="矩形 11"/>
              <p:cNvSpPr/>
              <p:nvPr/>
            </p:nvSpPr>
            <p:spPr>
              <a:xfrm>
                <a:off x="778820" y="5160386"/>
                <a:ext cx="2410275" cy="9782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ea typeface="方正北魏楷书简体"/>
                          <a:cs typeface="方正北魏楷书简体"/>
                        </a:rPr>
                        <m:t>𝒇</m:t>
                      </m:r>
                      <m:r>
                        <a:rPr lang="en-US" altLang="zh-CN" sz="2800" b="1" i="1" smtClean="0">
                          <a:latin typeface="Cambria Math" panose="02040503050406030204" pitchFamily="18" charset="0"/>
                          <a:ea typeface="方正北魏楷书简体"/>
                          <a:cs typeface="方正北魏楷书简体"/>
                        </a:rPr>
                        <m:t>′</m:t>
                      </m:r>
                      <m:d>
                        <m:dPr>
                          <m:ctrlPr>
                            <a:rPr lang="en-US" altLang="zh-CN" sz="2800" b="1" i="1" smtClean="0">
                              <a:latin typeface="Cambria Math" panose="02040503050406030204" pitchFamily="18" charset="0"/>
                              <a:ea typeface="方正北魏楷书简体"/>
                              <a:cs typeface="方正北魏楷书简体"/>
                            </a:rPr>
                          </m:ctrlPr>
                        </m:dPr>
                        <m:e>
                          <m:r>
                            <a:rPr lang="en-US" altLang="zh-CN" sz="2800" b="1" i="1" smtClean="0">
                              <a:latin typeface="Cambria Math" panose="02040503050406030204" pitchFamily="18" charset="0"/>
                              <a:ea typeface="方正北魏楷书简体"/>
                              <a:cs typeface="方正北魏楷书简体"/>
                            </a:rPr>
                            <m:t>𝒙</m:t>
                          </m:r>
                        </m:e>
                      </m:d>
                      <m:r>
                        <a:rPr lang="en-US" altLang="zh-CN" sz="2800" b="1" i="1">
                          <a:latin typeface="Cambria Math" panose="02040503050406030204" pitchFamily="18" charset="0"/>
                          <a:ea typeface="方正北魏楷书简体"/>
                          <a:cs typeface="方正北魏楷书简体"/>
                        </a:rPr>
                        <m:t>=</m:t>
                      </m:r>
                      <m:f>
                        <m:fPr>
                          <m:ctrlPr>
                            <a:rPr lang="en-US" altLang="zh-CN" sz="2800" b="1" i="1" smtClean="0">
                              <a:latin typeface="Cambria Math" panose="02040503050406030204" pitchFamily="18" charset="0"/>
                              <a:ea typeface="方正北魏楷书简体"/>
                              <a:cs typeface="方正北魏楷书简体"/>
                            </a:rPr>
                          </m:ctrlPr>
                        </m:fPr>
                        <m:num>
                          <m:r>
                            <a:rPr lang="en-US" altLang="zh-CN" sz="2800" b="1" i="1" smtClean="0">
                              <a:latin typeface="Cambria Math" panose="02040503050406030204" pitchFamily="18" charset="0"/>
                              <a:ea typeface="方正北魏楷书简体"/>
                              <a:cs typeface="方正北魏楷书简体"/>
                            </a:rPr>
                            <m:t>𝟏</m:t>
                          </m:r>
                        </m:num>
                        <m:den>
                          <m:r>
                            <a:rPr lang="zh-CN" altLang="en-US" sz="2800" b="1" i="1" smtClean="0">
                              <a:latin typeface="Cambria Math" panose="02040503050406030204" pitchFamily="18" charset="0"/>
                              <a:ea typeface="方正北魏楷书简体"/>
                              <a:cs typeface="方正北魏楷书简体"/>
                            </a:rPr>
                            <m:t>𝝋</m:t>
                          </m:r>
                          <m:r>
                            <a:rPr lang="en-US" altLang="zh-CN" sz="2800" b="1" i="1" smtClean="0">
                              <a:latin typeface="Cambria Math" panose="02040503050406030204" pitchFamily="18" charset="0"/>
                              <a:ea typeface="方正北魏楷书简体"/>
                              <a:cs typeface="方正北魏楷书简体"/>
                            </a:rPr>
                            <m:t>′(</m:t>
                          </m:r>
                          <m:r>
                            <a:rPr lang="en-US" altLang="zh-CN" sz="2800" b="1" i="1" smtClean="0">
                              <a:latin typeface="Cambria Math" panose="02040503050406030204" pitchFamily="18" charset="0"/>
                              <a:ea typeface="方正北魏楷书简体"/>
                              <a:cs typeface="方正北魏楷书简体"/>
                            </a:rPr>
                            <m:t>𝒚</m:t>
                          </m:r>
                          <m:r>
                            <a:rPr lang="en-US" altLang="zh-CN" sz="2800" b="1" i="1" smtClean="0">
                              <a:latin typeface="Cambria Math" panose="02040503050406030204" pitchFamily="18" charset="0"/>
                              <a:ea typeface="方正北魏楷书简体"/>
                              <a:cs typeface="方正北魏楷书简体"/>
                            </a:rPr>
                            <m:t>)</m:t>
                          </m:r>
                        </m:den>
                      </m:f>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778820" y="5160386"/>
                <a:ext cx="2410275" cy="978217"/>
              </a:xfrm>
              <a:prstGeom prst="rect">
                <a:avLst/>
              </a:prstGeom>
              <a:blipFill rotWithShape="1">
                <a:blip r:embed="rId3"/>
                <a:stretch>
                  <a:fillRect l="-13" t="-38" r="-548" b="6"/>
                </a:stretch>
              </a:blipFill>
            </p:spPr>
            <p:txBody>
              <a:bodyPr/>
              <a:lstStyle/>
              <a:p>
                <a:r>
                  <a:rPr lang="zh-CN" altLang="en-US">
                    <a:noFill/>
                  </a:rPr>
                  <a:t> </a:t>
                </a:r>
              </a:p>
            </p:txBody>
          </p:sp>
        </mc:Fallback>
      </mc:AlternateContent>
      <p:pic>
        <p:nvPicPr>
          <p:cNvPr id="13" name="图片 12"/>
          <p:cNvPicPr>
            <a:picLocks noChangeAspect="1"/>
          </p:cNvPicPr>
          <p:nvPr/>
        </p:nvPicPr>
        <p:blipFill rotWithShape="1">
          <a:blip r:embed="rId4">
            <a:clrChange>
              <a:clrFrom>
                <a:srgbClr val="FFFFFF"/>
              </a:clrFrom>
              <a:clrTo>
                <a:srgbClr val="FFFFFF">
                  <a:alpha val="0"/>
                </a:srgbClr>
              </a:clrTo>
            </a:clrChange>
          </a:blip>
          <a:srcRect l="54838" t="8391" r="24549" b="2253"/>
          <a:stretch>
            <a:fillRect/>
          </a:stretch>
        </p:blipFill>
        <p:spPr>
          <a:xfrm>
            <a:off x="3853250" y="5181442"/>
            <a:ext cx="1680510" cy="936104"/>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1708158"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sym typeface="方正北魏楷书简体"/>
              </a:rPr>
              <a:t>反函数求导法则</a:t>
            </a:r>
            <a:endParaRPr dirty="0"/>
          </a:p>
        </p:txBody>
      </p:sp>
      <p:pic>
        <p:nvPicPr>
          <p:cNvPr id="7" name="图片 6"/>
          <p:cNvPicPr>
            <a:picLocks noChangeAspect="1"/>
          </p:cNvPicPr>
          <p:nvPr/>
        </p:nvPicPr>
        <p:blipFill rotWithShape="1">
          <a:blip r:embed="rId2">
            <a:clrChange>
              <a:clrFrom>
                <a:srgbClr val="FFFFFF"/>
              </a:clrFrom>
              <a:clrTo>
                <a:srgbClr val="FFFFFF">
                  <a:alpha val="0"/>
                </a:srgbClr>
              </a:clrTo>
            </a:clrChange>
          </a:blip>
          <a:srcRect l="6399" t="8391" r="76819" b="2253"/>
          <a:stretch>
            <a:fillRect/>
          </a:stretch>
        </p:blipFill>
        <p:spPr>
          <a:xfrm>
            <a:off x="834038" y="1716832"/>
            <a:ext cx="1368152" cy="936104"/>
          </a:xfrm>
          <a:prstGeom prst="rect">
            <a:avLst/>
          </a:prstGeom>
        </p:spPr>
      </p:pic>
      <p:pic>
        <p:nvPicPr>
          <p:cNvPr id="10" name="图片 9"/>
          <p:cNvPicPr>
            <a:picLocks noChangeAspect="1"/>
          </p:cNvPicPr>
          <p:nvPr/>
        </p:nvPicPr>
        <p:blipFill rotWithShape="1">
          <a:blip r:embed="rId2">
            <a:clrChange>
              <a:clrFrom>
                <a:srgbClr val="FFFFFF"/>
              </a:clrFrom>
              <a:clrTo>
                <a:srgbClr val="FFFFFF">
                  <a:alpha val="0"/>
                </a:srgbClr>
              </a:clrTo>
            </a:clrChange>
          </a:blip>
          <a:srcRect l="33640" t="8391" r="53111" b="2253"/>
          <a:stretch>
            <a:fillRect/>
          </a:stretch>
        </p:blipFill>
        <p:spPr>
          <a:xfrm>
            <a:off x="778820" y="2708920"/>
            <a:ext cx="1124784" cy="974813"/>
          </a:xfrm>
          <a:prstGeom prst="rect">
            <a:avLst/>
          </a:prstGeom>
        </p:spPr>
      </p:pic>
      <p:pic>
        <p:nvPicPr>
          <p:cNvPr id="13" name="图片 12"/>
          <p:cNvPicPr>
            <a:picLocks noChangeAspect="1"/>
          </p:cNvPicPr>
          <p:nvPr/>
        </p:nvPicPr>
        <p:blipFill rotWithShape="1">
          <a:blip r:embed="rId2">
            <a:clrChange>
              <a:clrFrom>
                <a:srgbClr val="FFFFFF"/>
              </a:clrFrom>
              <a:clrTo>
                <a:srgbClr val="FFFFFF">
                  <a:alpha val="0"/>
                </a:srgbClr>
              </a:clrTo>
            </a:clrChange>
          </a:blip>
          <a:srcRect l="54838" t="8391" r="2767" b="2253"/>
          <a:stretch>
            <a:fillRect/>
          </a:stretch>
        </p:blipFill>
        <p:spPr>
          <a:xfrm>
            <a:off x="623392" y="3702097"/>
            <a:ext cx="3456384" cy="936104"/>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5807968" y="1923274"/>
                <a:ext cx="22965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ea typeface="方正北魏楷书简体"/>
                          <a:cs typeface="方正北魏楷书简体"/>
                        </a:rPr>
                        <m:t>𝒚</m:t>
                      </m:r>
                      <m:r>
                        <a:rPr lang="en-US" altLang="zh-CN" sz="2800" b="1" i="1">
                          <a:latin typeface="Cambria Math" panose="02040503050406030204" pitchFamily="18" charset="0"/>
                          <a:ea typeface="方正北魏楷书简体"/>
                          <a:cs typeface="方正北魏楷书简体"/>
                        </a:rPr>
                        <m:t>=</m:t>
                      </m:r>
                      <m:r>
                        <a:rPr lang="en-US" altLang="zh-CN" sz="2800" b="1" i="1" smtClean="0">
                          <a:latin typeface="Cambria Math" panose="02040503050406030204" pitchFamily="18" charset="0"/>
                          <a:ea typeface="方正北魏楷书简体"/>
                          <a:cs typeface="方正北魏楷书简体"/>
                        </a:rPr>
                        <m:t>𝒂𝒓𝒄𝒔𝒊𝒏𝒙</m:t>
                      </m:r>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5807968" y="1923274"/>
                <a:ext cx="2296591" cy="523220"/>
              </a:xfrm>
              <a:prstGeom prst="rect">
                <a:avLst/>
              </a:prstGeom>
              <a:blipFill rotWithShape="1">
                <a:blip r:embed="rId3"/>
                <a:stretch>
                  <a:fillRect l="-11" t="-94" r="-634" b="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807967" y="2738729"/>
                <a:ext cx="17788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smtClean="0">
                          <a:latin typeface="Cambria Math" panose="02040503050406030204" pitchFamily="18" charset="0"/>
                          <a:ea typeface="方正北魏楷书简体"/>
                          <a:cs typeface="方正北魏楷书简体"/>
                        </a:rPr>
                        <m:t>𝒙</m:t>
                      </m:r>
                      <m:r>
                        <a:rPr lang="en-US" altLang="zh-CN" sz="2800" b="1" i="1">
                          <a:latin typeface="Cambria Math" panose="02040503050406030204" pitchFamily="18" charset="0"/>
                          <a:ea typeface="方正北魏楷书简体"/>
                          <a:cs typeface="方正北魏楷书简体"/>
                        </a:rPr>
                        <m:t>=</m:t>
                      </m:r>
                      <m:r>
                        <a:rPr lang="en-US" altLang="zh-CN" sz="2800" b="1" i="1" smtClean="0">
                          <a:latin typeface="Cambria Math" panose="02040503050406030204" pitchFamily="18" charset="0"/>
                          <a:ea typeface="方正北魏楷书简体"/>
                          <a:cs typeface="方正北魏楷书简体"/>
                        </a:rPr>
                        <m:t>𝒔𝒊𝒏</m:t>
                      </m:r>
                      <m:r>
                        <a:rPr lang="en-US" altLang="zh-CN" sz="2800" b="1" i="1" smtClean="0">
                          <a:latin typeface="Cambria Math" panose="02040503050406030204" pitchFamily="18" charset="0"/>
                          <a:ea typeface="方正北魏楷书简体"/>
                          <a:cs typeface="方正北魏楷书简体"/>
                        </a:rPr>
                        <m:t> </m:t>
                      </m:r>
                      <m:r>
                        <a:rPr lang="en-US" altLang="zh-CN" sz="2800" b="1" i="1" smtClean="0">
                          <a:latin typeface="Cambria Math" panose="02040503050406030204" pitchFamily="18" charset="0"/>
                          <a:ea typeface="方正北魏楷书简体"/>
                          <a:cs typeface="方正北魏楷书简体"/>
                        </a:rPr>
                        <m:t>𝒚</m:t>
                      </m:r>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5807967" y="2738729"/>
                <a:ext cx="1778820" cy="523220"/>
              </a:xfrm>
              <a:prstGeom prst="rect">
                <a:avLst/>
              </a:prstGeom>
              <a:blipFill rotWithShape="1">
                <a:blip r:embed="rId4"/>
                <a:stretch>
                  <a:fillRect l="-14" t="-116" r="-939" b="1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693505" y="3683733"/>
                <a:ext cx="7761612" cy="10916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1" i="1" smtClean="0">
                              <a:latin typeface="Cambria Math" panose="02040503050406030204" pitchFamily="18" charset="0"/>
                              <a:ea typeface="方正北魏楷书简体"/>
                              <a:cs typeface="方正北魏楷书简体"/>
                            </a:rPr>
                          </m:ctrlPr>
                        </m:fPr>
                        <m:num>
                          <m:r>
                            <a:rPr lang="en-US" altLang="zh-CN" sz="2800" b="1" i="1" smtClean="0">
                              <a:latin typeface="Cambria Math" panose="02040503050406030204" pitchFamily="18" charset="0"/>
                              <a:ea typeface="方正北魏楷书简体"/>
                              <a:cs typeface="方正北魏楷书简体"/>
                            </a:rPr>
                            <m:t>𝒅𝒚</m:t>
                          </m:r>
                        </m:num>
                        <m:den>
                          <m:r>
                            <a:rPr lang="en-US" altLang="zh-CN" sz="2800" b="1" i="1" smtClean="0">
                              <a:latin typeface="Cambria Math" panose="02040503050406030204" pitchFamily="18" charset="0"/>
                              <a:ea typeface="方正北魏楷书简体"/>
                              <a:cs typeface="方正北魏楷书简体"/>
                            </a:rPr>
                            <m:t>𝒅𝒙</m:t>
                          </m:r>
                        </m:den>
                      </m:f>
                      <m:r>
                        <a:rPr lang="en-US" altLang="zh-CN" sz="2800" b="1" i="1">
                          <a:latin typeface="Cambria Math" panose="02040503050406030204" pitchFamily="18" charset="0"/>
                          <a:ea typeface="方正北魏楷书简体"/>
                          <a:cs typeface="方正北魏楷书简体"/>
                        </a:rPr>
                        <m:t>=</m:t>
                      </m:r>
                      <m:f>
                        <m:fPr>
                          <m:ctrlPr>
                            <a:rPr lang="en-US" altLang="zh-CN" sz="2800" b="1" i="1" smtClean="0">
                              <a:latin typeface="Cambria Math" panose="02040503050406030204" pitchFamily="18" charset="0"/>
                              <a:ea typeface="方正北魏楷书简体"/>
                              <a:cs typeface="方正北魏楷书简体"/>
                            </a:rPr>
                          </m:ctrlPr>
                        </m:fPr>
                        <m:num>
                          <m:r>
                            <a:rPr lang="en-US" altLang="zh-CN" sz="2800" b="1" i="1" smtClean="0">
                              <a:latin typeface="Cambria Math" panose="02040503050406030204" pitchFamily="18" charset="0"/>
                              <a:ea typeface="方正北魏楷书简体"/>
                              <a:cs typeface="方正北魏楷书简体"/>
                            </a:rPr>
                            <m:t>𝟏</m:t>
                          </m:r>
                        </m:num>
                        <m:den>
                          <m:r>
                            <a:rPr lang="en-US" altLang="zh-CN" sz="2800" b="1" i="1" smtClean="0">
                              <a:latin typeface="Cambria Math" panose="02040503050406030204" pitchFamily="18" charset="0"/>
                              <a:ea typeface="方正北魏楷书简体"/>
                              <a:cs typeface="方正北魏楷书简体"/>
                            </a:rPr>
                            <m:t>𝒅𝒙</m:t>
                          </m:r>
                          <m:r>
                            <a:rPr lang="en-US" altLang="zh-CN" sz="2800" b="1" i="1" smtClean="0">
                              <a:latin typeface="Cambria Math" panose="02040503050406030204" pitchFamily="18" charset="0"/>
                              <a:ea typeface="方正北魏楷书简体"/>
                              <a:cs typeface="方正北魏楷书简体"/>
                            </a:rPr>
                            <m:t>/</m:t>
                          </m:r>
                          <m:r>
                            <a:rPr lang="en-US" altLang="zh-CN" sz="2800" b="1" i="1" smtClean="0">
                              <a:latin typeface="Cambria Math" panose="02040503050406030204" pitchFamily="18" charset="0"/>
                              <a:ea typeface="方正北魏楷书简体"/>
                              <a:cs typeface="方正北魏楷书简体"/>
                            </a:rPr>
                            <m:t>𝒅𝒚</m:t>
                          </m:r>
                        </m:den>
                      </m:f>
                      <m:r>
                        <a:rPr lang="en-US" altLang="zh-CN" sz="2800" b="1" i="1" smtClean="0">
                          <a:latin typeface="Cambria Math" panose="02040503050406030204" pitchFamily="18" charset="0"/>
                          <a:ea typeface="方正北魏楷书简体"/>
                          <a:cs typeface="方正北魏楷书简体"/>
                        </a:rPr>
                        <m:t>=</m:t>
                      </m:r>
                      <m:f>
                        <m:fPr>
                          <m:ctrlPr>
                            <a:rPr lang="en-US" altLang="zh-CN" sz="2800" b="1" i="1" smtClean="0">
                              <a:latin typeface="Cambria Math" panose="02040503050406030204" pitchFamily="18" charset="0"/>
                              <a:ea typeface="方正北魏楷书简体"/>
                              <a:cs typeface="方正北魏楷书简体"/>
                            </a:rPr>
                          </m:ctrlPr>
                        </m:fPr>
                        <m:num>
                          <m:r>
                            <a:rPr lang="en-US" altLang="zh-CN" sz="2800" b="1" i="1" smtClean="0">
                              <a:latin typeface="Cambria Math" panose="02040503050406030204" pitchFamily="18" charset="0"/>
                              <a:ea typeface="方正北魏楷书简体"/>
                              <a:cs typeface="方正北魏楷书简体"/>
                            </a:rPr>
                            <m:t>𝟏</m:t>
                          </m:r>
                        </m:num>
                        <m:den>
                          <m:r>
                            <a:rPr lang="en-US" altLang="zh-CN" sz="2800" b="1" i="1" smtClean="0">
                              <a:latin typeface="Cambria Math" panose="02040503050406030204" pitchFamily="18" charset="0"/>
                              <a:ea typeface="方正北魏楷书简体"/>
                              <a:cs typeface="方正北魏楷书简体"/>
                            </a:rPr>
                            <m:t>𝒄𝒐𝒔𝒚</m:t>
                          </m:r>
                        </m:den>
                      </m:f>
                      <m:r>
                        <a:rPr lang="en-US" altLang="zh-CN" sz="2800" b="1" i="1" smtClean="0">
                          <a:latin typeface="Cambria Math" panose="02040503050406030204" pitchFamily="18" charset="0"/>
                          <a:ea typeface="方正北魏楷书简体"/>
                          <a:cs typeface="方正北魏楷书简体"/>
                        </a:rPr>
                        <m:t>=</m:t>
                      </m:r>
                      <m:f>
                        <m:fPr>
                          <m:ctrlPr>
                            <a:rPr lang="en-US" altLang="zh-CN" sz="2800" b="1" i="1" smtClean="0">
                              <a:latin typeface="Cambria Math" panose="02040503050406030204" pitchFamily="18" charset="0"/>
                              <a:ea typeface="方正北魏楷书简体"/>
                              <a:cs typeface="方正北魏楷书简体"/>
                            </a:rPr>
                          </m:ctrlPr>
                        </m:fPr>
                        <m:num>
                          <m:r>
                            <a:rPr lang="en-US" altLang="zh-CN" sz="2800" b="1" i="1" smtClean="0">
                              <a:latin typeface="Cambria Math" panose="02040503050406030204" pitchFamily="18" charset="0"/>
                              <a:ea typeface="方正北魏楷书简体"/>
                              <a:cs typeface="方正北魏楷书简体"/>
                            </a:rPr>
                            <m:t>𝟏</m:t>
                          </m:r>
                        </m:num>
                        <m:den>
                          <m:rad>
                            <m:radPr>
                              <m:degHide m:val="on"/>
                              <m:ctrlPr>
                                <a:rPr lang="en-US" altLang="zh-CN" sz="2800" b="1" i="1" smtClean="0">
                                  <a:latin typeface="Cambria Math" panose="02040503050406030204" pitchFamily="18" charset="0"/>
                                  <a:ea typeface="方正北魏楷书简体"/>
                                </a:rPr>
                              </m:ctrlPr>
                            </m:radPr>
                            <m:deg/>
                            <m:e>
                              <m:r>
                                <a:rPr lang="en-US" altLang="zh-CN" sz="2800" b="1" i="1" smtClean="0">
                                  <a:latin typeface="Cambria Math" panose="02040503050406030204" pitchFamily="18" charset="0"/>
                                  <a:ea typeface="方正北魏楷书简体"/>
                                </a:rPr>
                                <m:t>𝟏</m:t>
                              </m:r>
                              <m:r>
                                <a:rPr lang="en-US" altLang="zh-CN" sz="2800" b="1" i="1" smtClean="0">
                                  <a:latin typeface="Cambria Math" panose="02040503050406030204" pitchFamily="18" charset="0"/>
                                  <a:ea typeface="方正北魏楷书简体"/>
                                </a:rPr>
                                <m:t>−</m:t>
                              </m:r>
                              <m:r>
                                <a:rPr lang="en-US" altLang="zh-CN" sz="2800" b="1" i="1" smtClean="0">
                                  <a:latin typeface="Cambria Math" panose="02040503050406030204" pitchFamily="18" charset="0"/>
                                  <a:ea typeface="方正北魏楷书简体"/>
                                </a:rPr>
                                <m:t>𝒔𝒊</m:t>
                              </m:r>
                              <m:sSup>
                                <m:sSupPr>
                                  <m:ctrlPr>
                                    <a:rPr lang="en-US" altLang="zh-CN" sz="2800" b="1" i="1" smtClean="0">
                                      <a:latin typeface="Cambria Math" panose="02040503050406030204" pitchFamily="18" charset="0"/>
                                      <a:ea typeface="方正北魏楷书简体"/>
                                    </a:rPr>
                                  </m:ctrlPr>
                                </m:sSupPr>
                                <m:e>
                                  <m:r>
                                    <a:rPr lang="en-US" altLang="zh-CN" sz="2800" b="1" i="1" smtClean="0">
                                      <a:latin typeface="Cambria Math" panose="02040503050406030204" pitchFamily="18" charset="0"/>
                                      <a:ea typeface="方正北魏楷书简体"/>
                                    </a:rPr>
                                    <m:t>𝒏</m:t>
                                  </m:r>
                                </m:e>
                                <m:sup>
                                  <m:r>
                                    <a:rPr lang="en-US" altLang="zh-CN" sz="2800" b="1" i="1" smtClean="0">
                                      <a:latin typeface="Cambria Math" panose="02040503050406030204" pitchFamily="18" charset="0"/>
                                      <a:ea typeface="方正北魏楷书简体"/>
                                    </a:rPr>
                                    <m:t>𝟐</m:t>
                                  </m:r>
                                </m:sup>
                              </m:sSup>
                              <m:r>
                                <a:rPr lang="en-US" altLang="zh-CN" sz="2800" b="1" i="1" smtClean="0">
                                  <a:latin typeface="Cambria Math" panose="02040503050406030204" pitchFamily="18" charset="0"/>
                                  <a:ea typeface="方正北魏楷书简体"/>
                                </a:rPr>
                                <m:t>𝒚</m:t>
                              </m:r>
                            </m:e>
                          </m:rad>
                        </m:den>
                      </m:f>
                      <m:r>
                        <a:rPr lang="en-US" altLang="zh-CN" sz="2800" b="1" i="1" smtClean="0">
                          <a:latin typeface="Cambria Math" panose="02040503050406030204" pitchFamily="18" charset="0"/>
                          <a:ea typeface="方正北魏楷书简体"/>
                          <a:cs typeface="方正北魏楷书简体"/>
                        </a:rPr>
                        <m:t>=</m:t>
                      </m:r>
                      <m:f>
                        <m:fPr>
                          <m:ctrlPr>
                            <a:rPr lang="en-US" altLang="zh-CN" sz="2800" b="1" i="1" smtClean="0">
                              <a:latin typeface="Cambria Math" panose="02040503050406030204" pitchFamily="18" charset="0"/>
                              <a:ea typeface="方正北魏楷书简体"/>
                              <a:cs typeface="方正北魏楷书简体"/>
                            </a:rPr>
                          </m:ctrlPr>
                        </m:fPr>
                        <m:num>
                          <m:r>
                            <a:rPr lang="en-US" altLang="zh-CN" sz="2800" b="1" i="1" smtClean="0">
                              <a:latin typeface="Cambria Math" panose="02040503050406030204" pitchFamily="18" charset="0"/>
                              <a:ea typeface="方正北魏楷书简体"/>
                              <a:cs typeface="方正北魏楷书简体"/>
                            </a:rPr>
                            <m:t>𝟏</m:t>
                          </m:r>
                        </m:num>
                        <m:den>
                          <m:rad>
                            <m:radPr>
                              <m:degHide m:val="on"/>
                              <m:ctrlPr>
                                <a:rPr lang="en-US" altLang="zh-CN" sz="2800" b="1" i="1" smtClean="0">
                                  <a:latin typeface="Cambria Math" panose="02040503050406030204" pitchFamily="18" charset="0"/>
                                  <a:ea typeface="方正北魏楷书简体"/>
                                </a:rPr>
                              </m:ctrlPr>
                            </m:radPr>
                            <m:deg/>
                            <m:e>
                              <m:r>
                                <a:rPr lang="en-US" altLang="zh-CN" sz="2800" b="1" i="1" smtClean="0">
                                  <a:latin typeface="Cambria Math" panose="02040503050406030204" pitchFamily="18" charset="0"/>
                                  <a:ea typeface="方正北魏楷书简体"/>
                                </a:rPr>
                                <m:t>𝟏</m:t>
                              </m:r>
                              <m:r>
                                <a:rPr lang="en-US" altLang="zh-CN" sz="2800" b="1" i="1" smtClean="0">
                                  <a:latin typeface="Cambria Math" panose="02040503050406030204" pitchFamily="18" charset="0"/>
                                  <a:ea typeface="方正北魏楷书简体"/>
                                </a:rPr>
                                <m:t>−</m:t>
                              </m:r>
                              <m:sSup>
                                <m:sSupPr>
                                  <m:ctrlPr>
                                    <a:rPr lang="en-US" altLang="zh-CN" sz="2800" b="1" i="1" smtClean="0">
                                      <a:latin typeface="Cambria Math" panose="02040503050406030204" pitchFamily="18" charset="0"/>
                                      <a:ea typeface="方正北魏楷书简体"/>
                                    </a:rPr>
                                  </m:ctrlPr>
                                </m:sSupPr>
                                <m:e>
                                  <m:r>
                                    <a:rPr lang="en-US" altLang="zh-CN" sz="2800" b="1" i="1" smtClean="0">
                                      <a:latin typeface="Cambria Math" panose="02040503050406030204" pitchFamily="18" charset="0"/>
                                      <a:ea typeface="方正北魏楷书简体"/>
                                    </a:rPr>
                                    <m:t>𝒙</m:t>
                                  </m:r>
                                </m:e>
                                <m:sup>
                                  <m:r>
                                    <a:rPr lang="en-US" altLang="zh-CN" sz="2800" b="1" i="1" smtClean="0">
                                      <a:latin typeface="Cambria Math" panose="02040503050406030204" pitchFamily="18" charset="0"/>
                                      <a:ea typeface="方正北魏楷书简体"/>
                                    </a:rPr>
                                    <m:t>𝟐</m:t>
                                  </m:r>
                                </m:sup>
                              </m:sSup>
                            </m:e>
                          </m:rad>
                        </m:den>
                      </m:f>
                    </m:oMath>
                  </m:oMathPara>
                </a14:m>
                <a:endParaRPr lang="zh-CN" alt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4693505" y="3683733"/>
                <a:ext cx="7761612" cy="1091646"/>
              </a:xfrm>
              <a:prstGeom prst="rect">
                <a:avLst/>
              </a:prstGeom>
              <a:blipFill rotWithShape="1">
                <a:blip r:embed="rId5"/>
                <a:stretch>
                  <a:fillRect l="-3" t="-9" r="3" b="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5714639" y="5167106"/>
                <a:ext cx="3744295" cy="982320"/>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p>
                        <m:sSupPr>
                          <m:ctrlPr>
                            <a:rPr lang="en-US" altLang="zh-CN" sz="2800" b="1" i="1" smtClean="0">
                              <a:solidFill>
                                <a:prstClr val="black"/>
                              </a:solidFill>
                              <a:latin typeface="Cambria Math" panose="02040503050406030204" pitchFamily="18" charset="0"/>
                              <a:ea typeface="方正北魏楷书简体"/>
                              <a:cs typeface="方正北魏楷书简体"/>
                            </a:rPr>
                          </m:ctrlPr>
                        </m:sSupPr>
                        <m:e>
                          <m:d>
                            <m:dPr>
                              <m:ctrlPr>
                                <a:rPr lang="en-US" altLang="zh-CN" sz="2800" b="1" i="1" smtClean="0">
                                  <a:solidFill>
                                    <a:prstClr val="black"/>
                                  </a:solidFill>
                                  <a:latin typeface="Cambria Math" panose="02040503050406030204" pitchFamily="18" charset="0"/>
                                  <a:ea typeface="方正北魏楷书简体"/>
                                  <a:cs typeface="方正北魏楷书简体"/>
                                </a:rPr>
                              </m:ctrlPr>
                            </m:dPr>
                            <m:e>
                              <m:r>
                                <a:rPr lang="en-US" altLang="zh-CN" sz="2800" b="1" i="1">
                                  <a:solidFill>
                                    <a:prstClr val="black"/>
                                  </a:solidFill>
                                  <a:latin typeface="Cambria Math" panose="02040503050406030204" pitchFamily="18" charset="0"/>
                                  <a:ea typeface="方正北魏楷书简体"/>
                                  <a:cs typeface="方正北魏楷书简体"/>
                                </a:rPr>
                                <m:t>𝒂𝒓𝒄𝒔𝒊𝒏𝒙</m:t>
                              </m:r>
                            </m:e>
                          </m:d>
                        </m:e>
                        <m:sup>
                          <m:r>
                            <a:rPr lang="en-US" altLang="zh-CN" sz="2800" b="1" i="1" smtClean="0">
                              <a:solidFill>
                                <a:prstClr val="black"/>
                              </a:solidFill>
                              <a:latin typeface="Cambria Math" panose="02040503050406030204" pitchFamily="18" charset="0"/>
                              <a:ea typeface="方正北魏楷书简体"/>
                              <a:cs typeface="方正北魏楷书简体"/>
                            </a:rPr>
                            <m:t>′</m:t>
                          </m:r>
                        </m:sup>
                      </m:sSup>
                      <m:r>
                        <a:rPr lang="en-US" altLang="zh-CN" sz="2800" b="1" i="1" smtClean="0">
                          <a:solidFill>
                            <a:prstClr val="black"/>
                          </a:solidFill>
                          <a:latin typeface="Cambria Math" panose="02040503050406030204" pitchFamily="18" charset="0"/>
                          <a:ea typeface="方正北魏楷书简体"/>
                          <a:cs typeface="方正北魏楷书简体"/>
                        </a:rPr>
                        <m:t>=</m:t>
                      </m:r>
                      <m:f>
                        <m:fPr>
                          <m:ctrlPr>
                            <a:rPr lang="en-US" altLang="zh-CN" sz="2800" b="1" i="1">
                              <a:latin typeface="Cambria Math" panose="02040503050406030204" pitchFamily="18" charset="0"/>
                              <a:ea typeface="方正北魏楷书简体"/>
                              <a:cs typeface="方正北魏楷书简体"/>
                            </a:rPr>
                          </m:ctrlPr>
                        </m:fPr>
                        <m:num>
                          <m:r>
                            <a:rPr lang="en-US" altLang="zh-CN" sz="2800" b="1" i="1">
                              <a:latin typeface="Cambria Math" panose="02040503050406030204" pitchFamily="18" charset="0"/>
                              <a:ea typeface="方正北魏楷书简体"/>
                              <a:cs typeface="方正北魏楷书简体"/>
                            </a:rPr>
                            <m:t>𝟏</m:t>
                          </m:r>
                        </m:num>
                        <m:den>
                          <m:rad>
                            <m:radPr>
                              <m:degHide m:val="on"/>
                              <m:ctrlPr>
                                <a:rPr lang="en-US" altLang="zh-CN" sz="2800" b="1" i="1">
                                  <a:latin typeface="Cambria Math" panose="02040503050406030204" pitchFamily="18" charset="0"/>
                                  <a:ea typeface="方正北魏楷书简体"/>
                                </a:rPr>
                              </m:ctrlPr>
                            </m:radPr>
                            <m:deg/>
                            <m:e>
                              <m:r>
                                <a:rPr lang="en-US" altLang="zh-CN" sz="2800" b="1" i="1">
                                  <a:latin typeface="Cambria Math" panose="02040503050406030204" pitchFamily="18" charset="0"/>
                                  <a:ea typeface="方正北魏楷书简体"/>
                                </a:rPr>
                                <m:t>𝟏</m:t>
                              </m:r>
                              <m:r>
                                <a:rPr lang="en-US" altLang="zh-CN" sz="2800" b="1" i="1">
                                  <a:latin typeface="Cambria Math" panose="02040503050406030204" pitchFamily="18" charset="0"/>
                                  <a:ea typeface="方正北魏楷书简体"/>
                                </a:rPr>
                                <m:t>−</m:t>
                              </m:r>
                              <m:sSup>
                                <m:sSupPr>
                                  <m:ctrlPr>
                                    <a:rPr lang="en-US" altLang="zh-CN" sz="2800" b="1" i="1">
                                      <a:latin typeface="Cambria Math" panose="02040503050406030204" pitchFamily="18" charset="0"/>
                                      <a:ea typeface="方正北魏楷书简体"/>
                                    </a:rPr>
                                  </m:ctrlPr>
                                </m:sSupPr>
                                <m:e>
                                  <m:r>
                                    <a:rPr lang="en-US" altLang="zh-CN" sz="2800" b="1" i="1">
                                      <a:latin typeface="Cambria Math" panose="02040503050406030204" pitchFamily="18" charset="0"/>
                                      <a:ea typeface="方正北魏楷书简体"/>
                                    </a:rPr>
                                    <m:t>𝒙</m:t>
                                  </m:r>
                                </m:e>
                                <m:sup>
                                  <m:r>
                                    <a:rPr lang="en-US" altLang="zh-CN" sz="2800" b="1" i="1">
                                      <a:latin typeface="Cambria Math" panose="02040503050406030204" pitchFamily="18" charset="0"/>
                                      <a:ea typeface="方正北魏楷书简体"/>
                                    </a:rPr>
                                    <m:t>𝟐</m:t>
                                  </m:r>
                                </m:sup>
                              </m:sSup>
                            </m:e>
                          </m:rad>
                        </m:den>
                      </m:f>
                    </m:oMath>
                  </m:oMathPara>
                </a14:m>
                <a:endParaRPr lang="zh-CN" altLang="en-US" sz="2800" dirty="0">
                  <a:solidFill>
                    <a:prstClr val="black"/>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5714639" y="5167106"/>
                <a:ext cx="3744295" cy="982320"/>
              </a:xfrm>
              <a:prstGeom prst="rect">
                <a:avLst/>
              </a:prstGeom>
              <a:blipFill rotWithShape="1">
                <a:blip r:embed="rId6"/>
                <a:stretch>
                  <a:fillRect l="-7" t="-11" r="-136" b="9"/>
                </a:stretch>
              </a:blipFill>
            </p:spPr>
            <p:txBody>
              <a:bodyPr/>
              <a:lstStyle/>
              <a:p>
                <a:r>
                  <a:rPr lang="zh-CN" altLang="en-US">
                    <a:noFill/>
                  </a:rPr>
                  <a:t> </a:t>
                </a:r>
              </a:p>
            </p:txBody>
          </p:sp>
        </mc:Fallback>
      </mc:AlternateContent>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1015661"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cs typeface="方正北魏楷书简体"/>
                <a:sym typeface="方正北魏楷书简体"/>
              </a:rPr>
              <a:t>二阶导数</a:t>
            </a:r>
            <a:endParaRPr dirty="0"/>
          </a:p>
        </p:txBody>
      </p:sp>
      <mc:AlternateContent xmlns:mc="http://schemas.openxmlformats.org/markup-compatibility/2006" xmlns:a14="http://schemas.microsoft.com/office/drawing/2010/main">
        <mc:Choice Requires="a14">
          <p:sp>
            <p:nvSpPr>
              <p:cNvPr id="10" name="矩形 28"/>
              <p:cNvSpPr txBox="1"/>
              <p:nvPr/>
            </p:nvSpPr>
            <p:spPr>
              <a:xfrm>
                <a:off x="778820" y="1362882"/>
                <a:ext cx="7605029" cy="1200329"/>
              </a:xfrm>
              <a:prstGeom prst="rect">
                <a:avLst/>
              </a:prstGeom>
              <a:ln w="12700">
                <a:miter lim="400000"/>
              </a:ln>
            </p:spPr>
            <p:txBody>
              <a:bodyPr wrap="none" lIns="45719" rIns="45719">
                <a:spAutoFit/>
              </a:bodyPr>
              <a:lstStyle/>
              <a:p>
                <a:pPr marL="285750" indent="-285750">
                  <a:lnSpc>
                    <a:spcPct val="150000"/>
                  </a:lnSpc>
                  <a:buFont typeface="Wingdings" panose="05000000000000000000" pitchFamily="2" charset="2"/>
                  <a:buChar char="n"/>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sz="2400" b="1" dirty="0">
                    <a:latin typeface="方正北魏楷书简体"/>
                    <a:ea typeface="方正北魏楷书简体"/>
                    <a:cs typeface="方正北魏楷书简体"/>
                    <a:sym typeface="方正北魏楷书简体"/>
                  </a:rPr>
                  <a:t>若函数</a:t>
                </a:r>
                <a14:m>
                  <m:oMath xmlns:m="http://schemas.openxmlformats.org/officeDocument/2006/math">
                    <m:r>
                      <a:rPr lang="en-US" altLang="zh-CN" sz="2400" b="1" i="1" smtClean="0">
                        <a:latin typeface="Cambria Math" panose="02040503050406030204" pitchFamily="18" charset="0"/>
                        <a:ea typeface="方正北魏楷书简体"/>
                        <a:cs typeface="方正北魏楷书简体"/>
                        <a:sym typeface="方正北魏楷书简体"/>
                      </a:rPr>
                      <m:t>𝒇</m:t>
                    </m:r>
                    <m:d>
                      <m:dPr>
                        <m:ctrlPr>
                          <a:rPr lang="en-US" altLang="zh-CN" sz="2400" b="1" i="1" smtClean="0">
                            <a:latin typeface="Cambria Math" panose="02040503050406030204" pitchFamily="18" charset="0"/>
                            <a:ea typeface="方正北魏楷书简体"/>
                            <a:cs typeface="方正北魏楷书简体"/>
                            <a:sym typeface="方正北魏楷书简体"/>
                          </a:rPr>
                        </m:ctrlPr>
                      </m:dPr>
                      <m:e>
                        <m:r>
                          <a:rPr lang="en-US" altLang="zh-CN" sz="2400" b="1" i="1" smtClean="0">
                            <a:latin typeface="Cambria Math" panose="02040503050406030204" pitchFamily="18" charset="0"/>
                            <a:ea typeface="方正北魏楷书简体"/>
                            <a:cs typeface="方正北魏楷书简体"/>
                            <a:sym typeface="方正北魏楷书简体"/>
                          </a:rPr>
                          <m:t>𝒙</m:t>
                        </m:r>
                      </m:e>
                    </m:d>
                  </m:oMath>
                </a14:m>
                <a:r>
                  <a:rPr lang="zh-CN" altLang="en-US" sz="2400" b="1" dirty="0">
                    <a:latin typeface="方正北魏楷书简体"/>
                    <a:ea typeface="方正北魏楷书简体"/>
                    <a:cs typeface="方正北魏楷书简体"/>
                    <a:sym typeface="方正北魏楷书简体"/>
                  </a:rPr>
                  <a:t>的</a:t>
                </a:r>
                <a:r>
                  <a:rPr lang="zh-CN" altLang="en-US" sz="2400" b="1" dirty="0">
                    <a:solidFill>
                      <a:schemeClr val="tx1"/>
                    </a:solidFill>
                    <a:latin typeface="方正北魏楷书简体"/>
                    <a:ea typeface="方正北魏楷书简体"/>
                    <a:cs typeface="方正北魏楷书简体"/>
                    <a:sym typeface="方正北魏楷书简体"/>
                  </a:rPr>
                  <a:t>导函数</a:t>
                </a:r>
                <a14:m>
                  <m:oMath xmlns:m="http://schemas.openxmlformats.org/officeDocument/2006/math">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𝒇</m:t>
                    </m:r>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m:t>
                    </m:r>
                    <m:d>
                      <m:dPr>
                        <m:ctrlP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ctrlPr>
                      </m:dPr>
                      <m:e>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𝒙</m:t>
                        </m:r>
                      </m:e>
                    </m:d>
                  </m:oMath>
                </a14:m>
                <a:r>
                  <a:rPr lang="zh-CN" altLang="en-US" sz="2400" b="1" dirty="0">
                    <a:solidFill>
                      <a:schemeClr val="tx1"/>
                    </a:solidFill>
                    <a:latin typeface="方正北魏楷书简体"/>
                    <a:ea typeface="方正北魏楷书简体"/>
                    <a:cs typeface="方正北魏楷书简体"/>
                    <a:sym typeface="方正北魏楷书简体"/>
                  </a:rPr>
                  <a:t>在点</a:t>
                </a:r>
                <a14:m>
                  <m:oMath xmlns:m="http://schemas.openxmlformats.org/officeDocument/2006/math">
                    <m:sSub>
                      <m:sSubPr>
                        <m:ctrlP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ctrlPr>
                      </m:sSubPr>
                      <m:e>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𝒙</m:t>
                        </m:r>
                      </m:e>
                      <m:sub>
                        <m:r>
                          <a:rPr lang="en-US" altLang="zh-CN" sz="2400" b="1" i="1" smtClean="0">
                            <a:solidFill>
                              <a:schemeClr val="tx1"/>
                            </a:solidFill>
                            <a:latin typeface="Cambria Math" panose="02040503050406030204" pitchFamily="18" charset="0"/>
                            <a:ea typeface="方正北魏楷书简体"/>
                            <a:cs typeface="方正北魏楷书简体"/>
                            <a:sym typeface="方正北魏楷书简体"/>
                          </a:rPr>
                          <m:t>𝟎</m:t>
                        </m:r>
                      </m:sub>
                    </m:sSub>
                  </m:oMath>
                </a14:m>
                <a:r>
                  <a:rPr lang="zh-CN" altLang="en-US" sz="2400" b="1" dirty="0">
                    <a:solidFill>
                      <a:schemeClr val="tx1"/>
                    </a:solidFill>
                    <a:latin typeface="方正北魏楷书简体"/>
                    <a:ea typeface="方正北魏楷书简体"/>
                    <a:cs typeface="方正北魏楷书简体"/>
                    <a:sym typeface="方正北魏楷书简体"/>
                  </a:rPr>
                  <a:t>可导</a:t>
                </a:r>
                <a:r>
                  <a:rPr lang="zh-CN" altLang="en-US" sz="2400" b="1" dirty="0">
                    <a:latin typeface="方正北魏楷书简体"/>
                    <a:ea typeface="方正北魏楷书简体"/>
                    <a:cs typeface="方正北魏楷书简体"/>
                    <a:sym typeface="方正北魏楷书简体"/>
                  </a:rPr>
                  <a:t>，</a:t>
                </a:r>
                <a:endParaRPr lang="en-US" altLang="zh-CN" sz="2400" b="1" dirty="0">
                  <a:latin typeface="方正北魏楷书简体"/>
                  <a:ea typeface="方正北魏楷书简体"/>
                  <a:cs typeface="方正北魏楷书简体"/>
                  <a:sym typeface="方正北魏楷书简体"/>
                </a:endParaRPr>
              </a:p>
              <a:p>
                <a:pPr>
                  <a:lnSpc>
                    <a:spcPct val="150000"/>
                  </a:lnSpc>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sz="2400" b="1" dirty="0">
                    <a:latin typeface="方正北魏楷书简体"/>
                    <a:ea typeface="方正北魏楷书简体"/>
                    <a:cs typeface="方正北魏楷书简体"/>
                    <a:sym typeface="方正北魏楷书简体"/>
                  </a:rPr>
                  <a:t>就称</a:t>
                </a:r>
                <a14:m>
                  <m:oMath xmlns:m="http://schemas.openxmlformats.org/officeDocument/2006/math">
                    <m:r>
                      <a:rPr lang="en-US" altLang="zh-CN" sz="2400" b="1" i="1">
                        <a:latin typeface="Cambria Math" panose="02040503050406030204" pitchFamily="18" charset="0"/>
                        <a:ea typeface="方正北魏楷书简体"/>
                        <a:cs typeface="方正北魏楷书简体"/>
                        <a:sym typeface="方正北魏楷书简体"/>
                      </a:rPr>
                      <m:t>𝒇</m:t>
                    </m:r>
                    <m:r>
                      <a:rPr lang="en-US" altLang="zh-CN" sz="2400" b="1" i="1">
                        <a:latin typeface="Cambria Math" panose="02040503050406030204" pitchFamily="18" charset="0"/>
                        <a:ea typeface="方正北魏楷书简体"/>
                        <a:cs typeface="方正北魏楷书简体"/>
                        <a:sym typeface="方正北魏楷书简体"/>
                      </a:rPr>
                      <m:t>′</m:t>
                    </m:r>
                    <m:d>
                      <m:dPr>
                        <m:ctrlPr>
                          <a:rPr lang="en-US" altLang="zh-CN" sz="2400" b="1" i="1">
                            <a:latin typeface="Cambria Math" panose="02040503050406030204" pitchFamily="18" charset="0"/>
                            <a:ea typeface="方正北魏楷书简体"/>
                            <a:cs typeface="方正北魏楷书简体"/>
                            <a:sym typeface="方正北魏楷书简体"/>
                          </a:rPr>
                        </m:ctrlPr>
                      </m:dPr>
                      <m:e>
                        <m:r>
                          <a:rPr lang="en-US" altLang="zh-CN" sz="2400" b="1" i="1">
                            <a:latin typeface="Cambria Math" panose="02040503050406030204" pitchFamily="18" charset="0"/>
                            <a:ea typeface="方正北魏楷书简体"/>
                            <a:cs typeface="方正北魏楷书简体"/>
                            <a:sym typeface="方正北魏楷书简体"/>
                          </a:rPr>
                          <m:t>𝒙</m:t>
                        </m:r>
                      </m:e>
                    </m:d>
                  </m:oMath>
                </a14:m>
                <a:r>
                  <a:rPr lang="zh-CN" altLang="en-US" sz="2400" b="1" dirty="0">
                    <a:latin typeface="方正北魏楷书简体"/>
                    <a:ea typeface="方正北魏楷书简体"/>
                    <a:cs typeface="方正北魏楷书简体"/>
                    <a:sym typeface="方正北魏楷书简体"/>
                  </a:rPr>
                  <a:t>在点</a:t>
                </a:r>
                <a14:m>
                  <m:oMath xmlns:m="http://schemas.openxmlformats.org/officeDocument/2006/math">
                    <m:sSub>
                      <m:sSubPr>
                        <m:ctrlPr>
                          <a:rPr lang="en-US" altLang="zh-CN" sz="2400" b="1" i="1">
                            <a:latin typeface="Cambria Math" panose="02040503050406030204" pitchFamily="18" charset="0"/>
                            <a:ea typeface="方正北魏楷书简体"/>
                            <a:cs typeface="方正北魏楷书简体"/>
                            <a:sym typeface="方正北魏楷书简体"/>
                          </a:rPr>
                        </m:ctrlPr>
                      </m:sSubPr>
                      <m:e>
                        <m:r>
                          <a:rPr lang="en-US" altLang="zh-CN" sz="2400" b="1" i="1">
                            <a:latin typeface="Cambria Math" panose="02040503050406030204" pitchFamily="18" charset="0"/>
                            <a:ea typeface="方正北魏楷书简体"/>
                            <a:cs typeface="方正北魏楷书简体"/>
                            <a:sym typeface="方正北魏楷书简体"/>
                          </a:rPr>
                          <m:t>𝒙</m:t>
                        </m:r>
                      </m:e>
                      <m:sub>
                        <m:r>
                          <a:rPr lang="en-US" altLang="zh-CN" sz="2400" b="1" i="1">
                            <a:latin typeface="Cambria Math" panose="02040503050406030204" pitchFamily="18" charset="0"/>
                            <a:ea typeface="方正北魏楷书简体"/>
                            <a:cs typeface="方正北魏楷书简体"/>
                            <a:sym typeface="方正北魏楷书简体"/>
                          </a:rPr>
                          <m:t>𝟎</m:t>
                        </m:r>
                      </m:sub>
                    </m:sSub>
                  </m:oMath>
                </a14:m>
                <a:r>
                  <a:rPr lang="zh-CN" altLang="en-US" sz="2400" b="1" dirty="0">
                    <a:latin typeface="方正北魏楷书简体"/>
                    <a:ea typeface="方正北魏楷书简体"/>
                    <a:cs typeface="方正北魏楷书简体"/>
                    <a:sym typeface="方正北魏楷书简体"/>
                  </a:rPr>
                  <a:t>的导数为函数</a:t>
                </a:r>
                <a14:m>
                  <m:oMath xmlns:m="http://schemas.openxmlformats.org/officeDocument/2006/math">
                    <m:r>
                      <a:rPr lang="en-US" altLang="zh-CN" sz="2400" b="1" i="1">
                        <a:latin typeface="Cambria Math" panose="02040503050406030204" pitchFamily="18" charset="0"/>
                        <a:ea typeface="方正北魏楷书简体"/>
                        <a:cs typeface="方正北魏楷书简体"/>
                        <a:sym typeface="方正北魏楷书简体"/>
                      </a:rPr>
                      <m:t>𝒇</m:t>
                    </m:r>
                    <m:d>
                      <m:dPr>
                        <m:ctrlPr>
                          <a:rPr lang="en-US" altLang="zh-CN" sz="2400" b="1" i="1">
                            <a:latin typeface="Cambria Math" panose="02040503050406030204" pitchFamily="18" charset="0"/>
                            <a:ea typeface="方正北魏楷书简体"/>
                            <a:cs typeface="方正北魏楷书简体"/>
                            <a:sym typeface="方正北魏楷书简体"/>
                          </a:rPr>
                        </m:ctrlPr>
                      </m:dPr>
                      <m:e>
                        <m:r>
                          <a:rPr lang="en-US" altLang="zh-CN" sz="2400" b="1" i="1">
                            <a:latin typeface="Cambria Math" panose="02040503050406030204" pitchFamily="18" charset="0"/>
                            <a:ea typeface="方正北魏楷书简体"/>
                            <a:cs typeface="方正北魏楷书简体"/>
                            <a:sym typeface="方正北魏楷书简体"/>
                          </a:rPr>
                          <m:t>𝒙</m:t>
                        </m:r>
                      </m:e>
                    </m:d>
                  </m:oMath>
                </a14:m>
                <a:r>
                  <a:rPr lang="zh-CN" altLang="en-US" sz="2400" b="1" dirty="0">
                    <a:latin typeface="方正北魏楷书简体"/>
                    <a:ea typeface="方正北魏楷书简体"/>
                    <a:cs typeface="方正北魏楷书简体"/>
                    <a:sym typeface="方正北魏楷书简体"/>
                  </a:rPr>
                  <a:t>在点</a:t>
                </a:r>
                <a14:m>
                  <m:oMath xmlns:m="http://schemas.openxmlformats.org/officeDocument/2006/math">
                    <m:sSub>
                      <m:sSubPr>
                        <m:ctrlPr>
                          <a:rPr lang="en-US" altLang="zh-CN" sz="2400" b="1" i="1">
                            <a:latin typeface="Cambria Math" panose="02040503050406030204" pitchFamily="18" charset="0"/>
                            <a:ea typeface="方正北魏楷书简体"/>
                            <a:cs typeface="方正北魏楷书简体"/>
                            <a:sym typeface="方正北魏楷书简体"/>
                          </a:rPr>
                        </m:ctrlPr>
                      </m:sSubPr>
                      <m:e>
                        <m:r>
                          <a:rPr lang="en-US" altLang="zh-CN" sz="2400" b="1" i="1">
                            <a:latin typeface="Cambria Math" panose="02040503050406030204" pitchFamily="18" charset="0"/>
                            <a:ea typeface="方正北魏楷书简体"/>
                            <a:cs typeface="方正北魏楷书简体"/>
                            <a:sym typeface="方正北魏楷书简体"/>
                          </a:rPr>
                          <m:t>𝒙</m:t>
                        </m:r>
                      </m:e>
                      <m:sub>
                        <m:r>
                          <a:rPr lang="en-US" altLang="zh-CN" sz="2400" b="1" i="1">
                            <a:latin typeface="Cambria Math" panose="02040503050406030204" pitchFamily="18" charset="0"/>
                            <a:ea typeface="方正北魏楷书简体"/>
                            <a:cs typeface="方正北魏楷书简体"/>
                            <a:sym typeface="方正北魏楷书简体"/>
                          </a:rPr>
                          <m:t>𝟎</m:t>
                        </m:r>
                      </m:sub>
                    </m:sSub>
                  </m:oMath>
                </a14:m>
                <a:r>
                  <a:rPr lang="zh-CN" altLang="en-US" sz="2400" b="1" dirty="0">
                    <a:latin typeface="方正北魏楷书简体"/>
                    <a:ea typeface="方正北魏楷书简体"/>
                    <a:cs typeface="方正北魏楷书简体"/>
                    <a:sym typeface="方正北魏楷书简体"/>
                  </a:rPr>
                  <a:t>处的二阶导数</a:t>
                </a:r>
                <a:endParaRPr sz="2400" b="1" dirty="0"/>
              </a:p>
            </p:txBody>
          </p:sp>
        </mc:Choice>
        <mc:Fallback xmlns="">
          <p:sp>
            <p:nvSpPr>
              <p:cNvPr id="10" name="矩形 28"/>
              <p:cNvSpPr txBox="1">
                <a:spLocks noRot="1" noChangeAspect="1" noMove="1" noResize="1" noEditPoints="1" noAdjustHandles="1" noChangeArrowheads="1" noChangeShapeType="1" noTextEdit="1"/>
              </p:cNvSpPr>
              <p:nvPr/>
            </p:nvSpPr>
            <p:spPr>
              <a:xfrm>
                <a:off x="778820" y="1362882"/>
                <a:ext cx="7605029" cy="1200329"/>
              </a:xfrm>
              <a:prstGeom prst="rect">
                <a:avLst/>
              </a:prstGeom>
              <a:blipFill rotWithShape="1">
                <a:blip r:embed="rId2"/>
                <a:stretch>
                  <a:fillRect l="-4" t="-14" r="8" b="29"/>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95400" y="2545285"/>
                <a:ext cx="10632078" cy="928716"/>
              </a:xfrm>
              <a:prstGeom prst="rect">
                <a:avLst/>
              </a:prstGeom>
            </p:spPr>
            <p:txBody>
              <a:bodyPr wrap="none">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sz="2400" b="1" dirty="0">
                    <a:latin typeface="方正北魏楷书简体"/>
                    <a:ea typeface="方正北魏楷书简体"/>
                    <a:cs typeface="方正北魏楷书简体"/>
                    <a:sym typeface="方正北魏楷书简体"/>
                  </a:rPr>
                  <a:t>记为</a:t>
                </a:r>
                <a14:m>
                  <m:oMath xmlns:m="http://schemas.openxmlformats.org/officeDocument/2006/math">
                    <m:r>
                      <a:rPr lang="en-US" altLang="zh-CN" sz="2400" b="1" i="1" smtClean="0">
                        <a:latin typeface="Cambria Math" panose="02040503050406030204" pitchFamily="18" charset="0"/>
                        <a:ea typeface="方正北魏楷书简体"/>
                        <a:cs typeface="方正北魏楷书简体"/>
                        <a:sym typeface="方正北魏楷书简体"/>
                      </a:rPr>
                      <m:t>𝒇</m:t>
                    </m:r>
                    <m:r>
                      <a:rPr lang="en-US" altLang="zh-CN" sz="2400" b="1" i="1" smtClean="0">
                        <a:latin typeface="Cambria Math" panose="02040503050406030204" pitchFamily="18" charset="0"/>
                        <a:ea typeface="方正北魏楷书简体"/>
                        <a:cs typeface="方正北魏楷书简体"/>
                        <a:sym typeface="方正北魏楷书简体"/>
                      </a:rPr>
                      <m:t>′′</m:t>
                    </m:r>
                    <m:d>
                      <m:dPr>
                        <m:ctrlPr>
                          <a:rPr lang="en-US" altLang="zh-CN" sz="2400" b="1" i="1" smtClean="0">
                            <a:latin typeface="Cambria Math" panose="02040503050406030204" pitchFamily="18" charset="0"/>
                            <a:ea typeface="方正北魏楷书简体"/>
                            <a:cs typeface="方正北魏楷书简体"/>
                            <a:sym typeface="方正北魏楷书简体"/>
                          </a:rPr>
                        </m:ctrlPr>
                      </m:dPr>
                      <m:e>
                        <m:r>
                          <a:rPr lang="en-US" altLang="zh-CN" sz="2400" b="1" i="1" smtClean="0">
                            <a:latin typeface="Cambria Math" panose="02040503050406030204" pitchFamily="18" charset="0"/>
                            <a:ea typeface="方正北魏楷书简体"/>
                            <a:cs typeface="方正北魏楷书简体"/>
                            <a:sym typeface="方正北魏楷书简体"/>
                          </a:rPr>
                          <m:t>𝒙</m:t>
                        </m:r>
                      </m:e>
                    </m:d>
                  </m:oMath>
                </a14:m>
                <a:r>
                  <a:rPr lang="zh-CN" altLang="en-US" sz="2400" b="1" dirty="0">
                    <a:latin typeface="方正北魏楷书简体"/>
                    <a:ea typeface="方正北魏楷书简体"/>
                    <a:cs typeface="方正北魏楷书简体"/>
                    <a:sym typeface="方正北魏楷书简体"/>
                  </a:rPr>
                  <a:t>，即</a:t>
                </a:r>
                <a14:m>
                  <m:oMath xmlns:m="http://schemas.openxmlformats.org/officeDocument/2006/math">
                    <m:func>
                      <m:funcPr>
                        <m:ctrlPr>
                          <a:rPr lang="en-US" altLang="zh-CN" sz="3200" b="1" i="1" smtClean="0">
                            <a:solidFill>
                              <a:schemeClr val="tx1"/>
                            </a:solidFill>
                            <a:latin typeface="Cambria Math" panose="02040503050406030204" pitchFamily="18" charset="0"/>
                            <a:ea typeface="方正北魏楷书简体"/>
                            <a:cs typeface="方正北魏楷书简体"/>
                            <a:sym typeface="方正北魏楷书简体"/>
                          </a:rPr>
                        </m:ctrlPr>
                      </m:funcPr>
                      <m:fName>
                        <m:limLow>
                          <m:limLowPr>
                            <m:ctrlPr>
                              <a:rPr lang="en-US" altLang="zh-CN" sz="3200" b="1" i="1" smtClean="0">
                                <a:solidFill>
                                  <a:schemeClr val="tx1"/>
                                </a:solidFill>
                                <a:latin typeface="Cambria Math" panose="02040503050406030204" pitchFamily="18" charset="0"/>
                                <a:ea typeface="方正北魏楷书简体"/>
                                <a:cs typeface="方正北魏楷书简体"/>
                                <a:sym typeface="方正北魏楷书简体"/>
                              </a:rPr>
                            </m:ctrlPr>
                          </m:limLowPr>
                          <m:e>
                            <m:r>
                              <a:rPr lang="en-US" altLang="zh-CN" sz="3200" b="1" i="0" smtClean="0">
                                <a:solidFill>
                                  <a:schemeClr val="tx1"/>
                                </a:solidFill>
                                <a:latin typeface="Cambria Math" panose="02040503050406030204" pitchFamily="18" charset="0"/>
                                <a:ea typeface="方正北魏楷书简体"/>
                                <a:cs typeface="方正北魏楷书简体"/>
                                <a:sym typeface="方正北魏楷书简体"/>
                              </a:rPr>
                              <m:t>𝐥𝐢𝐦</m:t>
                            </m:r>
                          </m:e>
                          <m:lim>
                            <m:r>
                              <a:rPr lang="en-US" altLang="zh-CN" sz="3200" b="1" i="1" smtClean="0">
                                <a:solidFill>
                                  <a:schemeClr val="tx1"/>
                                </a:solidFill>
                                <a:latin typeface="Cambria Math" panose="02040503050406030204" pitchFamily="18" charset="0"/>
                                <a:ea typeface="方正北魏楷书简体"/>
                                <a:cs typeface="方正北魏楷书简体"/>
                                <a:sym typeface="方正北魏楷书简体"/>
                              </a:rPr>
                              <m:t>𝒙</m:t>
                            </m:r>
                            <m:r>
                              <a:rPr lang="en-US" altLang="zh-CN" sz="3200" b="1" i="1" smtClean="0">
                                <a:solidFill>
                                  <a:schemeClr val="tx1"/>
                                </a:solidFill>
                                <a:latin typeface="Cambria Math" panose="02040503050406030204" pitchFamily="18" charset="0"/>
                                <a:ea typeface="方正北魏楷书简体"/>
                                <a:cs typeface="方正北魏楷书简体"/>
                                <a:sym typeface="方正北魏楷书简体"/>
                              </a:rPr>
                              <m:t>→</m:t>
                            </m:r>
                            <m:sSub>
                              <m:sSubPr>
                                <m:ctrlPr>
                                  <a:rPr lang="en-US" altLang="zh-CN" sz="3200" b="1" i="1" smtClean="0">
                                    <a:solidFill>
                                      <a:schemeClr val="tx1"/>
                                    </a:solidFill>
                                    <a:latin typeface="Cambria Math" panose="02040503050406030204" pitchFamily="18" charset="0"/>
                                    <a:ea typeface="方正北魏楷书简体"/>
                                    <a:cs typeface="方正北魏楷书简体"/>
                                    <a:sym typeface="方正北魏楷书简体"/>
                                  </a:rPr>
                                </m:ctrlPr>
                              </m:sSubPr>
                              <m:e>
                                <m:r>
                                  <a:rPr lang="en-US" altLang="zh-CN" sz="3200" b="1" i="1" smtClean="0">
                                    <a:solidFill>
                                      <a:schemeClr val="tx1"/>
                                    </a:solidFill>
                                    <a:latin typeface="Cambria Math" panose="02040503050406030204" pitchFamily="18" charset="0"/>
                                    <a:ea typeface="方正北魏楷书简体"/>
                                    <a:cs typeface="方正北魏楷书简体"/>
                                    <a:sym typeface="方正北魏楷书简体"/>
                                  </a:rPr>
                                  <m:t>𝒙</m:t>
                                </m:r>
                              </m:e>
                              <m:sub>
                                <m:r>
                                  <a:rPr lang="en-US" altLang="zh-CN" sz="3200" b="1" i="1" smtClean="0">
                                    <a:solidFill>
                                      <a:schemeClr val="tx1"/>
                                    </a:solidFill>
                                    <a:latin typeface="Cambria Math" panose="02040503050406030204" pitchFamily="18" charset="0"/>
                                    <a:ea typeface="方正北魏楷书简体"/>
                                    <a:cs typeface="方正北魏楷书简体"/>
                                    <a:sym typeface="方正北魏楷书简体"/>
                                  </a:rPr>
                                  <m:t>𝟎</m:t>
                                </m:r>
                              </m:sub>
                            </m:sSub>
                          </m:lim>
                        </m:limLow>
                      </m:fName>
                      <m:e>
                        <m:f>
                          <m:fPr>
                            <m:ctrlPr>
                              <a:rPr lang="en-US" altLang="zh-CN" sz="3200" b="1" i="1" smtClean="0">
                                <a:solidFill>
                                  <a:schemeClr val="tx1"/>
                                </a:solidFill>
                                <a:latin typeface="Cambria Math" panose="02040503050406030204" pitchFamily="18" charset="0"/>
                                <a:ea typeface="方正北魏楷书简体"/>
                                <a:sym typeface="方正北魏楷书简体"/>
                              </a:rPr>
                            </m:ctrlPr>
                          </m:fPr>
                          <m:num>
                            <m:r>
                              <a:rPr lang="en-US" altLang="zh-CN" sz="3200" b="1" i="1" smtClean="0">
                                <a:solidFill>
                                  <a:schemeClr val="tx1"/>
                                </a:solidFill>
                                <a:latin typeface="Cambria Math" panose="02040503050406030204" pitchFamily="18" charset="0"/>
                                <a:ea typeface="方正北魏楷书简体"/>
                                <a:sym typeface="方正北魏楷书简体"/>
                              </a:rPr>
                              <m:t>𝒇</m:t>
                            </m:r>
                            <m:r>
                              <a:rPr lang="en-US" altLang="zh-CN" sz="3200" b="1" i="1" smtClean="0">
                                <a:solidFill>
                                  <a:schemeClr val="tx1"/>
                                </a:solidFill>
                                <a:latin typeface="Cambria Math" panose="02040503050406030204" pitchFamily="18" charset="0"/>
                                <a:ea typeface="方正北魏楷书简体"/>
                                <a:sym typeface="方正北魏楷书简体"/>
                              </a:rPr>
                              <m:t>′</m:t>
                            </m:r>
                            <m:d>
                              <m:dPr>
                                <m:ctrlPr>
                                  <a:rPr lang="en-US" altLang="zh-CN" sz="3200" b="1" i="1" smtClean="0">
                                    <a:solidFill>
                                      <a:schemeClr val="tx1"/>
                                    </a:solidFill>
                                    <a:latin typeface="Cambria Math" panose="02040503050406030204" pitchFamily="18" charset="0"/>
                                    <a:ea typeface="方正北魏楷书简体"/>
                                    <a:sym typeface="方正北魏楷书简体"/>
                                  </a:rPr>
                                </m:ctrlPr>
                              </m:dPr>
                              <m:e>
                                <m:r>
                                  <a:rPr lang="en-US" altLang="zh-CN" sz="3200" b="1" i="1" smtClean="0">
                                    <a:solidFill>
                                      <a:schemeClr val="tx1"/>
                                    </a:solidFill>
                                    <a:latin typeface="Cambria Math" panose="02040503050406030204" pitchFamily="18" charset="0"/>
                                    <a:ea typeface="方正北魏楷书简体"/>
                                    <a:sym typeface="方正北魏楷书简体"/>
                                  </a:rPr>
                                  <m:t>𝒙</m:t>
                                </m:r>
                              </m:e>
                            </m:d>
                            <m:r>
                              <a:rPr lang="en-US" altLang="zh-CN" sz="3200" b="1" i="1" smtClean="0">
                                <a:solidFill>
                                  <a:schemeClr val="tx1"/>
                                </a:solidFill>
                                <a:latin typeface="Cambria Math" panose="02040503050406030204" pitchFamily="18" charset="0"/>
                                <a:ea typeface="方正北魏楷书简体"/>
                                <a:sym typeface="方正北魏楷书简体"/>
                              </a:rPr>
                              <m:t>−</m:t>
                            </m:r>
                            <m:r>
                              <a:rPr lang="en-US" altLang="zh-CN" sz="3200" b="1" i="1" smtClean="0">
                                <a:solidFill>
                                  <a:schemeClr val="tx1"/>
                                </a:solidFill>
                                <a:latin typeface="Cambria Math" panose="02040503050406030204" pitchFamily="18" charset="0"/>
                                <a:ea typeface="方正北魏楷书简体"/>
                                <a:sym typeface="方正北魏楷书简体"/>
                              </a:rPr>
                              <m:t>𝒇</m:t>
                            </m:r>
                            <m:r>
                              <a:rPr lang="en-US" altLang="zh-CN" sz="3200" b="1" i="1" smtClean="0">
                                <a:solidFill>
                                  <a:schemeClr val="tx1"/>
                                </a:solidFill>
                                <a:latin typeface="Cambria Math" panose="02040503050406030204" pitchFamily="18" charset="0"/>
                                <a:ea typeface="方正北魏楷书简体"/>
                                <a:sym typeface="方正北魏楷书简体"/>
                              </a:rPr>
                              <m:t>′</m:t>
                            </m:r>
                            <m:d>
                              <m:dPr>
                                <m:ctrlPr>
                                  <a:rPr lang="en-US" altLang="zh-CN" sz="3200" b="1" i="1" smtClean="0">
                                    <a:solidFill>
                                      <a:schemeClr val="tx1"/>
                                    </a:solidFill>
                                    <a:latin typeface="Cambria Math" panose="02040503050406030204" pitchFamily="18" charset="0"/>
                                    <a:ea typeface="方正北魏楷书简体"/>
                                    <a:sym typeface="方正北魏楷书简体"/>
                                  </a:rPr>
                                </m:ctrlPr>
                              </m:dPr>
                              <m:e>
                                <m:sSub>
                                  <m:sSubPr>
                                    <m:ctrlPr>
                                      <a:rPr lang="en-US" altLang="zh-CN" sz="3200" b="1" i="1" smtClean="0">
                                        <a:solidFill>
                                          <a:schemeClr val="tx1"/>
                                        </a:solidFill>
                                        <a:latin typeface="Cambria Math" panose="02040503050406030204" pitchFamily="18" charset="0"/>
                                        <a:ea typeface="方正北魏楷书简体"/>
                                        <a:sym typeface="方正北魏楷书简体"/>
                                      </a:rPr>
                                    </m:ctrlPr>
                                  </m:sSubPr>
                                  <m:e>
                                    <m:r>
                                      <a:rPr lang="en-US" altLang="zh-CN" sz="3200" b="1" i="1" smtClean="0">
                                        <a:solidFill>
                                          <a:schemeClr val="tx1"/>
                                        </a:solidFill>
                                        <a:latin typeface="Cambria Math" panose="02040503050406030204" pitchFamily="18" charset="0"/>
                                        <a:ea typeface="方正北魏楷书简体"/>
                                        <a:sym typeface="方正北魏楷书简体"/>
                                      </a:rPr>
                                      <m:t>𝒙</m:t>
                                    </m:r>
                                  </m:e>
                                  <m:sub>
                                    <m:r>
                                      <a:rPr lang="en-US" altLang="zh-CN" sz="3200" b="1" i="1" smtClean="0">
                                        <a:solidFill>
                                          <a:schemeClr val="tx1"/>
                                        </a:solidFill>
                                        <a:latin typeface="Cambria Math" panose="02040503050406030204" pitchFamily="18" charset="0"/>
                                        <a:ea typeface="方正北魏楷书简体"/>
                                        <a:sym typeface="方正北魏楷书简体"/>
                                      </a:rPr>
                                      <m:t>𝟎</m:t>
                                    </m:r>
                                  </m:sub>
                                </m:sSub>
                              </m:e>
                            </m:d>
                          </m:num>
                          <m:den>
                            <m:r>
                              <a:rPr lang="en-US" altLang="zh-CN" sz="3200" b="1" i="1" smtClean="0">
                                <a:solidFill>
                                  <a:schemeClr val="tx1"/>
                                </a:solidFill>
                                <a:latin typeface="Cambria Math" panose="02040503050406030204" pitchFamily="18" charset="0"/>
                                <a:ea typeface="方正北魏楷书简体"/>
                                <a:sym typeface="方正北魏楷书简体"/>
                              </a:rPr>
                              <m:t>𝒙</m:t>
                            </m:r>
                            <m:r>
                              <a:rPr lang="en-US" altLang="zh-CN" sz="3200" b="1" i="1" smtClean="0">
                                <a:solidFill>
                                  <a:schemeClr val="tx1"/>
                                </a:solidFill>
                                <a:latin typeface="Cambria Math" panose="02040503050406030204" pitchFamily="18" charset="0"/>
                                <a:ea typeface="方正北魏楷书简体"/>
                                <a:sym typeface="方正北魏楷书简体"/>
                              </a:rPr>
                              <m:t>−</m:t>
                            </m:r>
                            <m:sSub>
                              <m:sSubPr>
                                <m:ctrlPr>
                                  <a:rPr lang="en-US" altLang="zh-CN" sz="3200" b="1" i="1" smtClean="0">
                                    <a:solidFill>
                                      <a:schemeClr val="tx1"/>
                                    </a:solidFill>
                                    <a:latin typeface="Cambria Math" panose="02040503050406030204" pitchFamily="18" charset="0"/>
                                    <a:ea typeface="方正北魏楷书简体"/>
                                    <a:sym typeface="方正北魏楷书简体"/>
                                  </a:rPr>
                                </m:ctrlPr>
                              </m:sSubPr>
                              <m:e>
                                <m:r>
                                  <a:rPr lang="en-US" altLang="zh-CN" sz="3200" b="1" i="1" smtClean="0">
                                    <a:solidFill>
                                      <a:schemeClr val="tx1"/>
                                    </a:solidFill>
                                    <a:latin typeface="Cambria Math" panose="02040503050406030204" pitchFamily="18" charset="0"/>
                                    <a:ea typeface="方正北魏楷书简体"/>
                                    <a:sym typeface="方正北魏楷书简体"/>
                                  </a:rPr>
                                  <m:t>𝒙</m:t>
                                </m:r>
                              </m:e>
                              <m:sub>
                                <m:r>
                                  <a:rPr lang="en-US" altLang="zh-CN" sz="3200" b="1" i="1" smtClean="0">
                                    <a:solidFill>
                                      <a:schemeClr val="tx1"/>
                                    </a:solidFill>
                                    <a:latin typeface="Cambria Math" panose="02040503050406030204" pitchFamily="18" charset="0"/>
                                    <a:ea typeface="方正北魏楷书简体"/>
                                    <a:sym typeface="方正北魏楷书简体"/>
                                  </a:rPr>
                                  <m:t>𝟎</m:t>
                                </m:r>
                              </m:sub>
                            </m:sSub>
                          </m:den>
                        </m:f>
                      </m:e>
                    </m:func>
                    <m:r>
                      <a:rPr lang="en-US" altLang="zh-CN" sz="3200" b="1" i="1" smtClean="0">
                        <a:solidFill>
                          <a:schemeClr val="tx1"/>
                        </a:solidFill>
                        <a:latin typeface="Cambria Math" panose="02040503050406030204" pitchFamily="18" charset="0"/>
                        <a:ea typeface="方正北魏楷书简体"/>
                        <a:cs typeface="方正北魏楷书简体"/>
                        <a:sym typeface="方正北魏楷书简体"/>
                      </a:rPr>
                      <m:t>=</m:t>
                    </m:r>
                    <m:r>
                      <a:rPr lang="en-US" altLang="zh-CN" sz="3200" b="1" i="1" smtClean="0">
                        <a:solidFill>
                          <a:schemeClr val="tx1"/>
                        </a:solidFill>
                        <a:latin typeface="Cambria Math" panose="02040503050406030204" pitchFamily="18" charset="0"/>
                        <a:ea typeface="方正北魏楷书简体"/>
                        <a:cs typeface="方正北魏楷书简体"/>
                        <a:sym typeface="方正北魏楷书简体"/>
                      </a:rPr>
                      <m:t>𝒇</m:t>
                    </m:r>
                    <m:r>
                      <a:rPr lang="en-US" altLang="zh-CN" sz="3200" b="1" i="1" smtClean="0">
                        <a:solidFill>
                          <a:schemeClr val="tx1"/>
                        </a:solidFill>
                        <a:latin typeface="Cambria Math" panose="02040503050406030204" pitchFamily="18" charset="0"/>
                        <a:ea typeface="方正北魏楷书简体"/>
                        <a:cs typeface="方正北魏楷书简体"/>
                        <a:sym typeface="方正北魏楷书简体"/>
                      </a:rPr>
                      <m:t>′′</m:t>
                    </m:r>
                    <m:d>
                      <m:dPr>
                        <m:ctrlPr>
                          <a:rPr lang="en-US" altLang="zh-CN" sz="3200" b="1" i="1" smtClean="0">
                            <a:solidFill>
                              <a:schemeClr val="tx1"/>
                            </a:solidFill>
                            <a:latin typeface="Cambria Math" panose="02040503050406030204" pitchFamily="18" charset="0"/>
                            <a:ea typeface="方正北魏楷书简体"/>
                            <a:cs typeface="方正北魏楷书简体"/>
                            <a:sym typeface="方正北魏楷书简体"/>
                          </a:rPr>
                        </m:ctrlPr>
                      </m:dPr>
                      <m:e>
                        <m:r>
                          <a:rPr lang="en-US" altLang="zh-CN" sz="3200" b="1" i="1" smtClean="0">
                            <a:solidFill>
                              <a:schemeClr val="tx1"/>
                            </a:solidFill>
                            <a:latin typeface="Cambria Math" panose="02040503050406030204" pitchFamily="18" charset="0"/>
                            <a:ea typeface="方正北魏楷书简体"/>
                            <a:cs typeface="方正北魏楷书简体"/>
                            <a:sym typeface="方正北魏楷书简体"/>
                          </a:rPr>
                          <m:t>𝒙</m:t>
                        </m:r>
                      </m:e>
                    </m:d>
                  </m:oMath>
                </a14:m>
                <a:r>
                  <a:rPr lang="zh-CN" altLang="en-US" sz="2400" b="1" dirty="0">
                    <a:latin typeface="方正北魏楷书简体"/>
                    <a:ea typeface="方正北魏楷书简体"/>
                    <a:cs typeface="方正北魏楷书简体"/>
                    <a:sym typeface="方正北魏楷书简体"/>
                  </a:rPr>
                  <a:t>，此时称函数在点</a:t>
                </a:r>
                <a14:m>
                  <m:oMath xmlns:m="http://schemas.openxmlformats.org/officeDocument/2006/math">
                    <m:sSub>
                      <m:sSubPr>
                        <m:ctrlPr>
                          <a:rPr lang="en-US" altLang="zh-CN" sz="2400" b="1" i="1">
                            <a:latin typeface="Cambria Math" panose="02040503050406030204" pitchFamily="18" charset="0"/>
                            <a:ea typeface="方正北魏楷书简体"/>
                            <a:cs typeface="方正北魏楷书简体"/>
                            <a:sym typeface="方正北魏楷书简体"/>
                          </a:rPr>
                        </m:ctrlPr>
                      </m:sSubPr>
                      <m:e>
                        <m:r>
                          <a:rPr lang="en-US" altLang="zh-CN" sz="2400" b="1" i="1">
                            <a:latin typeface="Cambria Math" panose="02040503050406030204" pitchFamily="18" charset="0"/>
                            <a:ea typeface="方正北魏楷书简体"/>
                            <a:cs typeface="方正北魏楷书简体"/>
                            <a:sym typeface="方正北魏楷书简体"/>
                          </a:rPr>
                          <m:t>𝒙</m:t>
                        </m:r>
                      </m:e>
                      <m:sub>
                        <m:r>
                          <a:rPr lang="en-US" altLang="zh-CN" sz="2400" b="1" i="1">
                            <a:latin typeface="Cambria Math" panose="02040503050406030204" pitchFamily="18" charset="0"/>
                            <a:ea typeface="方正北魏楷书简体"/>
                            <a:cs typeface="方正北魏楷书简体"/>
                            <a:sym typeface="方正北魏楷书简体"/>
                          </a:rPr>
                          <m:t>𝟎</m:t>
                        </m:r>
                      </m:sub>
                    </m:sSub>
                  </m:oMath>
                </a14:m>
                <a:r>
                  <a:rPr lang="zh-CN" altLang="en-US" sz="2400" b="1" dirty="0">
                    <a:latin typeface="方正北魏楷书简体"/>
                    <a:ea typeface="方正北魏楷书简体"/>
                    <a:cs typeface="方正北魏楷书简体"/>
                    <a:sym typeface="方正北魏楷书简体"/>
                  </a:rPr>
                  <a:t>处二阶可导</a:t>
                </a:r>
                <a:endParaRPr lang="zh-CN" altLang="en-US" sz="2400" b="1" dirty="0"/>
              </a:p>
            </p:txBody>
          </p:sp>
        </mc:Choice>
        <mc:Fallback xmlns="">
          <p:sp>
            <p:nvSpPr>
              <p:cNvPr id="3" name="矩形 2"/>
              <p:cNvSpPr>
                <a:spLocks noRot="1" noChangeAspect="1" noMove="1" noResize="1" noEditPoints="1" noAdjustHandles="1" noChangeArrowheads="1" noChangeShapeType="1" noTextEdit="1"/>
              </p:cNvSpPr>
              <p:nvPr/>
            </p:nvSpPr>
            <p:spPr>
              <a:xfrm>
                <a:off x="695400" y="2545285"/>
                <a:ext cx="10632078" cy="928716"/>
              </a:xfrm>
              <a:prstGeom prst="rect">
                <a:avLst/>
              </a:prstGeom>
              <a:blipFill rotWithShape="1">
                <a:blip r:embed="rId3"/>
                <a:stretch>
                  <a:fillRect l="-1" t="-22" r="3" b="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032104" y="3442255"/>
                <a:ext cx="4936672" cy="764184"/>
              </a:xfrm>
              <a:prstGeom prst="rect">
                <a:avLst/>
              </a:prstGeom>
            </p:spPr>
            <p:txBody>
              <a:bodyPr wrap="none">
                <a:spAutoFit/>
              </a:bodyPr>
              <a:lstStyle/>
              <a:p>
                <a14:m>
                  <m:oMath xmlns:m="http://schemas.openxmlformats.org/officeDocument/2006/math">
                    <m:r>
                      <a:rPr lang="en-US" altLang="zh-CN" sz="2800" i="1" smtClean="0">
                        <a:latin typeface="Cambria Math" panose="02040503050406030204" pitchFamily="18" charset="0"/>
                        <a:ea typeface="方正北魏楷书简体"/>
                        <a:cs typeface="方正北魏楷书简体"/>
                        <a:sym typeface="方正北魏楷书简体"/>
                      </a:rPr>
                      <m:t>𝑓</m:t>
                    </m:r>
                    <m:r>
                      <a:rPr lang="en-US" altLang="zh-CN" sz="2800" i="1" smtClean="0">
                        <a:latin typeface="Cambria Math" panose="02040503050406030204" pitchFamily="18" charset="0"/>
                        <a:ea typeface="方正北魏楷书简体"/>
                        <a:cs typeface="方正北魏楷书简体"/>
                        <a:sym typeface="方正北魏楷书简体"/>
                      </a:rPr>
                      <m:t>′′</m:t>
                    </m:r>
                    <m:d>
                      <m:dPr>
                        <m:ctrlPr>
                          <a:rPr lang="en-US" altLang="zh-CN" sz="2800" i="1">
                            <a:latin typeface="Cambria Math" panose="02040503050406030204" pitchFamily="18" charset="0"/>
                            <a:ea typeface="方正北魏楷书简体"/>
                            <a:cs typeface="方正北魏楷书简体"/>
                            <a:sym typeface="方正北魏楷书简体"/>
                          </a:rPr>
                        </m:ctrlPr>
                      </m:dPr>
                      <m:e>
                        <m:r>
                          <a:rPr lang="en-US" altLang="zh-CN" sz="2800" i="1">
                            <a:latin typeface="Cambria Math" panose="02040503050406030204" pitchFamily="18" charset="0"/>
                            <a:ea typeface="方正北魏楷书简体"/>
                            <a:cs typeface="方正北魏楷书简体"/>
                            <a:sym typeface="方正北魏楷书简体"/>
                          </a:rPr>
                          <m:t>𝑥</m:t>
                        </m:r>
                      </m:e>
                    </m:d>
                  </m:oMath>
                </a14:m>
                <a:r>
                  <a:rPr lang="zh-CN" altLang="en-US" sz="2800" dirty="0">
                    <a:latin typeface="方正北魏楷书简体"/>
                    <a:ea typeface="方正北魏楷书简体"/>
                    <a:cs typeface="方正北魏楷书简体"/>
                    <a:sym typeface="方正北魏楷书简体"/>
                  </a:rPr>
                  <a:t>，</a:t>
                </a:r>
                <a14:m>
                  <m:oMath xmlns:m="http://schemas.openxmlformats.org/officeDocument/2006/math">
                    <m:f>
                      <m:fPr>
                        <m:ctrlPr>
                          <a:rPr lang="en-US" altLang="zh-CN" sz="2800" b="0" i="1" dirty="0" smtClean="0">
                            <a:latin typeface="Cambria Math" panose="02040503050406030204" pitchFamily="18" charset="0"/>
                            <a:ea typeface="方正北魏楷书简体"/>
                            <a:sym typeface="方正北魏楷书简体"/>
                          </a:rPr>
                        </m:ctrlPr>
                      </m:fPr>
                      <m:num>
                        <m:r>
                          <a:rPr lang="en-US" altLang="zh-CN" sz="2800" b="0" i="1" dirty="0" smtClean="0">
                            <a:latin typeface="Cambria Math" panose="02040503050406030204" pitchFamily="18" charset="0"/>
                            <a:ea typeface="方正北魏楷书简体"/>
                            <a:sym typeface="方正北魏楷书简体"/>
                          </a:rPr>
                          <m:t>𝑑</m:t>
                        </m:r>
                      </m:num>
                      <m:den>
                        <m:r>
                          <a:rPr lang="en-US" altLang="zh-CN" sz="2800" b="0" i="1" dirty="0" smtClean="0">
                            <a:latin typeface="Cambria Math" panose="02040503050406030204" pitchFamily="18" charset="0"/>
                            <a:ea typeface="方正北魏楷书简体"/>
                            <a:sym typeface="方正北魏楷书简体"/>
                          </a:rPr>
                          <m:t>𝑑𝑥</m:t>
                        </m:r>
                      </m:den>
                    </m:f>
                    <m:d>
                      <m:dPr>
                        <m:ctrlPr>
                          <a:rPr lang="en-US" altLang="zh-CN" sz="2800" b="0" i="1" dirty="0" smtClean="0">
                            <a:latin typeface="Cambria Math" panose="02040503050406030204" pitchFamily="18" charset="0"/>
                            <a:ea typeface="方正北魏楷书简体"/>
                            <a:sym typeface="方正北魏楷书简体"/>
                          </a:rPr>
                        </m:ctrlPr>
                      </m:dPr>
                      <m:e>
                        <m:f>
                          <m:fPr>
                            <m:ctrlPr>
                              <a:rPr lang="en-US" altLang="zh-CN" sz="2800" b="0" i="1" dirty="0" smtClean="0">
                                <a:latin typeface="Cambria Math" panose="02040503050406030204" pitchFamily="18" charset="0"/>
                                <a:ea typeface="方正北魏楷书简体"/>
                                <a:sym typeface="方正北魏楷书简体"/>
                              </a:rPr>
                            </m:ctrlPr>
                          </m:fPr>
                          <m:num>
                            <m:r>
                              <a:rPr lang="en-US" altLang="zh-CN" sz="2800" b="0" i="1" dirty="0" smtClean="0">
                                <a:latin typeface="Cambria Math" panose="02040503050406030204" pitchFamily="18" charset="0"/>
                                <a:ea typeface="方正北魏楷书简体"/>
                                <a:sym typeface="方正北魏楷书简体"/>
                              </a:rPr>
                              <m:t>𝑑𝑦</m:t>
                            </m:r>
                          </m:num>
                          <m:den>
                            <m:r>
                              <a:rPr lang="en-US" altLang="zh-CN" sz="2800" b="0" i="1" dirty="0" smtClean="0">
                                <a:latin typeface="Cambria Math" panose="02040503050406030204" pitchFamily="18" charset="0"/>
                                <a:ea typeface="方正北魏楷书简体"/>
                                <a:sym typeface="方正北魏楷书简体"/>
                              </a:rPr>
                              <m:t>𝑑𝑥</m:t>
                            </m:r>
                          </m:den>
                        </m:f>
                      </m:e>
                    </m:d>
                  </m:oMath>
                </a14:m>
                <a:r>
                  <a:rPr lang="zh-CN" altLang="en-US" sz="2800" dirty="0">
                    <a:latin typeface="方正北魏楷书简体"/>
                    <a:ea typeface="方正北魏楷书简体"/>
                    <a:cs typeface="方正北魏楷书简体"/>
                    <a:sym typeface="方正北魏楷书简体"/>
                  </a:rPr>
                  <a:t>，</a:t>
                </a:r>
                <a14:m>
                  <m:oMath xmlns:m="http://schemas.openxmlformats.org/officeDocument/2006/math">
                    <m:f>
                      <m:fPr>
                        <m:ctrlPr>
                          <a:rPr lang="en-US" altLang="zh-CN" sz="2800" b="0" i="1" dirty="0" smtClean="0">
                            <a:latin typeface="Cambria Math" panose="02040503050406030204" pitchFamily="18" charset="0"/>
                            <a:ea typeface="方正北魏楷书简体"/>
                            <a:sym typeface="方正北魏楷书简体"/>
                          </a:rPr>
                        </m:ctrlPr>
                      </m:fPr>
                      <m:num>
                        <m:sSup>
                          <m:sSupPr>
                            <m:ctrlPr>
                              <a:rPr lang="en-US" altLang="zh-CN" sz="2800" b="0" i="1" dirty="0" smtClean="0">
                                <a:latin typeface="Cambria Math" panose="02040503050406030204" pitchFamily="18" charset="0"/>
                                <a:ea typeface="方正北魏楷书简体"/>
                                <a:sym typeface="方正北魏楷书简体"/>
                              </a:rPr>
                            </m:ctrlPr>
                          </m:sSupPr>
                          <m:e>
                            <m:r>
                              <a:rPr lang="en-US" altLang="zh-CN" sz="2800" b="0" i="1" dirty="0" smtClean="0">
                                <a:latin typeface="Cambria Math" panose="02040503050406030204" pitchFamily="18" charset="0"/>
                                <a:ea typeface="方正北魏楷书简体"/>
                                <a:sym typeface="方正北魏楷书简体"/>
                              </a:rPr>
                              <m:t>𝑑</m:t>
                            </m:r>
                          </m:e>
                          <m:sup>
                            <m:r>
                              <a:rPr lang="en-US" altLang="zh-CN" sz="2800" b="0" i="1" dirty="0" smtClean="0">
                                <a:latin typeface="Cambria Math" panose="02040503050406030204" pitchFamily="18" charset="0"/>
                                <a:ea typeface="方正北魏楷书简体"/>
                                <a:sym typeface="方正北魏楷书简体"/>
                              </a:rPr>
                              <m:t>2</m:t>
                            </m:r>
                          </m:sup>
                        </m:sSup>
                        <m:r>
                          <a:rPr lang="en-US" altLang="zh-CN" sz="2800" b="0" i="1" dirty="0" smtClean="0">
                            <a:latin typeface="Cambria Math" panose="02040503050406030204" pitchFamily="18" charset="0"/>
                            <a:ea typeface="方正北魏楷书简体"/>
                            <a:sym typeface="方正北魏楷书简体"/>
                          </a:rPr>
                          <m:t>𝑓</m:t>
                        </m:r>
                        <m:d>
                          <m:dPr>
                            <m:ctrlPr>
                              <a:rPr lang="en-US" altLang="zh-CN" sz="2800" b="0" i="1" dirty="0" smtClean="0">
                                <a:latin typeface="Cambria Math" panose="02040503050406030204" pitchFamily="18" charset="0"/>
                                <a:ea typeface="方正北魏楷书简体"/>
                                <a:sym typeface="方正北魏楷书简体"/>
                              </a:rPr>
                            </m:ctrlPr>
                          </m:dPr>
                          <m:e>
                            <m:r>
                              <a:rPr lang="en-US" altLang="zh-CN" sz="2800" b="0" i="1" dirty="0" smtClean="0">
                                <a:latin typeface="Cambria Math" panose="02040503050406030204" pitchFamily="18" charset="0"/>
                                <a:ea typeface="方正北魏楷书简体"/>
                                <a:sym typeface="方正北魏楷书简体"/>
                              </a:rPr>
                              <m:t>𝑥</m:t>
                            </m:r>
                          </m:e>
                        </m:d>
                      </m:num>
                      <m:den>
                        <m:r>
                          <a:rPr lang="en-US" altLang="zh-CN" sz="2800" b="0" i="1" dirty="0" smtClean="0">
                            <a:latin typeface="Cambria Math" panose="02040503050406030204" pitchFamily="18" charset="0"/>
                            <a:ea typeface="方正北魏楷书简体"/>
                            <a:sym typeface="方正北魏楷书简体"/>
                          </a:rPr>
                          <m:t>𝑑</m:t>
                        </m:r>
                        <m:sSup>
                          <m:sSupPr>
                            <m:ctrlPr>
                              <a:rPr lang="en-US" altLang="zh-CN" sz="2800" b="0" i="1" dirty="0" smtClean="0">
                                <a:latin typeface="Cambria Math" panose="02040503050406030204" pitchFamily="18" charset="0"/>
                                <a:ea typeface="方正北魏楷书简体"/>
                                <a:sym typeface="方正北魏楷书简体"/>
                              </a:rPr>
                            </m:ctrlPr>
                          </m:sSupPr>
                          <m:e>
                            <m:r>
                              <a:rPr lang="en-US" altLang="zh-CN" sz="2800" b="0" i="1" dirty="0" smtClean="0">
                                <a:latin typeface="Cambria Math" panose="02040503050406030204" pitchFamily="18" charset="0"/>
                                <a:ea typeface="方正北魏楷书简体"/>
                                <a:sym typeface="方正北魏楷书简体"/>
                              </a:rPr>
                              <m:t>𝑥</m:t>
                            </m:r>
                          </m:e>
                          <m:sup>
                            <m:r>
                              <a:rPr lang="en-US" altLang="zh-CN" sz="2800" b="0" i="1" dirty="0" smtClean="0">
                                <a:latin typeface="Cambria Math" panose="02040503050406030204" pitchFamily="18" charset="0"/>
                                <a:ea typeface="方正北魏楷书简体"/>
                                <a:sym typeface="方正北魏楷书简体"/>
                              </a:rPr>
                              <m:t>2</m:t>
                            </m:r>
                          </m:sup>
                        </m:sSup>
                      </m:den>
                    </m:f>
                  </m:oMath>
                </a14:m>
                <a:r>
                  <a:rPr lang="zh-CN" altLang="en-US" sz="2800" dirty="0">
                    <a:latin typeface="方正北魏楷书简体"/>
                    <a:ea typeface="方正北魏楷书简体"/>
                    <a:cs typeface="方正北魏楷书简体"/>
                    <a:sym typeface="方正北魏楷书简体"/>
                  </a:rPr>
                  <a:t>，</a:t>
                </a:r>
                <a14:m>
                  <m:oMath xmlns:m="http://schemas.openxmlformats.org/officeDocument/2006/math">
                    <m:f>
                      <m:fPr>
                        <m:ctrlPr>
                          <a:rPr lang="en-US" altLang="zh-CN" sz="2800" b="0" i="1" dirty="0" smtClean="0">
                            <a:latin typeface="Cambria Math" panose="02040503050406030204" pitchFamily="18" charset="0"/>
                            <a:ea typeface="方正北魏楷书简体"/>
                            <a:sym typeface="方正北魏楷书简体"/>
                          </a:rPr>
                        </m:ctrlPr>
                      </m:fPr>
                      <m:num>
                        <m:sSup>
                          <m:sSupPr>
                            <m:ctrlPr>
                              <a:rPr lang="en-US" altLang="zh-CN" sz="2800" b="0" i="1" dirty="0" smtClean="0">
                                <a:latin typeface="Cambria Math" panose="02040503050406030204" pitchFamily="18" charset="0"/>
                                <a:ea typeface="方正北魏楷书简体"/>
                                <a:sym typeface="方正北魏楷书简体"/>
                              </a:rPr>
                            </m:ctrlPr>
                          </m:sSupPr>
                          <m:e>
                            <m:r>
                              <a:rPr lang="en-US" altLang="zh-CN" sz="2800" b="0" i="1" dirty="0" smtClean="0">
                                <a:latin typeface="Cambria Math" panose="02040503050406030204" pitchFamily="18" charset="0"/>
                                <a:ea typeface="方正北魏楷书简体"/>
                                <a:sym typeface="方正北魏楷书简体"/>
                              </a:rPr>
                              <m:t>𝑑</m:t>
                            </m:r>
                          </m:e>
                          <m:sup>
                            <m:r>
                              <a:rPr lang="en-US" altLang="zh-CN" sz="2800" b="0" i="1" dirty="0" smtClean="0">
                                <a:latin typeface="Cambria Math" panose="02040503050406030204" pitchFamily="18" charset="0"/>
                                <a:ea typeface="方正北魏楷书简体"/>
                                <a:sym typeface="方正北魏楷书简体"/>
                              </a:rPr>
                              <m:t>2</m:t>
                            </m:r>
                          </m:sup>
                        </m:sSup>
                        <m:r>
                          <a:rPr lang="en-US" altLang="zh-CN" sz="2800" b="0" i="1" dirty="0" smtClean="0">
                            <a:latin typeface="Cambria Math" panose="02040503050406030204" pitchFamily="18" charset="0"/>
                            <a:ea typeface="方正北魏楷书简体"/>
                            <a:sym typeface="方正北魏楷书简体"/>
                          </a:rPr>
                          <m:t>𝑦</m:t>
                        </m:r>
                      </m:num>
                      <m:den>
                        <m:r>
                          <a:rPr lang="en-US" altLang="zh-CN" sz="2800" b="0" i="1" dirty="0" smtClean="0">
                            <a:latin typeface="Cambria Math" panose="02040503050406030204" pitchFamily="18" charset="0"/>
                            <a:ea typeface="方正北魏楷书简体"/>
                            <a:sym typeface="方正北魏楷书简体"/>
                          </a:rPr>
                          <m:t>𝑑</m:t>
                        </m:r>
                        <m:sSup>
                          <m:sSupPr>
                            <m:ctrlPr>
                              <a:rPr lang="en-US" altLang="zh-CN" sz="2800" b="0" i="1" dirty="0" smtClean="0">
                                <a:latin typeface="Cambria Math" panose="02040503050406030204" pitchFamily="18" charset="0"/>
                                <a:ea typeface="方正北魏楷书简体"/>
                                <a:sym typeface="方正北魏楷书简体"/>
                              </a:rPr>
                            </m:ctrlPr>
                          </m:sSupPr>
                          <m:e>
                            <m:r>
                              <a:rPr lang="en-US" altLang="zh-CN" sz="2800" b="0" i="1" dirty="0" smtClean="0">
                                <a:latin typeface="Cambria Math" panose="02040503050406030204" pitchFamily="18" charset="0"/>
                                <a:ea typeface="方正北魏楷书简体"/>
                                <a:sym typeface="方正北魏楷书简体"/>
                              </a:rPr>
                              <m:t>𝑥</m:t>
                            </m:r>
                          </m:e>
                          <m:sup>
                            <m:r>
                              <a:rPr lang="en-US" altLang="zh-CN" sz="2800" b="0" i="1" dirty="0" smtClean="0">
                                <a:latin typeface="Cambria Math" panose="02040503050406030204" pitchFamily="18" charset="0"/>
                                <a:ea typeface="方正北魏楷书简体"/>
                                <a:sym typeface="方正北魏楷书简体"/>
                              </a:rPr>
                              <m:t>2</m:t>
                            </m:r>
                          </m:sup>
                        </m:sSup>
                      </m:den>
                    </m:f>
                  </m:oMath>
                </a14:m>
                <a:r>
                  <a:rPr lang="zh-CN" altLang="en-US" sz="2800" dirty="0">
                    <a:latin typeface="方正北魏楷书简体"/>
                    <a:ea typeface="方正北魏楷书简体"/>
                    <a:cs typeface="方正北魏楷书简体"/>
                    <a:sym typeface="方正北魏楷书简体"/>
                  </a:rPr>
                  <a:t>，</a:t>
                </a:r>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7032104" y="3442255"/>
                <a:ext cx="4936672" cy="764184"/>
              </a:xfrm>
              <a:prstGeom prst="rect">
                <a:avLst/>
              </a:prstGeom>
              <a:blipFill rotWithShape="1">
                <a:blip r:embed="rId4"/>
                <a:stretch>
                  <a:fillRect l="-2" t="-73" r="6" b="-1387"/>
                </a:stretch>
              </a:blipFill>
            </p:spPr>
            <p:txBody>
              <a:bodyPr/>
              <a:lstStyle/>
              <a:p>
                <a:r>
                  <a:rPr lang="zh-CN" altLang="en-US">
                    <a:noFill/>
                  </a:rPr>
                  <a:t> </a:t>
                </a:r>
              </a:p>
            </p:txBody>
          </p:sp>
        </mc:Fallback>
      </mc:AlternateContent>
      <p:grpSp>
        <p:nvGrpSpPr>
          <p:cNvPr id="16" name="组合 15"/>
          <p:cNvGrpSpPr/>
          <p:nvPr/>
        </p:nvGrpSpPr>
        <p:grpSpPr>
          <a:xfrm>
            <a:off x="956662" y="4477932"/>
            <a:ext cx="1363902" cy="444502"/>
            <a:chOff x="909132" y="2744794"/>
            <a:chExt cx="1363902" cy="444502"/>
          </a:xfrm>
        </p:grpSpPr>
        <p:sp>
          <p:nvSpPr>
            <p:cNvPr id="17" name="Rectangle 5"/>
            <p:cNvSpPr/>
            <p:nvPr/>
          </p:nvSpPr>
          <p:spPr>
            <a:xfrm>
              <a:off x="909132" y="2744794"/>
              <a:ext cx="1344626" cy="444502"/>
            </a:xfrm>
            <a:prstGeom prst="rect">
              <a:avLst/>
            </a:prstGeom>
            <a:solidFill>
              <a:srgbClr val="FC611F"/>
            </a:solidFill>
            <a:ln w="12700" cap="flat">
              <a:noFill/>
              <a:miter lim="400000"/>
            </a:ln>
            <a:effectLst/>
          </p:spPr>
          <p:txBody>
            <a:bodyPr wrap="square" lIns="45719" tIns="45719" rIns="45719" bIns="45719" numCol="1" anchor="t">
              <a:noAutofit/>
            </a:bodyPr>
            <a:lstStyle/>
            <a:p>
              <a:endParaRPr/>
            </a:p>
          </p:txBody>
        </p:sp>
        <p:sp>
          <p:nvSpPr>
            <p:cNvPr id="18" name="矩形 17"/>
            <p:cNvSpPr/>
            <p:nvPr/>
          </p:nvSpPr>
          <p:spPr>
            <a:xfrm>
              <a:off x="927794" y="2782379"/>
              <a:ext cx="1345240" cy="369332"/>
            </a:xfrm>
            <a:prstGeom prst="rect">
              <a:avLst/>
            </a:prstGeom>
          </p:spPr>
          <p:txBody>
            <a:bodyPr wrap="none">
              <a:spAutoFit/>
            </a:bodyPr>
            <a:lstStyle/>
            <a:p>
              <a:r>
                <a:rPr lang="en-US" altLang="zh-CN" b="1" dirty="0">
                  <a:latin typeface="Times New Roman" panose="02020603050405020304" pitchFamily="18" charset="0"/>
                  <a:ea typeface="方正北魏楷书简体"/>
                  <a:cs typeface="Times New Roman" panose="02020603050405020304" pitchFamily="18" charset="0"/>
                  <a:sym typeface="方正北魏楷书简体"/>
                </a:rPr>
                <a:t>Example 10</a:t>
              </a:r>
              <a:endParaRPr lang="zh-CN" altLang="en-US" b="1"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9" name="矩形 18"/>
              <p:cNvSpPr/>
              <p:nvPr/>
            </p:nvSpPr>
            <p:spPr>
              <a:xfrm>
                <a:off x="2567608" y="4370971"/>
                <a:ext cx="332603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ea typeface="方正北魏楷书简体"/>
                          <a:cs typeface="方正北魏楷书简体"/>
                          <a:sym typeface="方正北魏楷书简体"/>
                        </a:rPr>
                        <m:t>𝒚</m:t>
                      </m:r>
                      <m:r>
                        <a:rPr lang="en-US" altLang="zh-CN" sz="3200" b="1" i="1" smtClean="0">
                          <a:latin typeface="Cambria Math" panose="02040503050406030204" pitchFamily="18" charset="0"/>
                          <a:ea typeface="方正北魏楷书简体"/>
                          <a:cs typeface="方正北魏楷书简体"/>
                          <a:sym typeface="方正北魏楷书简体"/>
                        </a:rPr>
                        <m:t>=</m:t>
                      </m:r>
                      <m:r>
                        <a:rPr lang="en-US" altLang="zh-CN" sz="3200" b="1" i="1" smtClean="0">
                          <a:latin typeface="Cambria Math" panose="02040503050406030204" pitchFamily="18" charset="0"/>
                          <a:ea typeface="方正北魏楷书简体"/>
                          <a:cs typeface="方正北魏楷书简体"/>
                          <a:sym typeface="方正北魏楷书简体"/>
                        </a:rPr>
                        <m:t>𝒂𝒙</m:t>
                      </m:r>
                      <m:r>
                        <a:rPr lang="en-US" altLang="zh-CN" sz="3200" b="1" i="1" smtClean="0">
                          <a:latin typeface="Cambria Math" panose="02040503050406030204" pitchFamily="18" charset="0"/>
                          <a:ea typeface="方正北魏楷书简体"/>
                          <a:cs typeface="方正北魏楷书简体"/>
                          <a:sym typeface="方正北魏楷书简体"/>
                        </a:rPr>
                        <m:t>+</m:t>
                      </m:r>
                      <m:r>
                        <a:rPr lang="en-US" altLang="zh-CN" sz="3200" b="1" i="1" smtClean="0">
                          <a:latin typeface="Cambria Math" panose="02040503050406030204" pitchFamily="18" charset="0"/>
                          <a:ea typeface="方正北魏楷书简体"/>
                          <a:cs typeface="方正北魏楷书简体"/>
                          <a:sym typeface="方正北魏楷书简体"/>
                        </a:rPr>
                        <m:t>𝒃</m:t>
                      </m:r>
                      <m:r>
                        <a:rPr lang="en-US" altLang="zh-CN" sz="3200" b="1" i="1" smtClean="0">
                          <a:latin typeface="Cambria Math" panose="02040503050406030204" pitchFamily="18" charset="0"/>
                          <a:ea typeface="方正北魏楷书简体"/>
                          <a:sym typeface="方正北魏楷书简体"/>
                        </a:rPr>
                        <m:t>, </m:t>
                      </m:r>
                      <m:r>
                        <a:rPr lang="zh-CN" altLang="en-US" sz="3200" b="1" i="1">
                          <a:latin typeface="Cambria Math" panose="02040503050406030204" pitchFamily="18" charset="0"/>
                          <a:ea typeface="方正北魏楷书简体"/>
                          <a:sym typeface="方正北魏楷书简体"/>
                        </a:rPr>
                        <m:t>求</m:t>
                      </m:r>
                      <m:r>
                        <a:rPr lang="en-US" altLang="zh-CN" sz="3200" b="1" i="1" smtClean="0">
                          <a:latin typeface="Cambria Math" panose="02040503050406030204" pitchFamily="18" charset="0"/>
                          <a:ea typeface="方正北魏楷书简体"/>
                          <a:sym typeface="方正北魏楷书简体"/>
                        </a:rPr>
                        <m:t>𝒚</m:t>
                      </m:r>
                      <m:r>
                        <a:rPr lang="en-US" altLang="zh-CN" sz="3200" b="1" i="1" smtClean="0">
                          <a:latin typeface="Cambria Math" panose="02040503050406030204" pitchFamily="18" charset="0"/>
                          <a:ea typeface="方正北魏楷书简体"/>
                          <a:sym typeface="方正北魏楷书简体"/>
                        </a:rPr>
                        <m:t>′′</m:t>
                      </m:r>
                    </m:oMath>
                  </m:oMathPara>
                </a14:m>
                <a:endParaRPr lang="zh-CN" altLang="en-US" sz="3200" b="1" i="1" dirty="0"/>
              </a:p>
            </p:txBody>
          </p:sp>
        </mc:Choice>
        <mc:Fallback xmlns="">
          <p:sp>
            <p:nvSpPr>
              <p:cNvPr id="19" name="矩形 18"/>
              <p:cNvSpPr>
                <a:spLocks noRot="1" noChangeAspect="1" noMove="1" noResize="1" noEditPoints="1" noAdjustHandles="1" noChangeArrowheads="1" noChangeShapeType="1" noTextEdit="1"/>
              </p:cNvSpPr>
              <p:nvPr/>
            </p:nvSpPr>
            <p:spPr>
              <a:xfrm>
                <a:off x="2567608" y="4370971"/>
                <a:ext cx="3326039" cy="584775"/>
              </a:xfrm>
              <a:prstGeom prst="rect">
                <a:avLst/>
              </a:prstGeom>
              <a:blipFill rotWithShape="1">
                <a:blip r:embed="rId5"/>
                <a:stretch>
                  <a:fillRect l="-9" t="-45" r="-2647" b="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567063" y="4991139"/>
                <a:ext cx="3315780"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ea typeface="方正北魏楷书简体"/>
                          <a:cs typeface="方正北魏楷书简体"/>
                          <a:sym typeface="方正北魏楷书简体"/>
                        </a:rPr>
                        <m:t>𝒚</m:t>
                      </m:r>
                      <m:r>
                        <a:rPr lang="en-US" altLang="zh-CN" sz="3200" b="1" i="1" smtClean="0">
                          <a:latin typeface="Cambria Math" panose="02040503050406030204" pitchFamily="18" charset="0"/>
                          <a:ea typeface="方正北魏楷书简体"/>
                          <a:cs typeface="方正北魏楷书简体"/>
                          <a:sym typeface="方正北魏楷书简体"/>
                        </a:rPr>
                        <m:t>=</m:t>
                      </m:r>
                      <m:func>
                        <m:funcPr>
                          <m:ctrlPr>
                            <a:rPr lang="en-US" altLang="zh-CN" sz="3200" b="1" i="1" smtClean="0">
                              <a:latin typeface="Cambria Math" panose="02040503050406030204" pitchFamily="18" charset="0"/>
                              <a:ea typeface="方正北魏楷书简体"/>
                              <a:cs typeface="方正北魏楷书简体"/>
                              <a:sym typeface="方正北魏楷书简体"/>
                            </a:rPr>
                          </m:ctrlPr>
                        </m:funcPr>
                        <m:fName>
                          <m:r>
                            <a:rPr lang="en-US" altLang="zh-CN" sz="3200" b="1" i="0" smtClean="0">
                              <a:latin typeface="Cambria Math" panose="02040503050406030204" pitchFamily="18" charset="0"/>
                              <a:ea typeface="方正北魏楷书简体"/>
                              <a:cs typeface="方正北魏楷书简体"/>
                              <a:sym typeface="方正北魏楷书简体"/>
                            </a:rPr>
                            <m:t>𝐬𝐢𝐧</m:t>
                          </m:r>
                        </m:fName>
                        <m:e>
                          <m:r>
                            <a:rPr lang="zh-CN" altLang="en-US" sz="3200" b="1" i="1" smtClean="0">
                              <a:latin typeface="Cambria Math" panose="02040503050406030204" pitchFamily="18" charset="0"/>
                              <a:ea typeface="方正北魏楷书简体"/>
                              <a:cs typeface="方正北魏楷书简体"/>
                              <a:sym typeface="方正北魏楷书简体"/>
                            </a:rPr>
                            <m:t>𝝎</m:t>
                          </m:r>
                          <m:r>
                            <a:rPr lang="en-US" altLang="zh-CN" sz="3200" b="1" i="1" smtClean="0">
                              <a:latin typeface="Cambria Math" panose="02040503050406030204" pitchFamily="18" charset="0"/>
                              <a:ea typeface="方正北魏楷书简体"/>
                              <a:cs typeface="方正北魏楷书简体"/>
                              <a:sym typeface="方正北魏楷书简体"/>
                            </a:rPr>
                            <m:t>𝒕</m:t>
                          </m:r>
                        </m:e>
                      </m:func>
                      <m:r>
                        <a:rPr lang="en-US" altLang="zh-CN" sz="3200" b="1" i="1" smtClean="0">
                          <a:latin typeface="Cambria Math" panose="02040503050406030204" pitchFamily="18" charset="0"/>
                          <a:ea typeface="方正北魏楷书简体"/>
                          <a:sym typeface="方正北魏楷书简体"/>
                        </a:rPr>
                        <m:t>, </m:t>
                      </m:r>
                      <m:r>
                        <a:rPr lang="zh-CN" altLang="en-US" sz="3200" b="1" i="1">
                          <a:latin typeface="Cambria Math" panose="02040503050406030204" pitchFamily="18" charset="0"/>
                          <a:ea typeface="方正北魏楷书简体"/>
                          <a:sym typeface="方正北魏楷书简体"/>
                        </a:rPr>
                        <m:t>求</m:t>
                      </m:r>
                      <m:r>
                        <a:rPr lang="en-US" altLang="zh-CN" sz="3200" b="1" i="1" smtClean="0">
                          <a:latin typeface="Cambria Math" panose="02040503050406030204" pitchFamily="18" charset="0"/>
                          <a:ea typeface="方正北魏楷书简体"/>
                          <a:sym typeface="方正北魏楷书简体"/>
                        </a:rPr>
                        <m:t>𝒚</m:t>
                      </m:r>
                      <m:r>
                        <a:rPr lang="en-US" altLang="zh-CN" sz="3200" b="1" i="1" smtClean="0">
                          <a:latin typeface="Cambria Math" panose="02040503050406030204" pitchFamily="18" charset="0"/>
                          <a:ea typeface="方正北魏楷书简体"/>
                          <a:sym typeface="方正北魏楷书简体"/>
                        </a:rPr>
                        <m:t>′′</m:t>
                      </m:r>
                    </m:oMath>
                  </m:oMathPara>
                </a14:m>
                <a:endParaRPr lang="zh-CN" altLang="en-US" sz="3200" b="1" i="1" dirty="0"/>
              </a:p>
            </p:txBody>
          </p:sp>
        </mc:Choice>
        <mc:Fallback xmlns="">
          <p:sp>
            <p:nvSpPr>
              <p:cNvPr id="20" name="矩形 19"/>
              <p:cNvSpPr>
                <a:spLocks noRot="1" noChangeAspect="1" noMove="1" noResize="1" noEditPoints="1" noAdjustHandles="1" noChangeArrowheads="1" noChangeShapeType="1" noTextEdit="1"/>
              </p:cNvSpPr>
              <p:nvPr/>
            </p:nvSpPr>
            <p:spPr>
              <a:xfrm>
                <a:off x="2567063" y="4991139"/>
                <a:ext cx="3315780" cy="584775"/>
              </a:xfrm>
              <a:prstGeom prst="rect">
                <a:avLst/>
              </a:prstGeom>
              <a:blipFill rotWithShape="1">
                <a:blip r:embed="rId6"/>
                <a:stretch>
                  <a:fillRect l="-12" t="-7" r="-1737" b="105"/>
                </a:stretch>
              </a:blipFill>
            </p:spPr>
            <p:txBody>
              <a:bodyPr/>
              <a:lstStyle/>
              <a:p>
                <a:r>
                  <a:rPr lang="zh-CN" altLang="en-US">
                    <a:noFill/>
                  </a:rPr>
                  <a:t> </a:t>
                </a:r>
              </a:p>
            </p:txBody>
          </p:sp>
        </mc:Fallback>
      </mc:AlternateContent>
      <p:grpSp>
        <p:nvGrpSpPr>
          <p:cNvPr id="21" name="组合 20"/>
          <p:cNvGrpSpPr/>
          <p:nvPr/>
        </p:nvGrpSpPr>
        <p:grpSpPr>
          <a:xfrm>
            <a:off x="956662" y="5996273"/>
            <a:ext cx="1363902" cy="444502"/>
            <a:chOff x="909132" y="2744794"/>
            <a:chExt cx="1363902" cy="444502"/>
          </a:xfrm>
        </p:grpSpPr>
        <p:sp>
          <p:nvSpPr>
            <p:cNvPr id="22" name="Rectangle 5"/>
            <p:cNvSpPr/>
            <p:nvPr/>
          </p:nvSpPr>
          <p:spPr>
            <a:xfrm>
              <a:off x="909132" y="2744794"/>
              <a:ext cx="1344626" cy="444502"/>
            </a:xfrm>
            <a:prstGeom prst="rect">
              <a:avLst/>
            </a:prstGeom>
            <a:solidFill>
              <a:srgbClr val="FC611F"/>
            </a:solidFill>
            <a:ln w="12700" cap="flat">
              <a:noFill/>
              <a:miter lim="400000"/>
            </a:ln>
            <a:effectLst/>
          </p:spPr>
          <p:txBody>
            <a:bodyPr wrap="square" lIns="45719" tIns="45719" rIns="45719" bIns="45719" numCol="1" anchor="t">
              <a:noAutofit/>
            </a:bodyPr>
            <a:lstStyle/>
            <a:p>
              <a:endParaRPr/>
            </a:p>
          </p:txBody>
        </p:sp>
        <p:sp>
          <p:nvSpPr>
            <p:cNvPr id="23" name="矩形 22"/>
            <p:cNvSpPr/>
            <p:nvPr/>
          </p:nvSpPr>
          <p:spPr>
            <a:xfrm>
              <a:off x="927794" y="2782379"/>
              <a:ext cx="1345240" cy="369332"/>
            </a:xfrm>
            <a:prstGeom prst="rect">
              <a:avLst/>
            </a:prstGeom>
          </p:spPr>
          <p:txBody>
            <a:bodyPr wrap="none">
              <a:spAutoFit/>
            </a:bodyPr>
            <a:lstStyle/>
            <a:p>
              <a:r>
                <a:rPr lang="en-US" altLang="zh-CN" b="1" dirty="0">
                  <a:latin typeface="Times New Roman" panose="02020603050405020304" pitchFamily="18" charset="0"/>
                  <a:ea typeface="方正北魏楷书简体"/>
                  <a:cs typeface="Times New Roman" panose="02020603050405020304" pitchFamily="18" charset="0"/>
                  <a:sym typeface="方正北魏楷书简体"/>
                </a:rPr>
                <a:t>Example 11</a:t>
              </a:r>
              <a:endParaRPr lang="zh-CN" altLang="en-US" b="1"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4" name="矩形 23"/>
              <p:cNvSpPr/>
              <p:nvPr/>
            </p:nvSpPr>
            <p:spPr>
              <a:xfrm>
                <a:off x="2607170" y="5906475"/>
                <a:ext cx="6199261" cy="712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200" b="1" i="1" smtClean="0">
                          <a:latin typeface="Cambria Math" panose="02040503050406030204" pitchFamily="18" charset="0"/>
                          <a:ea typeface="方正北魏楷书简体"/>
                          <a:cs typeface="方正北魏楷书简体"/>
                          <a:sym typeface="方正北魏楷书简体"/>
                        </a:rPr>
                        <m:t>𝒚</m:t>
                      </m:r>
                      <m:r>
                        <a:rPr lang="en-US" altLang="zh-CN" sz="3200" b="1" i="1" smtClean="0">
                          <a:latin typeface="Cambria Math" panose="02040503050406030204" pitchFamily="18" charset="0"/>
                          <a:ea typeface="方正北魏楷书简体"/>
                          <a:cs typeface="方正北魏楷书简体"/>
                          <a:sym typeface="方正北魏楷书简体"/>
                        </a:rPr>
                        <m:t>=</m:t>
                      </m:r>
                      <m:rad>
                        <m:radPr>
                          <m:degHide m:val="on"/>
                          <m:ctrlPr>
                            <a:rPr lang="en-US" altLang="zh-CN" sz="3200" b="1" i="1" smtClean="0">
                              <a:latin typeface="Cambria Math" panose="02040503050406030204" pitchFamily="18" charset="0"/>
                              <a:ea typeface="方正北魏楷书简体"/>
                              <a:sym typeface="方正北魏楷书简体"/>
                            </a:rPr>
                          </m:ctrlPr>
                        </m:radPr>
                        <m:deg/>
                        <m:e>
                          <m:r>
                            <a:rPr lang="en-US" altLang="zh-CN" sz="3200" b="1" i="1" smtClean="0">
                              <a:latin typeface="Cambria Math" panose="02040503050406030204" pitchFamily="18" charset="0"/>
                              <a:ea typeface="方正北魏楷书简体"/>
                              <a:sym typeface="方正北魏楷书简体"/>
                            </a:rPr>
                            <m:t>𝟐</m:t>
                          </m:r>
                          <m:r>
                            <a:rPr lang="en-US" altLang="zh-CN" sz="3200" b="1" i="1" smtClean="0">
                              <a:latin typeface="Cambria Math" panose="02040503050406030204" pitchFamily="18" charset="0"/>
                              <a:ea typeface="方正北魏楷书简体"/>
                              <a:sym typeface="方正北魏楷书简体"/>
                            </a:rPr>
                            <m:t>𝒙</m:t>
                          </m:r>
                          <m:r>
                            <a:rPr lang="en-US" altLang="zh-CN" sz="3200" b="1" i="1" smtClean="0">
                              <a:latin typeface="Cambria Math" panose="02040503050406030204" pitchFamily="18" charset="0"/>
                              <a:ea typeface="方正北魏楷书简体"/>
                              <a:sym typeface="方正北魏楷书简体"/>
                            </a:rPr>
                            <m:t>−</m:t>
                          </m:r>
                          <m:sSup>
                            <m:sSupPr>
                              <m:ctrlPr>
                                <a:rPr lang="en-US" altLang="zh-CN" sz="3200" b="1" i="1" smtClean="0">
                                  <a:latin typeface="Cambria Math" panose="02040503050406030204" pitchFamily="18" charset="0"/>
                                  <a:ea typeface="方正北魏楷书简体"/>
                                  <a:sym typeface="方正北魏楷书简体"/>
                                </a:rPr>
                              </m:ctrlPr>
                            </m:sSupPr>
                            <m:e>
                              <m:r>
                                <a:rPr lang="en-US" altLang="zh-CN" sz="3200" b="1" i="1" smtClean="0">
                                  <a:latin typeface="Cambria Math" panose="02040503050406030204" pitchFamily="18" charset="0"/>
                                  <a:ea typeface="方正北魏楷书简体"/>
                                  <a:sym typeface="方正北魏楷书简体"/>
                                </a:rPr>
                                <m:t>𝒙</m:t>
                              </m:r>
                            </m:e>
                            <m:sup>
                              <m:r>
                                <a:rPr lang="en-US" altLang="zh-CN" sz="3200" b="1" i="1" smtClean="0">
                                  <a:latin typeface="Cambria Math" panose="02040503050406030204" pitchFamily="18" charset="0"/>
                                  <a:ea typeface="方正北魏楷书简体"/>
                                  <a:sym typeface="方正北魏楷书简体"/>
                                </a:rPr>
                                <m:t>𝟐</m:t>
                              </m:r>
                            </m:sup>
                          </m:sSup>
                        </m:e>
                      </m:rad>
                      <m:r>
                        <a:rPr lang="en-US" altLang="zh-CN" sz="3200" b="1" i="1" smtClean="0">
                          <a:latin typeface="Cambria Math" panose="02040503050406030204" pitchFamily="18" charset="0"/>
                          <a:ea typeface="方正北魏楷书简体"/>
                          <a:sym typeface="方正北魏楷书简体"/>
                        </a:rPr>
                        <m:t>, </m:t>
                      </m:r>
                      <m:r>
                        <a:rPr lang="zh-CN" altLang="en-US" sz="3200" b="1" i="1">
                          <a:latin typeface="Cambria Math" panose="02040503050406030204" pitchFamily="18" charset="0"/>
                          <a:ea typeface="方正北魏楷书简体"/>
                          <a:sym typeface="方正北魏楷书简体"/>
                        </a:rPr>
                        <m:t>证明</m:t>
                      </m:r>
                      <m:sSup>
                        <m:sSupPr>
                          <m:ctrlPr>
                            <a:rPr lang="en-US" altLang="zh-CN" sz="3200" b="1" i="1" smtClean="0">
                              <a:latin typeface="Cambria Math" panose="02040503050406030204" pitchFamily="18" charset="0"/>
                              <a:ea typeface="方正北魏楷书简体"/>
                              <a:sym typeface="方正北魏楷书简体"/>
                            </a:rPr>
                          </m:ctrlPr>
                        </m:sSupPr>
                        <m:e>
                          <m:r>
                            <a:rPr lang="en-US" altLang="zh-CN" sz="3200" b="1" i="1" smtClean="0">
                              <a:latin typeface="Cambria Math" panose="02040503050406030204" pitchFamily="18" charset="0"/>
                              <a:ea typeface="方正北魏楷书简体"/>
                              <a:sym typeface="方正北魏楷书简体"/>
                            </a:rPr>
                            <m:t>𝒚</m:t>
                          </m:r>
                        </m:e>
                        <m:sup>
                          <m:r>
                            <a:rPr lang="en-US" altLang="zh-CN" sz="3200" b="1" i="1" smtClean="0">
                              <a:latin typeface="Cambria Math" panose="02040503050406030204" pitchFamily="18" charset="0"/>
                              <a:ea typeface="方正北魏楷书简体"/>
                              <a:sym typeface="方正北魏楷书简体"/>
                            </a:rPr>
                            <m:t>𝟑</m:t>
                          </m:r>
                        </m:sup>
                      </m:sSup>
                      <m:sSup>
                        <m:sSupPr>
                          <m:ctrlPr>
                            <a:rPr lang="en-US" altLang="zh-CN" sz="3200" b="1" i="1" smtClean="0">
                              <a:latin typeface="Cambria Math" panose="02040503050406030204" pitchFamily="18" charset="0"/>
                              <a:ea typeface="方正北魏楷书简体"/>
                              <a:sym typeface="方正北魏楷书简体"/>
                            </a:rPr>
                          </m:ctrlPr>
                        </m:sSupPr>
                        <m:e>
                          <m:r>
                            <a:rPr lang="en-US" altLang="zh-CN" sz="3200" b="1" i="1" smtClean="0">
                              <a:latin typeface="Cambria Math" panose="02040503050406030204" pitchFamily="18" charset="0"/>
                              <a:ea typeface="方正北魏楷书简体"/>
                              <a:sym typeface="方正北魏楷书简体"/>
                            </a:rPr>
                            <m:t>𝒚</m:t>
                          </m:r>
                        </m:e>
                        <m:sup>
                          <m:r>
                            <a:rPr lang="en-US" altLang="zh-CN" sz="3200" b="1" i="1" smtClean="0">
                              <a:latin typeface="Cambria Math" panose="02040503050406030204" pitchFamily="18" charset="0"/>
                              <a:ea typeface="方正北魏楷书简体"/>
                              <a:sym typeface="方正北魏楷书简体"/>
                            </a:rPr>
                            <m:t>′′</m:t>
                          </m:r>
                        </m:sup>
                      </m:sSup>
                      <m:r>
                        <a:rPr lang="en-US" altLang="zh-CN" sz="3200" b="1" i="1" smtClean="0">
                          <a:latin typeface="Cambria Math" panose="02040503050406030204" pitchFamily="18" charset="0"/>
                          <a:ea typeface="方正北魏楷书简体"/>
                          <a:sym typeface="方正北魏楷书简体"/>
                        </a:rPr>
                        <m:t>+</m:t>
                      </m:r>
                      <m:r>
                        <a:rPr lang="en-US" altLang="zh-CN" sz="3200" b="1" i="1" smtClean="0">
                          <a:latin typeface="Cambria Math" panose="02040503050406030204" pitchFamily="18" charset="0"/>
                          <a:ea typeface="方正北魏楷书简体"/>
                          <a:sym typeface="方正北魏楷书简体"/>
                        </a:rPr>
                        <m:t>𝟏</m:t>
                      </m:r>
                      <m:r>
                        <a:rPr lang="en-US" altLang="zh-CN" sz="3200" b="1" i="1" smtClean="0">
                          <a:latin typeface="Cambria Math" panose="02040503050406030204" pitchFamily="18" charset="0"/>
                          <a:ea typeface="方正北魏楷书简体"/>
                          <a:sym typeface="方正北魏楷书简体"/>
                        </a:rPr>
                        <m:t>=</m:t>
                      </m:r>
                      <m:r>
                        <a:rPr lang="en-US" altLang="zh-CN" sz="3200" b="1" i="1" smtClean="0">
                          <a:latin typeface="Cambria Math" panose="02040503050406030204" pitchFamily="18" charset="0"/>
                          <a:ea typeface="方正北魏楷书简体"/>
                          <a:sym typeface="方正北魏楷书简体"/>
                        </a:rPr>
                        <m:t>𝟎</m:t>
                      </m:r>
                    </m:oMath>
                  </m:oMathPara>
                </a14:m>
                <a:endParaRPr lang="zh-CN" altLang="en-US" sz="3200" b="1" i="1" dirty="0"/>
              </a:p>
            </p:txBody>
          </p:sp>
        </mc:Choice>
        <mc:Fallback xmlns="">
          <p:sp>
            <p:nvSpPr>
              <p:cNvPr id="24" name="矩形 23"/>
              <p:cNvSpPr>
                <a:spLocks noRot="1" noChangeAspect="1" noMove="1" noResize="1" noEditPoints="1" noAdjustHandles="1" noChangeArrowheads="1" noChangeShapeType="1" noTextEdit="1"/>
              </p:cNvSpPr>
              <p:nvPr/>
            </p:nvSpPr>
            <p:spPr>
              <a:xfrm>
                <a:off x="2607170" y="5906475"/>
                <a:ext cx="6199261" cy="712759"/>
              </a:xfrm>
              <a:prstGeom prst="rect">
                <a:avLst/>
              </a:prstGeom>
              <a:blipFill rotWithShape="1">
                <a:blip r:embed="rId7"/>
                <a:stretch>
                  <a:fillRect l="-8" t="-48" r="-1051" b="88"/>
                </a:stretch>
              </a:blipFill>
            </p:spPr>
            <p:txBody>
              <a:bodyPr/>
              <a:lstStyle/>
              <a:p>
                <a:r>
                  <a:rPr lang="zh-CN" altLang="en-US">
                    <a:noFill/>
                  </a:rPr>
                  <a:t> </a:t>
                </a:r>
              </a:p>
            </p:txBody>
          </p:sp>
        </mc:Fallback>
      </mc:AlternateContent>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1477325"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sym typeface="方正北魏楷书简体"/>
              </a:rPr>
              <a:t>隐函数的导数</a:t>
            </a:r>
            <a:endParaRPr dirty="0"/>
          </a:p>
        </p:txBody>
      </p:sp>
      <mc:AlternateContent xmlns:mc="http://schemas.openxmlformats.org/markup-compatibility/2006" xmlns:a14="http://schemas.microsoft.com/office/drawing/2010/main">
        <mc:Choice Requires="a14">
          <p:sp>
            <p:nvSpPr>
              <p:cNvPr id="10" name="矩形 28"/>
              <p:cNvSpPr txBox="1"/>
              <p:nvPr/>
            </p:nvSpPr>
            <p:spPr>
              <a:xfrm>
                <a:off x="730025" y="1479001"/>
                <a:ext cx="5529140" cy="461665"/>
              </a:xfrm>
              <a:prstGeom prst="rect">
                <a:avLst/>
              </a:prstGeom>
              <a:ln w="12700">
                <a:miter lim="400000"/>
              </a:ln>
            </p:spPr>
            <p:txBody>
              <a:bodyPr wrap="none" lIns="45719" rIns="45719">
                <a:spAutoFit/>
              </a:bodyPr>
              <a:lstStyle/>
              <a:p>
                <a:pPr marL="285750" indent="-285750">
                  <a:buFont typeface="Wingdings" panose="05000000000000000000" pitchFamily="2" charset="2"/>
                  <a:buChar char="n"/>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sz="2400" b="1" dirty="0">
                    <a:solidFill>
                      <a:srgbClr val="FF0000"/>
                    </a:solidFill>
                    <a:latin typeface="方正北魏楷书简体"/>
                    <a:ea typeface="方正北魏楷书简体"/>
                    <a:cs typeface="方正北魏楷书简体"/>
                  </a:rPr>
                  <a:t>显函数：</a:t>
                </a:r>
                <a14:m>
                  <m:oMath xmlns:m="http://schemas.openxmlformats.org/officeDocument/2006/math">
                    <m:r>
                      <a:rPr lang="en-US" altLang="zh-CN" sz="2400" b="1" i="1" smtClean="0">
                        <a:solidFill>
                          <a:srgbClr val="FF0000"/>
                        </a:solidFill>
                        <a:latin typeface="Cambria Math" panose="02040503050406030204" pitchFamily="18" charset="0"/>
                        <a:ea typeface="方正北魏楷书简体"/>
                        <a:cs typeface="方正北魏楷书简体"/>
                      </a:rPr>
                      <m:t>𝒚</m:t>
                    </m:r>
                    <m:r>
                      <a:rPr lang="en-US" altLang="zh-CN" sz="2400" b="1" i="1" smtClean="0">
                        <a:solidFill>
                          <a:srgbClr val="FF0000"/>
                        </a:solidFill>
                        <a:latin typeface="Cambria Math" panose="02040503050406030204" pitchFamily="18" charset="0"/>
                        <a:ea typeface="方正北魏楷书简体"/>
                        <a:cs typeface="方正北魏楷书简体"/>
                      </a:rPr>
                      <m:t>=</m:t>
                    </m:r>
                    <m:r>
                      <a:rPr lang="en-US" altLang="zh-CN" sz="2400" b="1" i="1" smtClean="0">
                        <a:solidFill>
                          <a:srgbClr val="FF0000"/>
                        </a:solidFill>
                        <a:latin typeface="Cambria Math" panose="02040503050406030204" pitchFamily="18" charset="0"/>
                        <a:ea typeface="方正北魏楷书简体"/>
                        <a:cs typeface="方正北魏楷书简体"/>
                      </a:rPr>
                      <m:t>𝒇</m:t>
                    </m:r>
                    <m:d>
                      <m:dPr>
                        <m:ctrlPr>
                          <a:rPr lang="en-US" altLang="zh-CN" sz="2400" b="1" i="1" smtClean="0">
                            <a:solidFill>
                              <a:srgbClr val="FF0000"/>
                            </a:solidFill>
                            <a:latin typeface="Cambria Math" panose="02040503050406030204" pitchFamily="18" charset="0"/>
                            <a:ea typeface="方正北魏楷书简体"/>
                            <a:cs typeface="方正北魏楷书简体"/>
                          </a:rPr>
                        </m:ctrlPr>
                      </m:dPr>
                      <m:e>
                        <m:r>
                          <a:rPr lang="en-US" altLang="zh-CN" sz="2400" b="1" i="1" smtClean="0">
                            <a:solidFill>
                              <a:srgbClr val="FF0000"/>
                            </a:solidFill>
                            <a:latin typeface="Cambria Math" panose="02040503050406030204" pitchFamily="18" charset="0"/>
                            <a:ea typeface="方正北魏楷书简体"/>
                            <a:cs typeface="方正北魏楷书简体"/>
                          </a:rPr>
                          <m:t>𝒙</m:t>
                        </m:r>
                      </m:e>
                    </m:d>
                    <m:r>
                      <a:rPr lang="zh-CN" altLang="en-US" sz="2400" b="1" i="1">
                        <a:solidFill>
                          <a:srgbClr val="FF0000"/>
                        </a:solidFill>
                        <a:latin typeface="Cambria Math" panose="02040503050406030204" pitchFamily="18" charset="0"/>
                        <a:ea typeface="方正北魏楷书简体"/>
                        <a:cs typeface="方正北魏楷书简体"/>
                      </a:rPr>
                      <m:t>形式</m:t>
                    </m:r>
                    <m:r>
                      <a:rPr lang="zh-CN" altLang="en-US" sz="2400" b="1" i="1" smtClean="0">
                        <a:solidFill>
                          <a:srgbClr val="FF0000"/>
                        </a:solidFill>
                        <a:latin typeface="Cambria Math" panose="02040503050406030204" pitchFamily="18" charset="0"/>
                        <a:ea typeface="方正北魏楷书简体"/>
                        <a:cs typeface="方正北魏楷书简体"/>
                      </a:rPr>
                      <m:t>，</m:t>
                    </m:r>
                  </m:oMath>
                </a14:m>
                <a:r>
                  <a:rPr lang="zh-CN" altLang="en-US" sz="2400" b="1" dirty="0">
                    <a:solidFill>
                      <a:srgbClr val="FF0000"/>
                    </a:solidFill>
                    <a:latin typeface="方正北魏楷书简体"/>
                    <a:ea typeface="方正北魏楷书简体"/>
                    <a:cs typeface="方正北魏楷书简体"/>
                  </a:rPr>
                  <a:t>如</a:t>
                </a:r>
                <a14:m>
                  <m:oMath xmlns:m="http://schemas.openxmlformats.org/officeDocument/2006/math">
                    <m:r>
                      <a:rPr lang="en-US" altLang="zh-CN" sz="2400" b="1" i="1" dirty="0" smtClean="0">
                        <a:solidFill>
                          <a:srgbClr val="FF0000"/>
                        </a:solidFill>
                        <a:latin typeface="Cambria Math" panose="02040503050406030204" pitchFamily="18" charset="0"/>
                        <a:ea typeface="方正北魏楷书简体"/>
                        <a:cs typeface="方正北魏楷书简体"/>
                      </a:rPr>
                      <m:t>𝒚</m:t>
                    </m:r>
                    <m:r>
                      <a:rPr lang="en-US" altLang="zh-CN" sz="2400" b="1" i="1" dirty="0" smtClean="0">
                        <a:solidFill>
                          <a:srgbClr val="FF0000"/>
                        </a:solidFill>
                        <a:latin typeface="Cambria Math" panose="02040503050406030204" pitchFamily="18" charset="0"/>
                        <a:ea typeface="方正北魏楷书简体"/>
                        <a:cs typeface="方正北魏楷书简体"/>
                      </a:rPr>
                      <m:t>=</m:t>
                    </m:r>
                    <m:r>
                      <a:rPr lang="en-US" altLang="zh-CN" sz="2400" b="1" i="1" dirty="0" smtClean="0">
                        <a:solidFill>
                          <a:srgbClr val="FF0000"/>
                        </a:solidFill>
                        <a:latin typeface="Cambria Math" panose="02040503050406030204" pitchFamily="18" charset="0"/>
                        <a:ea typeface="方正北魏楷书简体"/>
                        <a:cs typeface="方正北魏楷书简体"/>
                      </a:rPr>
                      <m:t>𝟐</m:t>
                    </m:r>
                    <m:func>
                      <m:funcPr>
                        <m:ctrlPr>
                          <a:rPr lang="en-US" altLang="zh-CN" sz="2400" b="1" i="1" dirty="0" smtClean="0">
                            <a:solidFill>
                              <a:srgbClr val="FF0000"/>
                            </a:solidFill>
                            <a:latin typeface="Cambria Math" panose="02040503050406030204" pitchFamily="18" charset="0"/>
                            <a:ea typeface="方正北魏楷书简体"/>
                            <a:cs typeface="方正北魏楷书简体"/>
                          </a:rPr>
                        </m:ctrlPr>
                      </m:funcPr>
                      <m:fName>
                        <m:r>
                          <a:rPr lang="en-US" altLang="zh-CN" sz="2400" b="1" i="0" dirty="0" smtClean="0">
                            <a:solidFill>
                              <a:srgbClr val="FF0000"/>
                            </a:solidFill>
                            <a:latin typeface="Cambria Math" panose="02040503050406030204" pitchFamily="18" charset="0"/>
                            <a:ea typeface="方正北魏楷书简体"/>
                            <a:cs typeface="方正北魏楷书简体"/>
                          </a:rPr>
                          <m:t>𝐬𝐢𝐧</m:t>
                        </m:r>
                      </m:fName>
                      <m:e>
                        <m:r>
                          <a:rPr lang="en-US" altLang="zh-CN" sz="2400" b="1" i="1" dirty="0" smtClean="0">
                            <a:solidFill>
                              <a:srgbClr val="FF0000"/>
                            </a:solidFill>
                            <a:latin typeface="Cambria Math" panose="02040503050406030204" pitchFamily="18" charset="0"/>
                            <a:ea typeface="方正北魏楷书简体"/>
                            <a:cs typeface="方正北魏楷书简体"/>
                          </a:rPr>
                          <m:t>𝒙</m:t>
                        </m:r>
                      </m:e>
                    </m:func>
                  </m:oMath>
                </a14:m>
                <a:endParaRPr sz="2400" b="1" dirty="0">
                  <a:solidFill>
                    <a:srgbClr val="FF0000"/>
                  </a:solidFill>
                  <a:latin typeface="方正北魏楷书简体"/>
                  <a:ea typeface="方正北魏楷书简体"/>
                  <a:cs typeface="方正北魏楷书简体"/>
                </a:endParaRPr>
              </a:p>
            </p:txBody>
          </p:sp>
        </mc:Choice>
        <mc:Fallback xmlns="">
          <p:sp>
            <p:nvSpPr>
              <p:cNvPr id="10" name="矩形 28"/>
              <p:cNvSpPr txBox="1">
                <a:spLocks noRot="1" noChangeAspect="1" noMove="1" noResize="1" noEditPoints="1" noAdjustHandles="1" noChangeArrowheads="1" noChangeShapeType="1" noTextEdit="1"/>
              </p:cNvSpPr>
              <p:nvPr/>
            </p:nvSpPr>
            <p:spPr>
              <a:xfrm>
                <a:off x="730025" y="1479001"/>
                <a:ext cx="5529140" cy="461665"/>
              </a:xfrm>
              <a:prstGeom prst="rect">
                <a:avLst/>
              </a:prstGeom>
              <a:blipFill rotWithShape="1">
                <a:blip r:embed="rId2"/>
                <a:stretch>
                  <a:fillRect l="-7" t="-19" r="-12" b="23"/>
                </a:stretch>
              </a:blipFill>
              <a:ln w="12700">
                <a:miter lim="400000"/>
              </a:ln>
            </p:spPr>
            <p:txBody>
              <a:bodyPr/>
              <a:lstStyle/>
              <a:p>
                <a:r>
                  <a:rPr lang="zh-CN" altLang="en-US">
                    <a:noFill/>
                  </a:rPr>
                  <a:t> </a:t>
                </a:r>
              </a:p>
            </p:txBody>
          </p:sp>
        </mc:Fallback>
      </mc:AlternateContent>
      <p:grpSp>
        <p:nvGrpSpPr>
          <p:cNvPr id="21" name="组合 20"/>
          <p:cNvGrpSpPr/>
          <p:nvPr/>
        </p:nvGrpSpPr>
        <p:grpSpPr>
          <a:xfrm>
            <a:off x="797369" y="3408352"/>
            <a:ext cx="1363902" cy="444502"/>
            <a:chOff x="909132" y="2744794"/>
            <a:chExt cx="1363902" cy="444502"/>
          </a:xfrm>
        </p:grpSpPr>
        <p:sp>
          <p:nvSpPr>
            <p:cNvPr id="22" name="Rectangle 5"/>
            <p:cNvSpPr/>
            <p:nvPr/>
          </p:nvSpPr>
          <p:spPr>
            <a:xfrm>
              <a:off x="909132" y="2744794"/>
              <a:ext cx="1344626" cy="444502"/>
            </a:xfrm>
            <a:prstGeom prst="rect">
              <a:avLst/>
            </a:prstGeom>
            <a:solidFill>
              <a:srgbClr val="FC611F"/>
            </a:solidFill>
            <a:ln w="12700" cap="flat">
              <a:noFill/>
              <a:miter lim="400000"/>
            </a:ln>
            <a:effectLst/>
          </p:spPr>
          <p:txBody>
            <a:bodyPr wrap="square" lIns="45719" tIns="45719" rIns="45719" bIns="45719" numCol="1" anchor="t">
              <a:noAutofit/>
            </a:bodyPr>
            <a:lstStyle/>
            <a:p>
              <a:endParaRPr/>
            </a:p>
          </p:txBody>
        </p:sp>
        <p:sp>
          <p:nvSpPr>
            <p:cNvPr id="23" name="矩形 22"/>
            <p:cNvSpPr/>
            <p:nvPr/>
          </p:nvSpPr>
          <p:spPr>
            <a:xfrm>
              <a:off x="927794" y="2782379"/>
              <a:ext cx="1345240" cy="369332"/>
            </a:xfrm>
            <a:prstGeom prst="rect">
              <a:avLst/>
            </a:prstGeom>
          </p:spPr>
          <p:txBody>
            <a:bodyPr wrap="none">
              <a:spAutoFit/>
            </a:bodyPr>
            <a:lstStyle/>
            <a:p>
              <a:r>
                <a:rPr lang="en-US" altLang="zh-CN" b="1" dirty="0">
                  <a:latin typeface="Times New Roman" panose="02020603050405020304" pitchFamily="18" charset="0"/>
                  <a:ea typeface="方正北魏楷书简体"/>
                  <a:cs typeface="Times New Roman" panose="02020603050405020304" pitchFamily="18" charset="0"/>
                  <a:sym typeface="方正北魏楷书简体"/>
                </a:rPr>
                <a:t>Example 12</a:t>
              </a:r>
              <a:endParaRPr lang="zh-CN" altLang="en-US" b="1"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5" name="矩形 28"/>
              <p:cNvSpPr txBox="1"/>
              <p:nvPr/>
            </p:nvSpPr>
            <p:spPr>
              <a:xfrm>
                <a:off x="724097" y="2061164"/>
                <a:ext cx="6352571" cy="470000"/>
              </a:xfrm>
              <a:prstGeom prst="rect">
                <a:avLst/>
              </a:prstGeom>
              <a:ln w="12700">
                <a:miter lim="400000"/>
              </a:ln>
            </p:spPr>
            <p:txBody>
              <a:bodyPr wrap="none" lIns="45719" rIns="45719">
                <a:spAutoFit/>
              </a:bodyPr>
              <a:lstStyle/>
              <a:p>
                <a:pPr marL="285750" indent="-285750">
                  <a:buFont typeface="Wingdings" panose="05000000000000000000" pitchFamily="2" charset="2"/>
                  <a:buChar char="n"/>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sz="2400" b="1" dirty="0">
                    <a:solidFill>
                      <a:srgbClr val="FF0000"/>
                    </a:solidFill>
                    <a:latin typeface="方正北魏楷书简体"/>
                    <a:ea typeface="方正北魏楷书简体"/>
                    <a:cs typeface="方正北魏楷书简体"/>
                  </a:rPr>
                  <a:t>隐函数：</a:t>
                </a:r>
                <a14:m>
                  <m:oMath xmlns:m="http://schemas.openxmlformats.org/officeDocument/2006/math">
                    <m:r>
                      <a:rPr lang="en-US" altLang="zh-CN" sz="2400" b="1" i="0" smtClean="0">
                        <a:solidFill>
                          <a:srgbClr val="FF0000"/>
                        </a:solidFill>
                        <a:latin typeface="Cambria Math" panose="02040503050406030204" pitchFamily="18" charset="0"/>
                        <a:ea typeface="方正北魏楷书简体"/>
                        <a:cs typeface="方正北魏楷书简体"/>
                      </a:rPr>
                      <m:t>𝐅</m:t>
                    </m:r>
                    <m:d>
                      <m:dPr>
                        <m:ctrlPr>
                          <a:rPr lang="en-US" altLang="zh-CN" sz="2400" b="1" i="1" smtClean="0">
                            <a:solidFill>
                              <a:srgbClr val="FF0000"/>
                            </a:solidFill>
                            <a:latin typeface="Cambria Math" panose="02040503050406030204" pitchFamily="18" charset="0"/>
                            <a:ea typeface="方正北魏楷书简体"/>
                            <a:cs typeface="方正北魏楷书简体"/>
                          </a:rPr>
                        </m:ctrlPr>
                      </m:dPr>
                      <m:e>
                        <m:r>
                          <a:rPr lang="en-US" altLang="zh-CN" sz="2400" b="1" i="1" smtClean="0">
                            <a:solidFill>
                              <a:srgbClr val="FF0000"/>
                            </a:solidFill>
                            <a:latin typeface="Cambria Math" panose="02040503050406030204" pitchFamily="18" charset="0"/>
                            <a:ea typeface="方正北魏楷书简体"/>
                            <a:cs typeface="方正北魏楷书简体"/>
                          </a:rPr>
                          <m:t>𝒙</m:t>
                        </m:r>
                        <m:r>
                          <a:rPr lang="en-US" altLang="zh-CN" sz="2400" b="1" i="1" smtClean="0">
                            <a:solidFill>
                              <a:srgbClr val="FF0000"/>
                            </a:solidFill>
                            <a:latin typeface="Cambria Math" panose="02040503050406030204" pitchFamily="18" charset="0"/>
                            <a:ea typeface="方正北魏楷书简体"/>
                            <a:cs typeface="方正北魏楷书简体"/>
                          </a:rPr>
                          <m:t>,</m:t>
                        </m:r>
                        <m:r>
                          <a:rPr lang="en-US" altLang="zh-CN" sz="2400" b="1" i="1" smtClean="0">
                            <a:solidFill>
                              <a:srgbClr val="FF0000"/>
                            </a:solidFill>
                            <a:latin typeface="Cambria Math" panose="02040503050406030204" pitchFamily="18" charset="0"/>
                            <a:ea typeface="方正北魏楷书简体"/>
                            <a:cs typeface="方正北魏楷书简体"/>
                          </a:rPr>
                          <m:t>𝒚</m:t>
                        </m:r>
                      </m:e>
                    </m:d>
                    <m:r>
                      <a:rPr lang="en-US" altLang="zh-CN" sz="2400" b="1" i="1" smtClean="0">
                        <a:solidFill>
                          <a:srgbClr val="FF0000"/>
                        </a:solidFill>
                        <a:latin typeface="Cambria Math" panose="02040503050406030204" pitchFamily="18" charset="0"/>
                        <a:ea typeface="方正北魏楷书简体"/>
                        <a:cs typeface="方正北魏楷书简体"/>
                      </a:rPr>
                      <m:t>=</m:t>
                    </m:r>
                    <m:r>
                      <a:rPr lang="en-US" altLang="zh-CN" sz="2400" b="1" i="1" smtClean="0">
                        <a:solidFill>
                          <a:srgbClr val="FF0000"/>
                        </a:solidFill>
                        <a:latin typeface="Cambria Math" panose="02040503050406030204" pitchFamily="18" charset="0"/>
                        <a:ea typeface="方正北魏楷书简体"/>
                        <a:cs typeface="方正北魏楷书简体"/>
                      </a:rPr>
                      <m:t>𝟎</m:t>
                    </m:r>
                    <m:r>
                      <a:rPr lang="zh-CN" altLang="en-US" sz="2400" b="1" i="1">
                        <a:solidFill>
                          <a:srgbClr val="FF0000"/>
                        </a:solidFill>
                        <a:latin typeface="Cambria Math" panose="02040503050406030204" pitchFamily="18" charset="0"/>
                        <a:ea typeface="方正北魏楷书简体"/>
                        <a:cs typeface="方正北魏楷书简体"/>
                      </a:rPr>
                      <m:t>形式</m:t>
                    </m:r>
                    <m:r>
                      <a:rPr lang="zh-CN" altLang="en-US" sz="2400" b="1" i="1" smtClean="0">
                        <a:solidFill>
                          <a:srgbClr val="FF0000"/>
                        </a:solidFill>
                        <a:latin typeface="Cambria Math" panose="02040503050406030204" pitchFamily="18" charset="0"/>
                        <a:ea typeface="方正北魏楷书简体"/>
                        <a:cs typeface="方正北魏楷书简体"/>
                      </a:rPr>
                      <m:t>，</m:t>
                    </m:r>
                  </m:oMath>
                </a14:m>
                <a:r>
                  <a:rPr lang="zh-CN" altLang="en-US" sz="2400" b="1" dirty="0">
                    <a:solidFill>
                      <a:srgbClr val="FF0000"/>
                    </a:solidFill>
                    <a:latin typeface="方正北魏楷书简体"/>
                    <a:ea typeface="方正北魏楷书简体"/>
                    <a:cs typeface="方正北魏楷书简体"/>
                  </a:rPr>
                  <a:t>如</a:t>
                </a:r>
                <a14:m>
                  <m:oMath xmlns:m="http://schemas.openxmlformats.org/officeDocument/2006/math">
                    <m:r>
                      <a:rPr lang="en-US" altLang="zh-CN" sz="2400" b="1" i="1" dirty="0" smtClean="0">
                        <a:solidFill>
                          <a:srgbClr val="FF0000"/>
                        </a:solidFill>
                        <a:latin typeface="Cambria Math" panose="02040503050406030204" pitchFamily="18" charset="0"/>
                        <a:ea typeface="方正北魏楷书简体"/>
                        <a:cs typeface="方正北魏楷书简体"/>
                      </a:rPr>
                      <m:t>𝒙</m:t>
                    </m:r>
                    <m:r>
                      <a:rPr lang="en-US" altLang="zh-CN" sz="2400" b="1" i="1" dirty="0" smtClean="0">
                        <a:solidFill>
                          <a:srgbClr val="FF0000"/>
                        </a:solidFill>
                        <a:latin typeface="Cambria Math" panose="02040503050406030204" pitchFamily="18" charset="0"/>
                        <a:ea typeface="方正北魏楷书简体"/>
                        <a:cs typeface="方正北魏楷书简体"/>
                      </a:rPr>
                      <m:t>−</m:t>
                    </m:r>
                    <m:sSup>
                      <m:sSupPr>
                        <m:ctrlPr>
                          <a:rPr lang="en-US" altLang="zh-CN" sz="2400" b="1" i="1" dirty="0" smtClean="0">
                            <a:solidFill>
                              <a:srgbClr val="FF0000"/>
                            </a:solidFill>
                            <a:latin typeface="Cambria Math" panose="02040503050406030204" pitchFamily="18" charset="0"/>
                            <a:ea typeface="方正北魏楷书简体"/>
                            <a:cs typeface="方正北魏楷书简体"/>
                          </a:rPr>
                        </m:ctrlPr>
                      </m:sSupPr>
                      <m:e>
                        <m:r>
                          <a:rPr lang="en-US" altLang="zh-CN" sz="2400" b="1" i="1" dirty="0" smtClean="0">
                            <a:solidFill>
                              <a:srgbClr val="FF0000"/>
                            </a:solidFill>
                            <a:latin typeface="Cambria Math" panose="02040503050406030204" pitchFamily="18" charset="0"/>
                            <a:ea typeface="方正北魏楷书简体"/>
                            <a:cs typeface="方正北魏楷书简体"/>
                          </a:rPr>
                          <m:t>𝒚</m:t>
                        </m:r>
                      </m:e>
                      <m:sup>
                        <m:r>
                          <a:rPr lang="en-US" altLang="zh-CN" sz="2400" b="1" i="1" dirty="0" smtClean="0">
                            <a:solidFill>
                              <a:srgbClr val="FF0000"/>
                            </a:solidFill>
                            <a:latin typeface="Cambria Math" panose="02040503050406030204" pitchFamily="18" charset="0"/>
                            <a:ea typeface="方正北魏楷书简体"/>
                            <a:cs typeface="方正北魏楷书简体"/>
                          </a:rPr>
                          <m:t>𝟑</m:t>
                        </m:r>
                      </m:sup>
                    </m:sSup>
                    <m:r>
                      <a:rPr lang="en-US" altLang="zh-CN" sz="2400" b="1" i="1" dirty="0" smtClean="0">
                        <a:solidFill>
                          <a:srgbClr val="FF0000"/>
                        </a:solidFill>
                        <a:latin typeface="Cambria Math" panose="02040503050406030204" pitchFamily="18" charset="0"/>
                        <a:ea typeface="方正北魏楷书简体"/>
                        <a:cs typeface="方正北魏楷书简体"/>
                      </a:rPr>
                      <m:t>+</m:t>
                    </m:r>
                    <m:r>
                      <a:rPr lang="en-US" altLang="zh-CN" sz="2400" b="1" i="1" dirty="0" smtClean="0">
                        <a:solidFill>
                          <a:srgbClr val="FF0000"/>
                        </a:solidFill>
                        <a:latin typeface="Cambria Math" panose="02040503050406030204" pitchFamily="18" charset="0"/>
                        <a:ea typeface="方正北魏楷书简体"/>
                        <a:cs typeface="方正北魏楷书简体"/>
                      </a:rPr>
                      <m:t>𝟐</m:t>
                    </m:r>
                    <m:r>
                      <a:rPr lang="en-US" altLang="zh-CN" sz="2400" b="1" i="1" dirty="0" smtClean="0">
                        <a:solidFill>
                          <a:srgbClr val="FF0000"/>
                        </a:solidFill>
                        <a:latin typeface="Cambria Math" panose="02040503050406030204" pitchFamily="18" charset="0"/>
                        <a:ea typeface="方正北魏楷书简体"/>
                        <a:cs typeface="方正北魏楷书简体"/>
                      </a:rPr>
                      <m:t>=</m:t>
                    </m:r>
                    <m:r>
                      <a:rPr lang="en-US" altLang="zh-CN" sz="2400" b="1" i="1" dirty="0" smtClean="0">
                        <a:solidFill>
                          <a:srgbClr val="FF0000"/>
                        </a:solidFill>
                        <a:latin typeface="Cambria Math" panose="02040503050406030204" pitchFamily="18" charset="0"/>
                        <a:ea typeface="方正北魏楷书简体"/>
                        <a:cs typeface="方正北魏楷书简体"/>
                      </a:rPr>
                      <m:t>𝟎</m:t>
                    </m:r>
                  </m:oMath>
                </a14:m>
                <a:endParaRPr sz="2400" b="1" dirty="0">
                  <a:solidFill>
                    <a:srgbClr val="FF0000"/>
                  </a:solidFill>
                  <a:latin typeface="方正北魏楷书简体"/>
                  <a:ea typeface="方正北魏楷书简体"/>
                  <a:cs typeface="方正北魏楷书简体"/>
                </a:endParaRPr>
              </a:p>
            </p:txBody>
          </p:sp>
        </mc:Choice>
        <mc:Fallback xmlns="">
          <p:sp>
            <p:nvSpPr>
              <p:cNvPr id="25" name="矩形 28"/>
              <p:cNvSpPr txBox="1">
                <a:spLocks noRot="1" noChangeAspect="1" noMove="1" noResize="1" noEditPoints="1" noAdjustHandles="1" noChangeArrowheads="1" noChangeShapeType="1" noTextEdit="1"/>
              </p:cNvSpPr>
              <p:nvPr/>
            </p:nvSpPr>
            <p:spPr>
              <a:xfrm>
                <a:off x="724097" y="2061164"/>
                <a:ext cx="6352571" cy="470000"/>
              </a:xfrm>
              <a:prstGeom prst="rect">
                <a:avLst/>
              </a:prstGeom>
              <a:blipFill rotWithShape="1">
                <a:blip r:embed="rId3"/>
                <a:stretch>
                  <a:fillRect l="-3" t="-125" r="-776" b="11"/>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8"/>
              <p:cNvSpPr txBox="1"/>
              <p:nvPr/>
            </p:nvSpPr>
            <p:spPr>
              <a:xfrm>
                <a:off x="992621" y="2645594"/>
                <a:ext cx="9913930" cy="461665"/>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sz="2400" b="1" dirty="0">
                    <a:solidFill>
                      <a:schemeClr val="tx1"/>
                    </a:solidFill>
                    <a:latin typeface="方正北魏楷书简体"/>
                    <a:ea typeface="方正北魏楷书简体"/>
                    <a:cs typeface="方正北魏楷书简体"/>
                  </a:rPr>
                  <a:t>将方程两端对</a:t>
                </a:r>
                <a14:m>
                  <m:oMath xmlns:m="http://schemas.openxmlformats.org/officeDocument/2006/math">
                    <m:r>
                      <a:rPr lang="en-US" altLang="zh-CN" sz="2400" b="1" i="1" dirty="0" smtClean="0">
                        <a:solidFill>
                          <a:schemeClr val="tx1"/>
                        </a:solidFill>
                        <a:latin typeface="Cambria Math" panose="02040503050406030204" pitchFamily="18" charset="0"/>
                        <a:ea typeface="方正北魏楷书简体"/>
                        <a:cs typeface="方正北魏楷书简体"/>
                      </a:rPr>
                      <m:t>𝒙</m:t>
                    </m:r>
                  </m:oMath>
                </a14:m>
                <a:r>
                  <a:rPr lang="zh-CN" altLang="en-US" sz="2400" b="1" dirty="0">
                    <a:solidFill>
                      <a:schemeClr val="tx1"/>
                    </a:solidFill>
                    <a:latin typeface="方正北魏楷书简体"/>
                    <a:ea typeface="方正北魏楷书简体"/>
                    <a:cs typeface="方正北魏楷书简体"/>
                  </a:rPr>
                  <a:t>求导，将</a:t>
                </a:r>
                <a14:m>
                  <m:oMath xmlns:m="http://schemas.openxmlformats.org/officeDocument/2006/math">
                    <m:r>
                      <a:rPr lang="en-US" altLang="zh-CN" sz="2400" b="1" i="1" smtClean="0">
                        <a:solidFill>
                          <a:schemeClr val="tx1"/>
                        </a:solidFill>
                        <a:latin typeface="Cambria Math" panose="02040503050406030204" pitchFamily="18" charset="0"/>
                        <a:ea typeface="方正北魏楷书简体"/>
                        <a:cs typeface="方正北魏楷书简体"/>
                      </a:rPr>
                      <m:t>𝒚</m:t>
                    </m:r>
                  </m:oMath>
                </a14:m>
                <a:r>
                  <a:rPr lang="zh-CN" altLang="en-US" sz="2400" b="1" dirty="0">
                    <a:solidFill>
                      <a:schemeClr val="tx1"/>
                    </a:solidFill>
                    <a:latin typeface="方正北魏楷书简体"/>
                    <a:ea typeface="方正北魏楷书简体"/>
                    <a:cs typeface="方正北魏楷书简体"/>
                  </a:rPr>
                  <a:t>视为</a:t>
                </a:r>
                <a14:m>
                  <m:oMath xmlns:m="http://schemas.openxmlformats.org/officeDocument/2006/math">
                    <m:r>
                      <a:rPr lang="en-US" altLang="zh-CN" sz="2400" b="1" i="1" smtClean="0">
                        <a:solidFill>
                          <a:schemeClr val="tx1"/>
                        </a:solidFill>
                        <a:latin typeface="Cambria Math" panose="02040503050406030204" pitchFamily="18" charset="0"/>
                        <a:ea typeface="方正北魏楷书简体"/>
                        <a:cs typeface="方正北魏楷书简体"/>
                      </a:rPr>
                      <m:t>𝒙</m:t>
                    </m:r>
                  </m:oMath>
                </a14:m>
                <a:r>
                  <a:rPr lang="zh-CN" altLang="en-US" sz="2400" b="1" dirty="0">
                    <a:solidFill>
                      <a:schemeClr val="tx1"/>
                    </a:solidFill>
                    <a:latin typeface="方正北魏楷书简体"/>
                    <a:ea typeface="方正北魏楷书简体"/>
                    <a:cs typeface="方正北魏楷书简体"/>
                  </a:rPr>
                  <a:t>的函数，利用复合函数链式法则求导计算</a:t>
                </a:r>
                <a:endParaRPr sz="2400" b="1" dirty="0">
                  <a:solidFill>
                    <a:schemeClr val="tx1"/>
                  </a:solidFill>
                  <a:latin typeface="方正北魏楷书简体"/>
                  <a:ea typeface="方正北魏楷书简体"/>
                  <a:cs typeface="方正北魏楷书简体"/>
                </a:endParaRPr>
              </a:p>
            </p:txBody>
          </p:sp>
        </mc:Choice>
        <mc:Fallback xmlns="">
          <p:sp>
            <p:nvSpPr>
              <p:cNvPr id="26" name="矩形 28"/>
              <p:cNvSpPr txBox="1">
                <a:spLocks noRot="1" noChangeAspect="1" noMove="1" noResize="1" noEditPoints="1" noAdjustHandles="1" noChangeArrowheads="1" noChangeShapeType="1" noTextEdit="1"/>
              </p:cNvSpPr>
              <p:nvPr/>
            </p:nvSpPr>
            <p:spPr>
              <a:xfrm>
                <a:off x="992621" y="2645594"/>
                <a:ext cx="9913930" cy="461665"/>
              </a:xfrm>
              <a:prstGeom prst="rect">
                <a:avLst/>
              </a:prstGeom>
              <a:blipFill rotWithShape="1">
                <a:blip r:embed="rId4"/>
                <a:stretch>
                  <a:fillRect l="-1" t="-40" r="4" b="44"/>
                </a:stretch>
              </a:blipFill>
              <a:ln w="12700">
                <a:miter lim="400000"/>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2191077" y="3203633"/>
                <a:ext cx="10037368" cy="811119"/>
              </a:xfrm>
              <a:prstGeom prst="rect">
                <a:avLst/>
              </a:prstGeom>
              <a:solidFill>
                <a:schemeClr val="bg1"/>
              </a:solidFill>
            </p:spPr>
            <p:txBody>
              <a:bodyPr wrap="square">
                <a:spAutoFit/>
              </a:bodyPr>
              <a:lstStyle/>
              <a:p>
                <a:r>
                  <a:rPr lang="zh-CN" altLang="en-US" sz="2400" b="1" dirty="0">
                    <a:solidFill>
                      <a:schemeClr val="tx1"/>
                    </a:solidFill>
                    <a:latin typeface="方正北魏楷书简体"/>
                    <a:ea typeface="方正北魏楷书简体"/>
                  </a:rPr>
                  <a:t>求由</a:t>
                </a:r>
                <a14:m>
                  <m:oMath xmlns:m="http://schemas.openxmlformats.org/officeDocument/2006/math">
                    <m:r>
                      <a:rPr lang="en-US" altLang="zh-CN" sz="2400" b="1" i="1" smtClean="0">
                        <a:solidFill>
                          <a:schemeClr val="tx1"/>
                        </a:solidFill>
                        <a:latin typeface="Cambria Math" panose="02040503050406030204" pitchFamily="18" charset="0"/>
                        <a:ea typeface="方正北魏楷书简体"/>
                      </a:rPr>
                      <m:t>𝒙𝒚</m:t>
                    </m:r>
                    <m:r>
                      <a:rPr lang="en-US" altLang="zh-CN" sz="2400" b="1" i="1" smtClean="0">
                        <a:solidFill>
                          <a:schemeClr val="tx1"/>
                        </a:solidFill>
                        <a:latin typeface="Cambria Math" panose="02040503050406030204" pitchFamily="18" charset="0"/>
                        <a:ea typeface="方正北魏楷书简体"/>
                      </a:rPr>
                      <m:t>−</m:t>
                    </m:r>
                    <m:sSup>
                      <m:sSupPr>
                        <m:ctrlPr>
                          <a:rPr lang="en-US" altLang="zh-CN" sz="2400" b="1" i="1" smtClean="0">
                            <a:solidFill>
                              <a:schemeClr val="tx1"/>
                            </a:solidFill>
                            <a:latin typeface="Cambria Math" panose="02040503050406030204" pitchFamily="18" charset="0"/>
                            <a:ea typeface="方正北魏楷书简体"/>
                          </a:rPr>
                        </m:ctrlPr>
                      </m:sSupPr>
                      <m:e>
                        <m:r>
                          <a:rPr lang="en-US" altLang="zh-CN" sz="2400" b="1" i="1" smtClean="0">
                            <a:solidFill>
                              <a:schemeClr val="tx1"/>
                            </a:solidFill>
                            <a:latin typeface="Cambria Math" panose="02040503050406030204" pitchFamily="18" charset="0"/>
                            <a:ea typeface="方正北魏楷书简体"/>
                          </a:rPr>
                          <m:t>𝒆</m:t>
                        </m:r>
                      </m:e>
                      <m:sup>
                        <m:r>
                          <a:rPr lang="en-US" altLang="zh-CN" sz="2400" b="1" i="1" smtClean="0">
                            <a:solidFill>
                              <a:schemeClr val="tx1"/>
                            </a:solidFill>
                            <a:latin typeface="Cambria Math" panose="02040503050406030204" pitchFamily="18" charset="0"/>
                            <a:ea typeface="方正北魏楷书简体"/>
                          </a:rPr>
                          <m:t>𝒙</m:t>
                        </m:r>
                      </m:sup>
                    </m:sSup>
                    <m:r>
                      <a:rPr lang="en-US" altLang="zh-CN" sz="2400" b="1" i="1" smtClean="0">
                        <a:solidFill>
                          <a:schemeClr val="tx1"/>
                        </a:solidFill>
                        <a:latin typeface="Cambria Math" panose="02040503050406030204" pitchFamily="18" charset="0"/>
                        <a:ea typeface="方正北魏楷书简体"/>
                      </a:rPr>
                      <m:t>+</m:t>
                    </m:r>
                    <m:sSup>
                      <m:sSupPr>
                        <m:ctrlPr>
                          <a:rPr lang="en-US" altLang="zh-CN" sz="2400" b="1" i="1" smtClean="0">
                            <a:solidFill>
                              <a:schemeClr val="tx1"/>
                            </a:solidFill>
                            <a:latin typeface="Cambria Math" panose="02040503050406030204" pitchFamily="18" charset="0"/>
                            <a:ea typeface="方正北魏楷书简体"/>
                          </a:rPr>
                        </m:ctrlPr>
                      </m:sSupPr>
                      <m:e>
                        <m:r>
                          <a:rPr lang="en-US" altLang="zh-CN" sz="2400" b="1" i="1" smtClean="0">
                            <a:solidFill>
                              <a:schemeClr val="tx1"/>
                            </a:solidFill>
                            <a:latin typeface="Cambria Math" panose="02040503050406030204" pitchFamily="18" charset="0"/>
                            <a:ea typeface="方正北魏楷书简体"/>
                          </a:rPr>
                          <m:t>𝒆</m:t>
                        </m:r>
                      </m:e>
                      <m:sup>
                        <m:r>
                          <a:rPr lang="en-US" altLang="zh-CN" sz="2400" b="1" i="1" smtClean="0">
                            <a:solidFill>
                              <a:schemeClr val="tx1"/>
                            </a:solidFill>
                            <a:latin typeface="Cambria Math" panose="02040503050406030204" pitchFamily="18" charset="0"/>
                            <a:ea typeface="方正北魏楷书简体"/>
                          </a:rPr>
                          <m:t>𝒚</m:t>
                        </m:r>
                      </m:sup>
                    </m:sSup>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𝟎</m:t>
                    </m:r>
                  </m:oMath>
                </a14:m>
                <a:r>
                  <a:rPr lang="zh-CN" altLang="en-US" sz="2400" b="1" dirty="0">
                    <a:solidFill>
                      <a:schemeClr val="tx1"/>
                    </a:solidFill>
                    <a:latin typeface="方正北魏楷书简体"/>
                    <a:ea typeface="方正北魏楷书简体"/>
                  </a:rPr>
                  <a:t>所确定的隐函数</a:t>
                </a:r>
                <a14:m>
                  <m:oMath xmlns:m="http://schemas.openxmlformats.org/officeDocument/2006/math">
                    <m:r>
                      <a:rPr lang="en-US" altLang="zh-CN" sz="2400" b="1" i="1" smtClean="0">
                        <a:solidFill>
                          <a:schemeClr val="tx1"/>
                        </a:solidFill>
                        <a:latin typeface="Cambria Math" panose="02040503050406030204" pitchFamily="18" charset="0"/>
                        <a:ea typeface="方正北魏楷书简体"/>
                      </a:rPr>
                      <m:t>𝒚</m:t>
                    </m:r>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𝒚</m:t>
                    </m:r>
                    <m:d>
                      <m:dPr>
                        <m:ctrlPr>
                          <a:rPr lang="en-US" altLang="zh-CN" sz="2400" b="1" i="1" smtClean="0">
                            <a:solidFill>
                              <a:schemeClr val="tx1"/>
                            </a:solidFill>
                            <a:latin typeface="Cambria Math" panose="02040503050406030204" pitchFamily="18" charset="0"/>
                            <a:ea typeface="方正北魏楷书简体"/>
                          </a:rPr>
                        </m:ctrlPr>
                      </m:dPr>
                      <m:e>
                        <m:r>
                          <a:rPr lang="en-US" altLang="zh-CN" sz="2400" b="1" i="1" smtClean="0">
                            <a:solidFill>
                              <a:schemeClr val="tx1"/>
                            </a:solidFill>
                            <a:latin typeface="Cambria Math" panose="02040503050406030204" pitchFamily="18" charset="0"/>
                            <a:ea typeface="方正北魏楷书简体"/>
                          </a:rPr>
                          <m:t>𝒙</m:t>
                        </m:r>
                      </m:e>
                    </m:d>
                  </m:oMath>
                </a14:m>
                <a:r>
                  <a:rPr lang="zh-CN" altLang="en-US" sz="2400" b="1" dirty="0">
                    <a:solidFill>
                      <a:schemeClr val="tx1"/>
                    </a:solidFill>
                    <a:latin typeface="方正北魏楷书简体"/>
                    <a:ea typeface="方正北魏楷书简体"/>
                  </a:rPr>
                  <a:t>的导数，并计算</a:t>
                </a:r>
                <a14:m>
                  <m:oMath xmlns:m="http://schemas.openxmlformats.org/officeDocument/2006/math">
                    <m:f>
                      <m:fPr>
                        <m:ctrlPr>
                          <a:rPr lang="en-US" altLang="zh-CN" sz="3200" b="1" i="1" smtClean="0">
                            <a:solidFill>
                              <a:schemeClr val="tx1"/>
                            </a:solidFill>
                            <a:latin typeface="Cambria Math" panose="02040503050406030204" pitchFamily="18" charset="0"/>
                            <a:ea typeface="方正北魏楷书简体"/>
                          </a:rPr>
                        </m:ctrlPr>
                      </m:fPr>
                      <m:num>
                        <m:r>
                          <a:rPr lang="en-US" altLang="zh-CN" sz="3200" b="1" i="1" smtClean="0">
                            <a:solidFill>
                              <a:schemeClr val="tx1"/>
                            </a:solidFill>
                            <a:latin typeface="Cambria Math" panose="02040503050406030204" pitchFamily="18" charset="0"/>
                            <a:ea typeface="方正北魏楷书简体"/>
                          </a:rPr>
                          <m:t>𝒅𝒚</m:t>
                        </m:r>
                      </m:num>
                      <m:den>
                        <m:r>
                          <a:rPr lang="en-US" altLang="zh-CN" sz="3200" b="1" i="1" smtClean="0">
                            <a:solidFill>
                              <a:schemeClr val="tx1"/>
                            </a:solidFill>
                            <a:latin typeface="Cambria Math" panose="02040503050406030204" pitchFamily="18" charset="0"/>
                            <a:ea typeface="方正北魏楷书简体"/>
                          </a:rPr>
                          <m:t>𝒅𝒙</m:t>
                        </m:r>
                      </m:den>
                    </m:f>
                    <m:sSub>
                      <m:sSubPr>
                        <m:ctrlPr>
                          <a:rPr lang="en-US" altLang="zh-CN" sz="3200" b="1" i="1" smtClean="0">
                            <a:solidFill>
                              <a:schemeClr val="tx1"/>
                            </a:solidFill>
                            <a:latin typeface="Cambria Math" panose="02040503050406030204" pitchFamily="18" charset="0"/>
                            <a:ea typeface="方正北魏楷书简体"/>
                          </a:rPr>
                        </m:ctrlPr>
                      </m:sSubPr>
                      <m:e>
                        <m:d>
                          <m:dPr>
                            <m:begChr m:val=""/>
                            <m:endChr m:val="|"/>
                            <m:ctrlPr>
                              <a:rPr lang="en-US" altLang="zh-CN" sz="3200" b="1" i="1" smtClean="0">
                                <a:solidFill>
                                  <a:schemeClr val="tx1"/>
                                </a:solidFill>
                                <a:latin typeface="Cambria Math" panose="02040503050406030204" pitchFamily="18" charset="0"/>
                                <a:ea typeface="方正北魏楷书简体"/>
                              </a:rPr>
                            </m:ctrlPr>
                          </m:dPr>
                          <m:e>
                            <m:r>
                              <a:rPr lang="zh-CN" altLang="en-US" sz="3200" b="1">
                                <a:latin typeface="Cambria Math" panose="02040503050406030204" pitchFamily="18" charset="0"/>
                              </a:rPr>
                              <m:t>​</m:t>
                            </m:r>
                          </m:e>
                        </m:d>
                      </m:e>
                      <m:sub>
                        <m:r>
                          <a:rPr lang="en-US" altLang="zh-CN" sz="3200" b="1" i="1" smtClean="0">
                            <a:solidFill>
                              <a:schemeClr val="tx1"/>
                            </a:solidFill>
                            <a:latin typeface="Cambria Math" panose="02040503050406030204" pitchFamily="18" charset="0"/>
                            <a:ea typeface="方正北魏楷书简体"/>
                          </a:rPr>
                          <m:t>𝒙</m:t>
                        </m:r>
                        <m:r>
                          <a:rPr lang="en-US" altLang="zh-CN" sz="3200" b="1" i="1" smtClean="0">
                            <a:solidFill>
                              <a:schemeClr val="tx1"/>
                            </a:solidFill>
                            <a:latin typeface="Cambria Math" panose="02040503050406030204" pitchFamily="18" charset="0"/>
                            <a:ea typeface="方正北魏楷书简体"/>
                          </a:rPr>
                          <m:t>=</m:t>
                        </m:r>
                        <m:r>
                          <a:rPr lang="en-US" altLang="zh-CN" sz="3200" b="1" i="1" smtClean="0">
                            <a:solidFill>
                              <a:schemeClr val="tx1"/>
                            </a:solidFill>
                            <a:latin typeface="Cambria Math" panose="02040503050406030204" pitchFamily="18" charset="0"/>
                            <a:ea typeface="方正北魏楷书简体"/>
                          </a:rPr>
                          <m:t>𝟎</m:t>
                        </m:r>
                      </m:sub>
                    </m:sSub>
                  </m:oMath>
                </a14:m>
                <a:endParaRPr lang="zh-CN" altLang="en-US" sz="2400" b="1" dirty="0"/>
              </a:p>
            </p:txBody>
          </p:sp>
        </mc:Choice>
        <mc:Fallback xmlns="">
          <p:sp>
            <p:nvSpPr>
              <p:cNvPr id="2" name="矩形 1"/>
              <p:cNvSpPr>
                <a:spLocks noRot="1" noChangeAspect="1" noMove="1" noResize="1" noEditPoints="1" noAdjustHandles="1" noChangeArrowheads="1" noChangeShapeType="1" noTextEdit="1"/>
              </p:cNvSpPr>
              <p:nvPr/>
            </p:nvSpPr>
            <p:spPr>
              <a:xfrm>
                <a:off x="2191077" y="3203633"/>
                <a:ext cx="10037368" cy="811119"/>
              </a:xfrm>
              <a:prstGeom prst="rect">
                <a:avLst/>
              </a:prstGeom>
              <a:blipFill rotWithShape="1">
                <a:blip r:embed="rId5"/>
                <a:stretch>
                  <a:fillRect l="-3" t="-7" r="2" b="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78820" y="4106753"/>
                <a:ext cx="5607625" cy="461665"/>
              </a:xfrm>
              <a:prstGeom prst="rect">
                <a:avLst/>
              </a:prstGeom>
            </p:spPr>
            <p:txBody>
              <a:bodyPr wrap="none">
                <a:spAutoFit/>
              </a:bodyPr>
              <a:lstStyle/>
              <a:p>
                <a:r>
                  <a:rPr lang="zh-CN" altLang="en-US" sz="2400" b="1" dirty="0">
                    <a:latin typeface="方正北魏楷书简体"/>
                    <a:ea typeface="方正北魏楷书简体"/>
                    <a:cs typeface="方正北魏楷书简体"/>
                  </a:rPr>
                  <a:t>方程两端对</a:t>
                </a:r>
                <a14:m>
                  <m:oMath xmlns:m="http://schemas.openxmlformats.org/officeDocument/2006/math">
                    <m:r>
                      <a:rPr lang="en-US" altLang="zh-CN" sz="2400" b="1" i="1" dirty="0">
                        <a:latin typeface="Cambria Math" panose="02040503050406030204" pitchFamily="18" charset="0"/>
                        <a:ea typeface="方正北魏楷书简体"/>
                        <a:cs typeface="方正北魏楷书简体"/>
                      </a:rPr>
                      <m:t>𝒙</m:t>
                    </m:r>
                  </m:oMath>
                </a14:m>
                <a:r>
                  <a:rPr lang="zh-CN" altLang="en-US" sz="2400" b="1" dirty="0">
                    <a:latin typeface="方正北魏楷书简体"/>
                    <a:ea typeface="方正北魏楷书简体"/>
                    <a:cs typeface="方正北魏楷书简体"/>
                  </a:rPr>
                  <a:t>求导，注意</a:t>
                </a:r>
                <a:r>
                  <a:rPr lang="en-US" altLang="zh-CN" sz="2400" b="1" dirty="0">
                    <a:latin typeface="方正北魏楷书简体"/>
                    <a:ea typeface="方正北魏楷书简体"/>
                    <a:cs typeface="方正北魏楷书简体"/>
                  </a:rPr>
                  <a:t>y</a:t>
                </a:r>
                <a:r>
                  <a:rPr lang="zh-CN" altLang="en-US" sz="2400" b="1" dirty="0">
                    <a:latin typeface="方正北魏楷书简体"/>
                    <a:ea typeface="方正北魏楷书简体"/>
                    <a:cs typeface="方正北魏楷书简体"/>
                  </a:rPr>
                  <a:t>是</a:t>
                </a:r>
                <a:r>
                  <a:rPr lang="en-US" altLang="zh-CN" sz="2400" b="1" dirty="0">
                    <a:latin typeface="方正北魏楷书简体"/>
                    <a:ea typeface="方正北魏楷书简体"/>
                    <a:cs typeface="方正北魏楷书简体"/>
                  </a:rPr>
                  <a:t>x</a:t>
                </a:r>
                <a:r>
                  <a:rPr lang="zh-CN" altLang="en-US" sz="2400" b="1" dirty="0">
                    <a:latin typeface="方正北魏楷书简体"/>
                    <a:ea typeface="方正北魏楷书简体"/>
                    <a:cs typeface="方正北魏楷书简体"/>
                  </a:rPr>
                  <a:t>的函数，得</a:t>
                </a:r>
                <a:endParaRPr lang="zh-CN" altLang="en-US" sz="2400" b="1" dirty="0"/>
              </a:p>
            </p:txBody>
          </p:sp>
        </mc:Choice>
        <mc:Fallback xmlns="">
          <p:sp>
            <p:nvSpPr>
              <p:cNvPr id="6" name="矩形 5"/>
              <p:cNvSpPr>
                <a:spLocks noRot="1" noChangeAspect="1" noMove="1" noResize="1" noEditPoints="1" noAdjustHandles="1" noChangeArrowheads="1" noChangeShapeType="1" noTextEdit="1"/>
              </p:cNvSpPr>
              <p:nvPr/>
            </p:nvSpPr>
            <p:spPr>
              <a:xfrm>
                <a:off x="778820" y="4106753"/>
                <a:ext cx="5607625" cy="461665"/>
              </a:xfrm>
              <a:prstGeom prst="rect">
                <a:avLst/>
              </a:prstGeom>
              <a:blipFill rotWithShape="1">
                <a:blip r:embed="rId6"/>
                <a:stretch>
                  <a:fillRect l="-6" t="-45" r="-290" b="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778820" y="4601603"/>
                <a:ext cx="350371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𝒙</m:t>
                          </m:r>
                        </m:sup>
                      </m:sSup>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𝒚</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m:oMathPara>
                </a14:m>
                <a:endParaRPr lang="zh-CN" altLang="en-US" sz="2400" b="1" dirty="0"/>
              </a:p>
            </p:txBody>
          </p:sp>
        </mc:Choice>
        <mc:Fallback xmlns="">
          <p:sp>
            <p:nvSpPr>
              <p:cNvPr id="8" name="矩形 7"/>
              <p:cNvSpPr>
                <a:spLocks noRot="1" noChangeAspect="1" noMove="1" noResize="1" noEditPoints="1" noAdjustHandles="1" noChangeArrowheads="1" noChangeShapeType="1" noTextEdit="1"/>
              </p:cNvSpPr>
              <p:nvPr/>
            </p:nvSpPr>
            <p:spPr>
              <a:xfrm>
                <a:off x="778820" y="4601603"/>
                <a:ext cx="3503716" cy="461665"/>
              </a:xfrm>
              <a:prstGeom prst="rect">
                <a:avLst/>
              </a:prstGeom>
              <a:blipFill rotWithShape="1">
                <a:blip r:embed="rId7"/>
                <a:stretch>
                  <a:fillRect l="-9" t="-85" r="-15" b="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765221" y="5096453"/>
                <a:ext cx="3565143" cy="8095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𝒙</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𝒚</m:t>
                          </m:r>
                        </m:num>
                        <m:den>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𝒚</m:t>
                              </m:r>
                            </m:sup>
                          </m:sSup>
                        </m:den>
                      </m:f>
                      <m:d>
                        <m:dPr>
                          <m:ctrlPr>
                            <a:rPr lang="en-US" altLang="zh-CN" sz="2400" b="1" i="1" smtClean="0">
                              <a:latin typeface="Cambria Math" panose="02040503050406030204" pitchFamily="18" charset="0"/>
                            </a:rPr>
                          </m:ctrlPr>
                        </m:dPr>
                        <m:e>
                          <m:r>
                            <a:rPr lang="en-US" altLang="zh-CN" sz="2400" b="1" i="1">
                              <a:latin typeface="Cambria Math" panose="02040503050406030204" pitchFamily="18" charset="0"/>
                            </a:rPr>
                            <m:t>𝒙</m:t>
                          </m:r>
                          <m:r>
                            <a:rPr lang="en-US" altLang="zh-CN" sz="2400" b="1" i="1">
                              <a:latin typeface="Cambria Math" panose="02040503050406030204" pitchFamily="18" charset="0"/>
                            </a:rPr>
                            <m:t>+</m:t>
                          </m:r>
                          <m:sSup>
                            <m:sSupPr>
                              <m:ctrlPr>
                                <a:rPr lang="en-US" altLang="zh-CN" sz="2400" b="1" i="1">
                                  <a:latin typeface="Cambria Math" panose="02040503050406030204" pitchFamily="18" charset="0"/>
                                </a:rPr>
                              </m:ctrlPr>
                            </m:sSupPr>
                            <m:e>
                              <m:r>
                                <a:rPr lang="en-US" altLang="zh-CN" sz="2400" b="1" i="1">
                                  <a:latin typeface="Cambria Math" panose="02040503050406030204" pitchFamily="18" charset="0"/>
                                </a:rPr>
                                <m:t>𝒆</m:t>
                              </m:r>
                            </m:e>
                            <m:sup>
                              <m:r>
                                <a:rPr lang="en-US" altLang="zh-CN" sz="2400" b="1" i="1">
                                  <a:latin typeface="Cambria Math" panose="02040503050406030204" pitchFamily="18" charset="0"/>
                                </a:rPr>
                                <m:t>𝒚</m:t>
                              </m:r>
                            </m:sup>
                          </m:sSup>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e>
                      </m:d>
                    </m:oMath>
                  </m:oMathPara>
                </a14:m>
                <a:endParaRPr lang="zh-CN" altLang="en-US" sz="2400" b="1" dirty="0"/>
              </a:p>
            </p:txBody>
          </p:sp>
        </mc:Choice>
        <mc:Fallback xmlns="">
          <p:sp>
            <p:nvSpPr>
              <p:cNvPr id="27" name="矩形 26"/>
              <p:cNvSpPr>
                <a:spLocks noRot="1" noChangeAspect="1" noMove="1" noResize="1" noEditPoints="1" noAdjustHandles="1" noChangeArrowheads="1" noChangeShapeType="1" noTextEdit="1"/>
              </p:cNvSpPr>
              <p:nvPr/>
            </p:nvSpPr>
            <p:spPr>
              <a:xfrm>
                <a:off x="765221" y="5096453"/>
                <a:ext cx="3565143" cy="809581"/>
              </a:xfrm>
              <a:prstGeom prst="rect">
                <a:avLst/>
              </a:prstGeom>
              <a:blipFill rotWithShape="1">
                <a:blip r:embed="rId8"/>
                <a:stretch>
                  <a:fillRect l="-1" t="-71" r="-45" b="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765221" y="5885222"/>
                <a:ext cx="3094372" cy="8490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𝒅𝒚</m:t>
                          </m:r>
                        </m:num>
                        <m:den>
                          <m:r>
                            <a:rPr lang="en-US" altLang="zh-CN" sz="2400" b="1" i="1" smtClean="0">
                              <a:latin typeface="Cambria Math" panose="02040503050406030204" pitchFamily="18" charset="0"/>
                            </a:rPr>
                            <m:t>𝒅𝒙</m:t>
                          </m:r>
                        </m:den>
                      </m:f>
                      <m:sSub>
                        <m:sSubPr>
                          <m:ctrlPr>
                            <a:rPr lang="en-US" altLang="zh-CN" sz="2400" b="1" i="1" smtClean="0">
                              <a:latin typeface="Cambria Math" panose="02040503050406030204" pitchFamily="18" charset="0"/>
                            </a:rPr>
                          </m:ctrlPr>
                        </m:sSubPr>
                        <m:e>
                          <m:d>
                            <m:dPr>
                              <m:begChr m:val=""/>
                              <m:endChr m:val="|"/>
                              <m:ctrlPr>
                                <a:rPr lang="en-US" altLang="zh-CN" sz="2400" b="1" i="1" smtClean="0">
                                  <a:latin typeface="Cambria Math" panose="02040503050406030204" pitchFamily="18" charset="0"/>
                                </a:rPr>
                              </m:ctrlPr>
                            </m:dPr>
                            <m:e>
                              <m:r>
                                <a:rPr lang="zh-CN" altLang="en-US" sz="2400" b="1">
                                  <a:latin typeface="Cambria Math" panose="02040503050406030204" pitchFamily="18" charset="0"/>
                                </a:rPr>
                                <m:t>​</m:t>
                              </m:r>
                            </m:e>
                          </m:d>
                        </m:e>
                        <m:sub>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sub>
                      </m:sSub>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𝟎</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num>
                        <m:den>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𝟎</m:t>
                              </m:r>
                            </m:sup>
                          </m:sSup>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oMath>
                  </m:oMathPara>
                </a14:m>
                <a:endParaRPr lang="zh-CN" altLang="en-US" sz="2400" b="1" dirty="0"/>
              </a:p>
            </p:txBody>
          </p:sp>
        </mc:Choice>
        <mc:Fallback xmlns="">
          <p:sp>
            <p:nvSpPr>
              <p:cNvPr id="28" name="矩形 27"/>
              <p:cNvSpPr>
                <a:spLocks noRot="1" noChangeAspect="1" noMove="1" noResize="1" noEditPoints="1" noAdjustHandles="1" noChangeArrowheads="1" noChangeShapeType="1" noTextEdit="1"/>
              </p:cNvSpPr>
              <p:nvPr/>
            </p:nvSpPr>
            <p:spPr>
              <a:xfrm>
                <a:off x="765221" y="5885222"/>
                <a:ext cx="3094372" cy="849079"/>
              </a:xfrm>
              <a:prstGeom prst="rect">
                <a:avLst/>
              </a:prstGeom>
              <a:blipFill rotWithShape="1">
                <a:blip r:embed="rId9"/>
                <a:stretch>
                  <a:fillRect l="-1" t="-5" r="-142" b="15"/>
                </a:stretch>
              </a:blipFill>
            </p:spPr>
            <p:txBody>
              <a:bodyPr/>
              <a:lstStyle/>
              <a:p>
                <a:r>
                  <a:rPr lang="zh-CN" altLang="en-US">
                    <a:noFill/>
                  </a:rPr>
                  <a:t> </a:t>
                </a:r>
              </a:p>
            </p:txBody>
          </p:sp>
        </mc:Fallback>
      </mc:AlternateContent>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1477325"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sym typeface="方正北魏楷书简体"/>
              </a:rPr>
              <a:t>隐函数的导数</a:t>
            </a:r>
            <a:endParaRPr dirty="0"/>
          </a:p>
        </p:txBody>
      </p:sp>
      <p:pic>
        <p:nvPicPr>
          <p:cNvPr id="3" name="图片 2"/>
          <p:cNvPicPr>
            <a:picLocks noChangeAspect="1"/>
          </p:cNvPicPr>
          <p:nvPr/>
        </p:nvPicPr>
        <p:blipFill>
          <a:blip r:embed="rId2"/>
          <a:stretch>
            <a:fillRect/>
          </a:stretch>
        </p:blipFill>
        <p:spPr>
          <a:xfrm>
            <a:off x="222709" y="1432466"/>
            <a:ext cx="11764801" cy="5425534"/>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1477325"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dirty="0">
                <a:latin typeface="方正北魏楷书简体"/>
                <a:ea typeface="方正北魏楷书简体"/>
                <a:sym typeface="方正北魏楷书简体"/>
              </a:rPr>
              <a:t>隐函数的导数</a:t>
            </a:r>
            <a:endParaRPr dirty="0"/>
          </a:p>
        </p:txBody>
      </p:sp>
      <p:pic>
        <p:nvPicPr>
          <p:cNvPr id="4" name="图片 3"/>
          <p:cNvPicPr>
            <a:picLocks noChangeAspect="1"/>
          </p:cNvPicPr>
          <p:nvPr/>
        </p:nvPicPr>
        <p:blipFill>
          <a:blip r:embed="rId2"/>
          <a:stretch>
            <a:fillRect/>
          </a:stretch>
        </p:blipFill>
        <p:spPr>
          <a:xfrm>
            <a:off x="778820" y="1700808"/>
            <a:ext cx="10578001" cy="4319734"/>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
          <p:cNvSpPr/>
          <p:nvPr/>
        </p:nvSpPr>
        <p:spPr>
          <a:xfrm>
            <a:off x="-528737" y="620706"/>
            <a:ext cx="2046851" cy="653631"/>
          </a:xfrm>
          <a:prstGeom prst="rect">
            <a:avLst/>
          </a:prstGeom>
          <a:solidFill>
            <a:srgbClr val="808080">
              <a:alpha val="70000"/>
            </a:srgbClr>
          </a:solidFill>
          <a:ln w="12700">
            <a:miter lim="400000"/>
          </a:ln>
        </p:spPr>
        <p:txBody>
          <a:bodyPr lIns="45719" rIns="45719" anchor="ctr"/>
          <a:lstStyle/>
          <a:p>
            <a:pPr algn="ctr">
              <a:defRPr sz="1300">
                <a:solidFill>
                  <a:srgbClr val="FFFFFF"/>
                </a:solidFill>
              </a:defRPr>
            </a:pPr>
            <a:endParaRPr/>
          </a:p>
        </p:txBody>
      </p:sp>
      <p:grpSp>
        <p:nvGrpSpPr>
          <p:cNvPr id="124" name="矩形 2"/>
          <p:cNvGrpSpPr/>
          <p:nvPr/>
        </p:nvGrpSpPr>
        <p:grpSpPr>
          <a:xfrm>
            <a:off x="778820" y="620687"/>
            <a:ext cx="2009358" cy="653633"/>
            <a:chOff x="0" y="11004"/>
            <a:chExt cx="2009357" cy="653632"/>
          </a:xfrm>
        </p:grpSpPr>
        <p:sp>
          <p:nvSpPr>
            <p:cNvPr id="122" name="矩形"/>
            <p:cNvSpPr/>
            <p:nvPr/>
          </p:nvSpPr>
          <p:spPr>
            <a:xfrm>
              <a:off x="0" y="11004"/>
              <a:ext cx="2009357" cy="653632"/>
            </a:xfrm>
            <a:prstGeom prst="rect">
              <a:avLst/>
            </a:prstGeom>
            <a:solidFill>
              <a:srgbClr val="4A452A"/>
            </a:solidFill>
            <a:ln w="12700" cap="flat">
              <a:noFill/>
              <a:miter lim="400000"/>
            </a:ln>
            <a:effectLst/>
          </p:spPr>
          <p:txBody>
            <a:bodyPr wrap="square" lIns="45719" tIns="45719" rIns="45719" bIns="45719" numCol="1" anchor="ctr">
              <a:noAutofit/>
            </a:bodyPr>
            <a:lstStyle/>
            <a:p>
              <a:pPr algn="ctr">
                <a:defRPr sz="3300" b="1">
                  <a:solidFill>
                    <a:srgbClr val="FFFFFF"/>
                  </a:solidFill>
                  <a:latin typeface="叶根友行书繁"/>
                  <a:ea typeface="叶根友行书繁"/>
                  <a:cs typeface="叶根友行书繁"/>
                  <a:sym typeface="叶根友行书繁"/>
                </a:defRPr>
              </a:pPr>
              <a:endParaRPr/>
            </a:p>
          </p:txBody>
        </p:sp>
        <p:sp>
          <p:nvSpPr>
            <p:cNvPr id="123" name="导数概念"/>
            <p:cNvSpPr txBox="1"/>
            <p:nvPr/>
          </p:nvSpPr>
          <p:spPr>
            <a:xfrm>
              <a:off x="0" y="37740"/>
              <a:ext cx="2009357" cy="600161"/>
            </a:xfrm>
            <a:prstGeom prst="rect">
              <a:avLst/>
            </a:prstGeom>
            <a:noFill/>
            <a:ln w="12700" cap="flat">
              <a:noFill/>
              <a:miter lim="400000"/>
            </a:ln>
            <a:effectLst/>
          </p:spPr>
          <p:txBody>
            <a:bodyPr wrap="square" lIns="45719" tIns="45719" rIns="45719" bIns="45719" numCol="1" anchor="ctr">
              <a:spAutoFit/>
            </a:bodyPr>
            <a:lstStyle>
              <a:lvl1pPr algn="ctr">
                <a:defRPr sz="3300" b="1">
                  <a:solidFill>
                    <a:srgbClr val="FFFFFF"/>
                  </a:solidFill>
                  <a:latin typeface="叶根友行书繁"/>
                  <a:ea typeface="叶根友行书繁"/>
                  <a:cs typeface="叶根友行书繁"/>
                  <a:sym typeface="叶根友行书繁"/>
                </a:defRPr>
              </a:lvl1pPr>
            </a:lstStyle>
            <a:p>
              <a:r>
                <a:rPr lang="zh-CN" altLang="en-US" dirty="0"/>
                <a:t>导数计算</a:t>
              </a:r>
              <a:endParaRPr dirty="0"/>
            </a:p>
          </p:txBody>
        </p:sp>
      </p:grpSp>
      <p:sp>
        <p:nvSpPr>
          <p:cNvPr id="126" name="矩形 4"/>
          <p:cNvSpPr txBox="1"/>
          <p:nvPr/>
        </p:nvSpPr>
        <p:spPr>
          <a:xfrm>
            <a:off x="210877" y="620687"/>
            <a:ext cx="305531" cy="600164"/>
          </a:xfrm>
          <a:prstGeom prst="rect">
            <a:avLst/>
          </a:prstGeom>
          <a:ln w="12700">
            <a:miter lim="400000"/>
          </a:ln>
        </p:spPr>
        <p:txBody>
          <a:bodyPr wrap="none" lIns="45719" rIns="45719">
            <a:spAutoFit/>
          </a:bodyPr>
          <a:lstStyle>
            <a:lvl1pPr>
              <a:defRPr sz="3300" b="1">
                <a:latin typeface="叶根友行书繁"/>
                <a:ea typeface="叶根友行书繁"/>
                <a:cs typeface="叶根友行书繁"/>
                <a:sym typeface="叶根友行书繁"/>
              </a:defRPr>
            </a:lvl1pPr>
          </a:lstStyle>
          <a:p>
            <a:r>
              <a:rPr lang="en-US" dirty="0"/>
              <a:t>2</a:t>
            </a:r>
            <a:endParaRPr dirty="0"/>
          </a:p>
        </p:txBody>
      </p:sp>
      <p:sp>
        <p:nvSpPr>
          <p:cNvPr id="11" name="矩形 28"/>
          <p:cNvSpPr txBox="1"/>
          <p:nvPr/>
        </p:nvSpPr>
        <p:spPr>
          <a:xfrm>
            <a:off x="2985347" y="915785"/>
            <a:ext cx="1938990" cy="369332"/>
          </a:xfrm>
          <a:prstGeom prst="rect">
            <a:avLst/>
          </a:prstGeom>
          <a:ln w="12700">
            <a:miter lim="400000"/>
          </a:ln>
        </p:spPr>
        <p:txBody>
          <a:bodyPr wrap="none" lIns="45719" rIns="45719">
            <a:spAutoFit/>
          </a:bodyPr>
          <a:lstStyle/>
          <a:p>
            <a:pPr>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a:latin typeface="方正北魏楷书简体"/>
                <a:ea typeface="方正北魏楷书简体"/>
                <a:sym typeface="方正北魏楷书简体"/>
              </a:rPr>
              <a:t>隐函数的二阶导数</a:t>
            </a:r>
            <a:endParaRPr dirty="0"/>
          </a:p>
        </p:txBody>
      </p:sp>
      <mc:AlternateContent xmlns:mc="http://schemas.openxmlformats.org/markup-compatibility/2006" xmlns:a14="http://schemas.microsoft.com/office/drawing/2010/main">
        <mc:Choice Requires="a14">
          <p:sp>
            <p:nvSpPr>
              <p:cNvPr id="10" name="矩形 28"/>
              <p:cNvSpPr txBox="1"/>
              <p:nvPr/>
            </p:nvSpPr>
            <p:spPr>
              <a:xfrm>
                <a:off x="778820" y="1562235"/>
                <a:ext cx="9405906" cy="461665"/>
              </a:xfrm>
              <a:prstGeom prst="rect">
                <a:avLst/>
              </a:prstGeom>
              <a:ln w="12700">
                <a:miter lim="400000"/>
              </a:ln>
            </p:spPr>
            <p:txBody>
              <a:bodyPr wrap="none" lIns="45719" rIns="45719">
                <a:spAutoFit/>
              </a:bodyPr>
              <a:lstStyle/>
              <a:p>
                <a:pPr marL="285750" indent="-285750">
                  <a:buFont typeface="Wingdings" panose="05000000000000000000" pitchFamily="2" charset="2"/>
                  <a:buChar char="n"/>
                  <a:defRPr>
                    <a:solidFill>
                      <a:srgbClr val="FF0000"/>
                    </a:solidFill>
                    <a:latin typeface="Times New Roman" panose="02020603050405020304"/>
                    <a:ea typeface="Times New Roman" panose="02020603050405020304"/>
                    <a:cs typeface="Times New Roman" panose="02020603050405020304"/>
                    <a:sym typeface="Times New Roman" panose="02020603050405020304"/>
                  </a:defRPr>
                </a:pPr>
                <a:r>
                  <a:rPr lang="zh-CN" altLang="en-US" sz="2400" b="1" dirty="0">
                    <a:solidFill>
                      <a:srgbClr val="FF0000"/>
                    </a:solidFill>
                    <a:latin typeface="方正北魏楷书简体"/>
                    <a:ea typeface="方正北魏楷书简体"/>
                    <a:cs typeface="方正北魏楷书简体"/>
                  </a:rPr>
                  <a:t>对求过一阶导数的方程两边继续求导，注意</a:t>
                </a:r>
                <a14:m>
                  <m:oMath xmlns:m="http://schemas.openxmlformats.org/officeDocument/2006/math">
                    <m:r>
                      <m:rPr>
                        <m:nor/>
                      </m:rPr>
                      <a:rPr lang="zh-CN" altLang="en-US" sz="2400" b="1" dirty="0">
                        <a:solidFill>
                          <a:srgbClr val="FF0000"/>
                        </a:solidFill>
                        <a:latin typeface="方正北魏楷书简体"/>
                        <a:ea typeface="方正北魏楷书简体"/>
                        <a:cs typeface="方正北魏楷书简体"/>
                      </a:rPr>
                      <m:t>相应的</m:t>
                    </m:r>
                    <m:r>
                      <a:rPr lang="en-US" altLang="zh-CN" sz="2400" b="1" i="1" smtClean="0">
                        <a:solidFill>
                          <a:srgbClr val="FF0000"/>
                        </a:solidFill>
                        <a:latin typeface="Cambria Math" panose="02040503050406030204" pitchFamily="18" charset="0"/>
                        <a:ea typeface="方正北魏楷书简体"/>
                        <a:cs typeface="方正北魏楷书简体"/>
                      </a:rPr>
                      <m:t>𝒚</m:t>
                    </m:r>
                    <m:r>
                      <a:rPr lang="en-US" altLang="zh-CN" sz="2400" b="1" i="1" smtClean="0">
                        <a:solidFill>
                          <a:srgbClr val="FF0000"/>
                        </a:solidFill>
                        <a:latin typeface="Cambria Math" panose="02040503050406030204" pitchFamily="18" charset="0"/>
                        <a:ea typeface="方正北魏楷书简体"/>
                        <a:cs typeface="方正北魏楷书简体"/>
                      </a:rPr>
                      <m:t>,</m:t>
                    </m:r>
                    <m:r>
                      <a:rPr lang="en-US" altLang="zh-CN" sz="2400" b="1" i="1" smtClean="0">
                        <a:solidFill>
                          <a:srgbClr val="FF0000"/>
                        </a:solidFill>
                        <a:latin typeface="Cambria Math" panose="02040503050406030204" pitchFamily="18" charset="0"/>
                        <a:ea typeface="方正北魏楷书简体"/>
                        <a:cs typeface="方正北魏楷书简体"/>
                      </a:rPr>
                      <m:t>𝒚</m:t>
                    </m:r>
                    <m:r>
                      <a:rPr lang="en-US" altLang="zh-CN" sz="2400" b="1" i="1" smtClean="0">
                        <a:solidFill>
                          <a:srgbClr val="FF0000"/>
                        </a:solidFill>
                        <a:latin typeface="Cambria Math" panose="02040503050406030204" pitchFamily="18" charset="0"/>
                        <a:ea typeface="方正北魏楷书简体"/>
                        <a:cs typeface="方正北魏楷书简体"/>
                      </a:rPr>
                      <m:t>′</m:t>
                    </m:r>
                  </m:oMath>
                </a14:m>
                <a:r>
                  <a:rPr lang="zh-CN" altLang="en-US" sz="2400" b="1" dirty="0">
                    <a:solidFill>
                      <a:srgbClr val="FF0000"/>
                    </a:solidFill>
                    <a:latin typeface="方正北魏楷书简体"/>
                    <a:ea typeface="方正北魏楷书简体"/>
                    <a:cs typeface="方正北魏楷书简体"/>
                  </a:rPr>
                  <a:t>仍是</a:t>
                </a:r>
                <a14:m>
                  <m:oMath xmlns:m="http://schemas.openxmlformats.org/officeDocument/2006/math">
                    <m:r>
                      <a:rPr lang="en-US" altLang="zh-CN" sz="2400" b="1" i="1" dirty="0" smtClean="0">
                        <a:solidFill>
                          <a:srgbClr val="FF0000"/>
                        </a:solidFill>
                        <a:latin typeface="Cambria Math" panose="02040503050406030204" pitchFamily="18" charset="0"/>
                        <a:ea typeface="方正北魏楷书简体"/>
                        <a:cs typeface="方正北魏楷书简体"/>
                      </a:rPr>
                      <m:t>𝒙</m:t>
                    </m:r>
                  </m:oMath>
                </a14:m>
                <a:r>
                  <a:rPr lang="zh-CN" altLang="en-US" sz="2400" b="1" dirty="0">
                    <a:solidFill>
                      <a:srgbClr val="FF0000"/>
                    </a:solidFill>
                    <a:latin typeface="方正北魏楷书简体"/>
                    <a:ea typeface="方正北魏楷书简体"/>
                    <a:cs typeface="方正北魏楷书简体"/>
                  </a:rPr>
                  <a:t>的函数</a:t>
                </a:r>
                <a:endParaRPr sz="2400" b="1" dirty="0">
                  <a:solidFill>
                    <a:srgbClr val="FF0000"/>
                  </a:solidFill>
                  <a:latin typeface="方正北魏楷书简体"/>
                  <a:ea typeface="方正北魏楷书简体"/>
                  <a:cs typeface="方正北魏楷书简体"/>
                </a:endParaRPr>
              </a:p>
            </p:txBody>
          </p:sp>
        </mc:Choice>
        <mc:Fallback xmlns="">
          <p:sp>
            <p:nvSpPr>
              <p:cNvPr id="10" name="矩形 28"/>
              <p:cNvSpPr txBox="1">
                <a:spLocks noRot="1" noChangeAspect="1" noMove="1" noResize="1" noEditPoints="1" noAdjustHandles="1" noChangeArrowheads="1" noChangeShapeType="1" noTextEdit="1"/>
              </p:cNvSpPr>
              <p:nvPr/>
            </p:nvSpPr>
            <p:spPr>
              <a:xfrm>
                <a:off x="778820" y="1562235"/>
                <a:ext cx="9405906" cy="461665"/>
              </a:xfrm>
              <a:prstGeom prst="rect">
                <a:avLst/>
              </a:prstGeom>
              <a:blipFill rotWithShape="1">
                <a:blip r:embed="rId2"/>
                <a:stretch>
                  <a:fillRect l="-3" t="-29" r="-790" b="34"/>
                </a:stretch>
              </a:blipFill>
              <a:ln w="12700">
                <a:miter lim="400000"/>
              </a:ln>
            </p:spPr>
            <p:txBody>
              <a:bodyPr/>
              <a:lstStyle/>
              <a:p>
                <a:r>
                  <a:rPr lang="zh-CN" altLang="en-US">
                    <a:noFill/>
                  </a:rPr>
                  <a:t> </a:t>
                </a:r>
              </a:p>
            </p:txBody>
          </p:sp>
        </mc:Fallback>
      </mc:AlternateContent>
      <p:grpSp>
        <p:nvGrpSpPr>
          <p:cNvPr id="21" name="组合 20"/>
          <p:cNvGrpSpPr/>
          <p:nvPr/>
        </p:nvGrpSpPr>
        <p:grpSpPr>
          <a:xfrm>
            <a:off x="516408" y="2334719"/>
            <a:ext cx="1363902" cy="444502"/>
            <a:chOff x="909132" y="2744794"/>
            <a:chExt cx="1363902" cy="444502"/>
          </a:xfrm>
        </p:grpSpPr>
        <p:sp>
          <p:nvSpPr>
            <p:cNvPr id="22" name="Rectangle 5"/>
            <p:cNvSpPr/>
            <p:nvPr/>
          </p:nvSpPr>
          <p:spPr>
            <a:xfrm>
              <a:off x="909132" y="2744794"/>
              <a:ext cx="1344626" cy="444502"/>
            </a:xfrm>
            <a:prstGeom prst="rect">
              <a:avLst/>
            </a:prstGeom>
            <a:solidFill>
              <a:srgbClr val="FC611F"/>
            </a:solidFill>
            <a:ln w="12700" cap="flat">
              <a:noFill/>
              <a:miter lim="400000"/>
            </a:ln>
            <a:effectLst/>
          </p:spPr>
          <p:txBody>
            <a:bodyPr wrap="square" lIns="45719" tIns="45719" rIns="45719" bIns="45719" numCol="1" anchor="t">
              <a:noAutofit/>
            </a:bodyPr>
            <a:lstStyle/>
            <a:p>
              <a:endParaRPr/>
            </a:p>
          </p:txBody>
        </p:sp>
        <p:sp>
          <p:nvSpPr>
            <p:cNvPr id="23" name="矩形 22"/>
            <p:cNvSpPr/>
            <p:nvPr/>
          </p:nvSpPr>
          <p:spPr>
            <a:xfrm>
              <a:off x="927794" y="2782379"/>
              <a:ext cx="1345240" cy="369332"/>
            </a:xfrm>
            <a:prstGeom prst="rect">
              <a:avLst/>
            </a:prstGeom>
          </p:spPr>
          <p:txBody>
            <a:bodyPr wrap="none">
              <a:spAutoFit/>
            </a:bodyPr>
            <a:lstStyle/>
            <a:p>
              <a:r>
                <a:rPr lang="en-US" altLang="zh-CN" b="1" dirty="0">
                  <a:latin typeface="Times New Roman" panose="02020603050405020304" pitchFamily="18" charset="0"/>
                  <a:ea typeface="方正北魏楷书简体"/>
                  <a:cs typeface="Times New Roman" panose="02020603050405020304" pitchFamily="18" charset="0"/>
                  <a:sym typeface="方正北魏楷书简体"/>
                </a:rPr>
                <a:t>Example 13</a:t>
              </a:r>
              <a:endParaRPr lang="zh-CN" altLang="en-US" b="1"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矩形 1"/>
              <p:cNvSpPr/>
              <p:nvPr/>
            </p:nvSpPr>
            <p:spPr>
              <a:xfrm>
                <a:off x="1879696" y="2200019"/>
                <a:ext cx="11125488" cy="584775"/>
              </a:xfrm>
              <a:prstGeom prst="rect">
                <a:avLst/>
              </a:prstGeom>
              <a:solidFill>
                <a:schemeClr val="bg1"/>
              </a:solidFill>
            </p:spPr>
            <p:txBody>
              <a:bodyPr wrap="square">
                <a:spAutoFit/>
              </a:bodyPr>
              <a:lstStyle/>
              <a:p>
                <a:r>
                  <a:rPr lang="zh-CN" altLang="en-US" sz="2400" b="1" dirty="0">
                    <a:solidFill>
                      <a:schemeClr val="tx1"/>
                    </a:solidFill>
                    <a:latin typeface="方正北魏楷书简体"/>
                    <a:ea typeface="方正北魏楷书简体"/>
                  </a:rPr>
                  <a:t>求由</a:t>
                </a:r>
                <a14:m>
                  <m:oMath xmlns:m="http://schemas.openxmlformats.org/officeDocument/2006/math">
                    <m:r>
                      <a:rPr lang="en-US" altLang="zh-CN" sz="2400" b="1" i="1" smtClean="0">
                        <a:solidFill>
                          <a:schemeClr val="tx1"/>
                        </a:solidFill>
                        <a:latin typeface="Cambria Math" panose="02040503050406030204" pitchFamily="18" charset="0"/>
                        <a:ea typeface="方正北魏楷书简体"/>
                      </a:rPr>
                      <m:t>𝒙𝒚</m:t>
                    </m:r>
                    <m:r>
                      <a:rPr lang="en-US" altLang="zh-CN" sz="2400" b="1" i="1" smtClean="0">
                        <a:solidFill>
                          <a:schemeClr val="tx1"/>
                        </a:solidFill>
                        <a:latin typeface="Cambria Math" panose="02040503050406030204" pitchFamily="18" charset="0"/>
                        <a:ea typeface="方正北魏楷书简体"/>
                      </a:rPr>
                      <m:t>+</m:t>
                    </m:r>
                    <m:sSup>
                      <m:sSupPr>
                        <m:ctrlPr>
                          <a:rPr lang="en-US" altLang="zh-CN" sz="2400" b="1" i="1" smtClean="0">
                            <a:solidFill>
                              <a:schemeClr val="tx1"/>
                            </a:solidFill>
                            <a:latin typeface="Cambria Math" panose="02040503050406030204" pitchFamily="18" charset="0"/>
                            <a:ea typeface="方正北魏楷书简体"/>
                          </a:rPr>
                        </m:ctrlPr>
                      </m:sSupPr>
                      <m:e>
                        <m:r>
                          <a:rPr lang="en-US" altLang="zh-CN" sz="2400" b="1" i="1" smtClean="0">
                            <a:solidFill>
                              <a:schemeClr val="tx1"/>
                            </a:solidFill>
                            <a:latin typeface="Cambria Math" panose="02040503050406030204" pitchFamily="18" charset="0"/>
                            <a:ea typeface="方正北魏楷书简体"/>
                          </a:rPr>
                          <m:t>𝒆</m:t>
                        </m:r>
                      </m:e>
                      <m:sup>
                        <m:r>
                          <a:rPr lang="en-US" altLang="zh-CN" sz="2400" b="1" i="1" smtClean="0">
                            <a:solidFill>
                              <a:schemeClr val="tx1"/>
                            </a:solidFill>
                            <a:latin typeface="Cambria Math" panose="02040503050406030204" pitchFamily="18" charset="0"/>
                            <a:ea typeface="方正北魏楷书简体"/>
                          </a:rPr>
                          <m:t>𝒚</m:t>
                        </m:r>
                      </m:sup>
                    </m:sSup>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𝟏</m:t>
                    </m:r>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𝟎</m:t>
                    </m:r>
                  </m:oMath>
                </a14:m>
                <a:r>
                  <a:rPr lang="zh-CN" altLang="en-US" sz="2400" b="1" dirty="0">
                    <a:solidFill>
                      <a:schemeClr val="tx1"/>
                    </a:solidFill>
                    <a:latin typeface="方正北魏楷书简体"/>
                    <a:ea typeface="方正北魏楷书简体"/>
                  </a:rPr>
                  <a:t>所确定的隐函数</a:t>
                </a:r>
                <a14:m>
                  <m:oMath xmlns:m="http://schemas.openxmlformats.org/officeDocument/2006/math">
                    <m:r>
                      <a:rPr lang="en-US" altLang="zh-CN" sz="2400" b="1" i="1" smtClean="0">
                        <a:solidFill>
                          <a:schemeClr val="tx1"/>
                        </a:solidFill>
                        <a:latin typeface="Cambria Math" panose="02040503050406030204" pitchFamily="18" charset="0"/>
                        <a:ea typeface="方正北魏楷书简体"/>
                      </a:rPr>
                      <m:t>𝒚</m:t>
                    </m:r>
                    <m:r>
                      <a:rPr lang="en-US" altLang="zh-CN" sz="2400" b="1" i="1" smtClean="0">
                        <a:solidFill>
                          <a:schemeClr val="tx1"/>
                        </a:solidFill>
                        <a:latin typeface="Cambria Math" panose="02040503050406030204" pitchFamily="18" charset="0"/>
                        <a:ea typeface="方正北魏楷书简体"/>
                      </a:rPr>
                      <m:t>=</m:t>
                    </m:r>
                    <m:r>
                      <a:rPr lang="en-US" altLang="zh-CN" sz="2400" b="1" i="1" smtClean="0">
                        <a:solidFill>
                          <a:schemeClr val="tx1"/>
                        </a:solidFill>
                        <a:latin typeface="Cambria Math" panose="02040503050406030204" pitchFamily="18" charset="0"/>
                        <a:ea typeface="方正北魏楷书简体"/>
                      </a:rPr>
                      <m:t>𝒚</m:t>
                    </m:r>
                    <m:d>
                      <m:dPr>
                        <m:ctrlPr>
                          <a:rPr lang="en-US" altLang="zh-CN" sz="2400" b="1" i="1" smtClean="0">
                            <a:solidFill>
                              <a:schemeClr val="tx1"/>
                            </a:solidFill>
                            <a:latin typeface="Cambria Math" panose="02040503050406030204" pitchFamily="18" charset="0"/>
                            <a:ea typeface="方正北魏楷书简体"/>
                          </a:rPr>
                        </m:ctrlPr>
                      </m:dPr>
                      <m:e>
                        <m:r>
                          <a:rPr lang="en-US" altLang="zh-CN" sz="2400" b="1" i="1" smtClean="0">
                            <a:solidFill>
                              <a:schemeClr val="tx1"/>
                            </a:solidFill>
                            <a:latin typeface="Cambria Math" panose="02040503050406030204" pitchFamily="18" charset="0"/>
                            <a:ea typeface="方正北魏楷书简体"/>
                          </a:rPr>
                          <m:t>𝒙</m:t>
                        </m:r>
                      </m:e>
                    </m:d>
                  </m:oMath>
                </a14:m>
                <a:r>
                  <a:rPr lang="zh-CN" altLang="en-US" sz="2400" b="1" dirty="0">
                    <a:solidFill>
                      <a:schemeClr val="tx1"/>
                    </a:solidFill>
                    <a:latin typeface="方正北魏楷书简体"/>
                    <a:ea typeface="方正北魏楷书简体"/>
                  </a:rPr>
                  <a:t>的二阶导数</a:t>
                </a:r>
                <a14:m>
                  <m:oMath xmlns:m="http://schemas.openxmlformats.org/officeDocument/2006/math">
                    <m:r>
                      <a:rPr lang="en-US" altLang="zh-CN" sz="2400" b="1" i="1" smtClean="0">
                        <a:solidFill>
                          <a:schemeClr val="tx1"/>
                        </a:solidFill>
                        <a:latin typeface="Cambria Math" panose="02040503050406030204" pitchFamily="18" charset="0"/>
                        <a:ea typeface="方正北魏楷书简体"/>
                      </a:rPr>
                      <m:t>𝒚</m:t>
                    </m:r>
                    <m:r>
                      <a:rPr lang="en-US" altLang="zh-CN" sz="2400" b="1" i="1" smtClean="0">
                        <a:solidFill>
                          <a:schemeClr val="tx1"/>
                        </a:solidFill>
                        <a:latin typeface="Cambria Math" panose="02040503050406030204" pitchFamily="18" charset="0"/>
                        <a:ea typeface="方正北魏楷书简体"/>
                      </a:rPr>
                      <m:t>′′</m:t>
                    </m:r>
                  </m:oMath>
                </a14:m>
                <a:r>
                  <a:rPr lang="zh-CN" altLang="en-US" sz="2400" b="1" dirty="0">
                    <a:solidFill>
                      <a:schemeClr val="tx1"/>
                    </a:solidFill>
                    <a:latin typeface="方正北魏楷书简体"/>
                    <a:ea typeface="方正北魏楷书简体"/>
                  </a:rPr>
                  <a:t>，并计算</a:t>
                </a:r>
                <a14:m>
                  <m:oMath xmlns:m="http://schemas.openxmlformats.org/officeDocument/2006/math">
                    <m:sSup>
                      <m:sSupPr>
                        <m:ctrlPr>
                          <a:rPr lang="en-US" altLang="zh-CN" sz="3200" b="1" i="1" smtClean="0">
                            <a:solidFill>
                              <a:schemeClr val="tx1"/>
                            </a:solidFill>
                            <a:latin typeface="Cambria Math" panose="02040503050406030204" pitchFamily="18" charset="0"/>
                            <a:ea typeface="方正北魏楷书简体"/>
                          </a:rPr>
                        </m:ctrlPr>
                      </m:sSupPr>
                      <m:e>
                        <m:r>
                          <a:rPr lang="en-US" altLang="zh-CN" sz="3200" b="1" i="1" smtClean="0">
                            <a:solidFill>
                              <a:schemeClr val="tx1"/>
                            </a:solidFill>
                            <a:latin typeface="Cambria Math" panose="02040503050406030204" pitchFamily="18" charset="0"/>
                            <a:ea typeface="方正北魏楷书简体"/>
                          </a:rPr>
                          <m:t>𝒚</m:t>
                        </m:r>
                      </m:e>
                      <m:sup>
                        <m:r>
                          <a:rPr lang="en-US" altLang="zh-CN" sz="3200" b="1" i="1" smtClean="0">
                            <a:solidFill>
                              <a:schemeClr val="tx1"/>
                            </a:solidFill>
                            <a:latin typeface="Cambria Math" panose="02040503050406030204" pitchFamily="18" charset="0"/>
                            <a:ea typeface="方正北魏楷书简体"/>
                          </a:rPr>
                          <m:t>′′</m:t>
                        </m:r>
                      </m:sup>
                    </m:sSup>
                    <m:d>
                      <m:dPr>
                        <m:ctrlPr>
                          <a:rPr lang="en-US" altLang="zh-CN" sz="3200" b="1" i="1" smtClean="0">
                            <a:solidFill>
                              <a:schemeClr val="tx1"/>
                            </a:solidFill>
                            <a:latin typeface="Cambria Math" panose="02040503050406030204" pitchFamily="18" charset="0"/>
                            <a:ea typeface="方正北魏楷书简体"/>
                          </a:rPr>
                        </m:ctrlPr>
                      </m:dPr>
                      <m:e>
                        <m:r>
                          <a:rPr lang="en-US" altLang="zh-CN" sz="3200" b="1" i="1" smtClean="0">
                            <a:solidFill>
                              <a:schemeClr val="tx1"/>
                            </a:solidFill>
                            <a:latin typeface="Cambria Math" panose="02040503050406030204" pitchFamily="18" charset="0"/>
                            <a:ea typeface="方正北魏楷书简体"/>
                          </a:rPr>
                          <m:t>𝟎</m:t>
                        </m:r>
                      </m:e>
                    </m:d>
                  </m:oMath>
                </a14:m>
                <a:endParaRPr lang="zh-CN" altLang="en-US" sz="2400" b="1" dirty="0"/>
              </a:p>
            </p:txBody>
          </p:sp>
        </mc:Choice>
        <mc:Fallback xmlns="">
          <p:sp>
            <p:nvSpPr>
              <p:cNvPr id="2" name="矩形 1"/>
              <p:cNvSpPr>
                <a:spLocks noRot="1" noChangeAspect="1" noMove="1" noResize="1" noEditPoints="1" noAdjustHandles="1" noChangeArrowheads="1" noChangeShapeType="1" noTextEdit="1"/>
              </p:cNvSpPr>
              <p:nvPr/>
            </p:nvSpPr>
            <p:spPr>
              <a:xfrm>
                <a:off x="1879696" y="2200019"/>
                <a:ext cx="11125488" cy="584775"/>
              </a:xfrm>
              <a:prstGeom prst="rect">
                <a:avLst/>
              </a:prstGeom>
              <a:blipFill rotWithShape="1">
                <a:blip r:embed="rId3"/>
                <a:stretch>
                  <a:fillRect l="-1" t="-65" r="3" b="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75401" y="3041154"/>
                <a:ext cx="5607625" cy="461665"/>
              </a:xfrm>
              <a:prstGeom prst="rect">
                <a:avLst/>
              </a:prstGeom>
            </p:spPr>
            <p:txBody>
              <a:bodyPr wrap="none">
                <a:spAutoFit/>
              </a:bodyPr>
              <a:lstStyle/>
              <a:p>
                <a:r>
                  <a:rPr lang="zh-CN" altLang="en-US" sz="2400" b="1" dirty="0">
                    <a:latin typeface="方正北魏楷书简体"/>
                    <a:ea typeface="方正北魏楷书简体"/>
                    <a:cs typeface="方正北魏楷书简体"/>
                  </a:rPr>
                  <a:t>方程两端对</a:t>
                </a:r>
                <a14:m>
                  <m:oMath xmlns:m="http://schemas.openxmlformats.org/officeDocument/2006/math">
                    <m:r>
                      <a:rPr lang="en-US" altLang="zh-CN" sz="2400" b="1" i="1" dirty="0">
                        <a:latin typeface="Cambria Math" panose="02040503050406030204" pitchFamily="18" charset="0"/>
                        <a:ea typeface="方正北魏楷书简体"/>
                        <a:cs typeface="方正北魏楷书简体"/>
                      </a:rPr>
                      <m:t>𝒙</m:t>
                    </m:r>
                  </m:oMath>
                </a14:m>
                <a:r>
                  <a:rPr lang="zh-CN" altLang="en-US" sz="2400" b="1" dirty="0">
                    <a:latin typeface="方正北魏楷书简体"/>
                    <a:ea typeface="方正北魏楷书简体"/>
                    <a:cs typeface="方正北魏楷书简体"/>
                  </a:rPr>
                  <a:t>求导，注意</a:t>
                </a:r>
                <a:r>
                  <a:rPr lang="en-US" altLang="zh-CN" sz="2400" b="1" dirty="0">
                    <a:latin typeface="方正北魏楷书简体"/>
                    <a:ea typeface="方正北魏楷书简体"/>
                    <a:cs typeface="方正北魏楷书简体"/>
                  </a:rPr>
                  <a:t>y</a:t>
                </a:r>
                <a:r>
                  <a:rPr lang="zh-CN" altLang="en-US" sz="2400" b="1" dirty="0">
                    <a:latin typeface="方正北魏楷书简体"/>
                    <a:ea typeface="方正北魏楷书简体"/>
                    <a:cs typeface="方正北魏楷书简体"/>
                  </a:rPr>
                  <a:t>是</a:t>
                </a:r>
                <a:r>
                  <a:rPr lang="en-US" altLang="zh-CN" sz="2400" b="1" dirty="0">
                    <a:latin typeface="方正北魏楷书简体"/>
                    <a:ea typeface="方正北魏楷书简体"/>
                    <a:cs typeface="方正北魏楷书简体"/>
                  </a:rPr>
                  <a:t>x</a:t>
                </a:r>
                <a:r>
                  <a:rPr lang="zh-CN" altLang="en-US" sz="2400" b="1" dirty="0">
                    <a:latin typeface="方正北魏楷书简体"/>
                    <a:ea typeface="方正北魏楷书简体"/>
                    <a:cs typeface="方正北魏楷书简体"/>
                  </a:rPr>
                  <a:t>的函数，得</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475401" y="3041154"/>
                <a:ext cx="5607625" cy="461665"/>
              </a:xfrm>
              <a:prstGeom prst="rect">
                <a:avLst/>
              </a:prstGeom>
              <a:blipFill rotWithShape="1">
                <a:blip r:embed="rId4"/>
                <a:stretch>
                  <a:fillRect l="-8" t="-30" r="6" b="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037472" y="2972525"/>
                <a:ext cx="280993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𝒚</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m:oMathPara>
                </a14:m>
                <a:endParaRPr lang="zh-CN" altLang="en-US" sz="2400" b="1" dirty="0"/>
              </a:p>
            </p:txBody>
          </p:sp>
        </mc:Choice>
        <mc:Fallback xmlns="">
          <p:sp>
            <p:nvSpPr>
              <p:cNvPr id="8" name="矩形 7"/>
              <p:cNvSpPr>
                <a:spLocks noRot="1" noChangeAspect="1" noMove="1" noResize="1" noEditPoints="1" noAdjustHandles="1" noChangeArrowheads="1" noChangeShapeType="1" noTextEdit="1"/>
              </p:cNvSpPr>
              <p:nvPr/>
            </p:nvSpPr>
            <p:spPr>
              <a:xfrm>
                <a:off x="6037472" y="2972525"/>
                <a:ext cx="2809936" cy="461665"/>
              </a:xfrm>
              <a:prstGeom prst="rect">
                <a:avLst/>
              </a:prstGeom>
              <a:blipFill rotWithShape="1">
                <a:blip r:embed="rId5"/>
                <a:stretch>
                  <a:fillRect l="-19" t="-19" r="-386" b="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8612272" y="3387344"/>
                <a:ext cx="3557769" cy="7363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𝒚</m:t>
                          </m:r>
                        </m:num>
                        <m:den>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𝒚</m:t>
                              </m:r>
                            </m:sup>
                          </m:sSup>
                        </m:den>
                      </m:f>
                      <m:d>
                        <m:dPr>
                          <m:ctrlPr>
                            <a:rPr lang="en-US" altLang="zh-CN" sz="2400" b="1" i="1" smtClean="0">
                              <a:latin typeface="Cambria Math" panose="02040503050406030204" pitchFamily="18" charset="0"/>
                            </a:rPr>
                          </m:ctrlPr>
                        </m:dPr>
                        <m:e>
                          <m:r>
                            <a:rPr lang="en-US" altLang="zh-CN" sz="2400" b="1" i="1">
                              <a:latin typeface="Cambria Math" panose="02040503050406030204" pitchFamily="18" charset="0"/>
                            </a:rPr>
                            <m:t>𝒙</m:t>
                          </m:r>
                          <m:r>
                            <a:rPr lang="en-US" altLang="zh-CN" sz="2400" b="1" i="1">
                              <a:latin typeface="Cambria Math" panose="02040503050406030204" pitchFamily="18" charset="0"/>
                            </a:rPr>
                            <m:t>+</m:t>
                          </m:r>
                          <m:sSup>
                            <m:sSupPr>
                              <m:ctrlPr>
                                <a:rPr lang="en-US" altLang="zh-CN" sz="2400" b="1" i="1">
                                  <a:latin typeface="Cambria Math" panose="02040503050406030204" pitchFamily="18" charset="0"/>
                                </a:rPr>
                              </m:ctrlPr>
                            </m:sSupPr>
                            <m:e>
                              <m:r>
                                <a:rPr lang="en-US" altLang="zh-CN" sz="2400" b="1" i="1">
                                  <a:latin typeface="Cambria Math" panose="02040503050406030204" pitchFamily="18" charset="0"/>
                                </a:rPr>
                                <m:t>𝒆</m:t>
                              </m:r>
                            </m:e>
                            <m:sup>
                              <m:r>
                                <a:rPr lang="en-US" altLang="zh-CN" sz="2400" b="1" i="1">
                                  <a:latin typeface="Cambria Math" panose="02040503050406030204" pitchFamily="18" charset="0"/>
                                </a:rPr>
                                <m:t>𝒚</m:t>
                              </m:r>
                            </m:sup>
                          </m:sSup>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e>
                      </m:d>
                    </m:oMath>
                  </m:oMathPara>
                </a14:m>
                <a:endParaRPr lang="zh-CN" altLang="en-US" sz="2400" b="1" dirty="0"/>
              </a:p>
            </p:txBody>
          </p:sp>
        </mc:Choice>
        <mc:Fallback xmlns="">
          <p:sp>
            <p:nvSpPr>
              <p:cNvPr id="27" name="矩形 26"/>
              <p:cNvSpPr>
                <a:spLocks noRot="1" noChangeAspect="1" noMove="1" noResize="1" noEditPoints="1" noAdjustHandles="1" noChangeArrowheads="1" noChangeShapeType="1" noTextEdit="1"/>
              </p:cNvSpPr>
              <p:nvPr/>
            </p:nvSpPr>
            <p:spPr>
              <a:xfrm>
                <a:off x="8612272" y="3387344"/>
                <a:ext cx="3557769" cy="736355"/>
              </a:xfrm>
              <a:prstGeom prst="rect">
                <a:avLst/>
              </a:prstGeom>
              <a:blipFill rotWithShape="1">
                <a:blip r:embed="rId6"/>
                <a:stretch>
                  <a:fillRect l="-11" t="-34" r="-117" b="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470879" y="3612215"/>
                <a:ext cx="6644768" cy="461665"/>
              </a:xfrm>
              <a:prstGeom prst="rect">
                <a:avLst/>
              </a:prstGeom>
            </p:spPr>
            <p:txBody>
              <a:bodyPr wrap="none">
                <a:spAutoFit/>
              </a:bodyPr>
              <a:lstStyle/>
              <a:p>
                <a:r>
                  <a:rPr lang="zh-CN" altLang="en-US" sz="2400" b="1" dirty="0">
                    <a:latin typeface="方正北魏楷书简体"/>
                    <a:ea typeface="方正北魏楷书简体"/>
                    <a:cs typeface="方正北魏楷书简体"/>
                  </a:rPr>
                  <a:t>方程两端继续对</a:t>
                </a:r>
                <a14:m>
                  <m:oMath xmlns:m="http://schemas.openxmlformats.org/officeDocument/2006/math">
                    <m:r>
                      <a:rPr lang="en-US" altLang="zh-CN" sz="2400" b="1" i="1" dirty="0">
                        <a:latin typeface="Cambria Math" panose="02040503050406030204" pitchFamily="18" charset="0"/>
                        <a:ea typeface="方正北魏楷书简体"/>
                        <a:cs typeface="方正北魏楷书简体"/>
                      </a:rPr>
                      <m:t>𝒙</m:t>
                    </m:r>
                  </m:oMath>
                </a14:m>
                <a:r>
                  <a:rPr lang="zh-CN" altLang="en-US" sz="2400" b="1" dirty="0">
                    <a:latin typeface="方正北魏楷书简体"/>
                    <a:ea typeface="方正北魏楷书简体"/>
                    <a:cs typeface="方正北魏楷书简体"/>
                  </a:rPr>
                  <a:t>求导，注意</a:t>
                </a:r>
                <a14:m>
                  <m:oMath xmlns:m="http://schemas.openxmlformats.org/officeDocument/2006/math">
                    <m:r>
                      <a:rPr lang="en-US" altLang="zh-CN" sz="2400" b="1" i="1" smtClean="0">
                        <a:latin typeface="Cambria Math" panose="02040503050406030204" pitchFamily="18" charset="0"/>
                        <a:ea typeface="方正北魏楷书简体"/>
                        <a:cs typeface="方正北魏楷书简体"/>
                      </a:rPr>
                      <m:t>𝒚</m:t>
                    </m:r>
                    <m:r>
                      <a:rPr lang="en-US" altLang="zh-CN" sz="2400" b="1" i="1" smtClean="0">
                        <a:latin typeface="Cambria Math" panose="02040503050406030204" pitchFamily="18" charset="0"/>
                        <a:ea typeface="方正北魏楷书简体"/>
                        <a:cs typeface="方正北魏楷书简体"/>
                      </a:rPr>
                      <m:t>,</m:t>
                    </m:r>
                    <m:r>
                      <a:rPr lang="en-US" altLang="zh-CN" sz="2400" b="1" i="1" smtClean="0">
                        <a:latin typeface="Cambria Math" panose="02040503050406030204" pitchFamily="18" charset="0"/>
                        <a:ea typeface="方正北魏楷书简体"/>
                        <a:cs typeface="方正北魏楷书简体"/>
                      </a:rPr>
                      <m:t>𝒚</m:t>
                    </m:r>
                    <m:r>
                      <a:rPr lang="en-US" altLang="zh-CN" sz="2400" b="1" i="1" smtClean="0">
                        <a:latin typeface="Cambria Math" panose="02040503050406030204" pitchFamily="18" charset="0"/>
                        <a:ea typeface="方正北魏楷书简体"/>
                        <a:cs typeface="方正北魏楷书简体"/>
                      </a:rPr>
                      <m:t>′</m:t>
                    </m:r>
                  </m:oMath>
                </a14:m>
                <a:r>
                  <a:rPr lang="zh-CN" altLang="en-US" sz="2400" b="1" dirty="0">
                    <a:latin typeface="方正北魏楷书简体"/>
                    <a:ea typeface="方正北魏楷书简体"/>
                    <a:cs typeface="方正北魏楷书简体"/>
                  </a:rPr>
                  <a:t>是</a:t>
                </a:r>
                <a:r>
                  <a:rPr lang="en-US" altLang="zh-CN" sz="2400" b="1" dirty="0">
                    <a:latin typeface="方正北魏楷书简体"/>
                    <a:ea typeface="方正北魏楷书简体"/>
                    <a:cs typeface="方正北魏楷书简体"/>
                  </a:rPr>
                  <a:t>x</a:t>
                </a:r>
                <a:r>
                  <a:rPr lang="zh-CN" altLang="en-US" sz="2400" b="1" dirty="0">
                    <a:latin typeface="方正北魏楷书简体"/>
                    <a:ea typeface="方正北魏楷书简体"/>
                    <a:cs typeface="方正北魏楷书简体"/>
                  </a:rPr>
                  <a:t>的函数，得</a:t>
                </a:r>
                <a:endParaRPr lang="zh-CN" altLang="en-US" sz="2400" dirty="0"/>
              </a:p>
            </p:txBody>
          </p:sp>
        </mc:Choice>
        <mc:Fallback xmlns="">
          <p:sp>
            <p:nvSpPr>
              <p:cNvPr id="20" name="矩形 19"/>
              <p:cNvSpPr>
                <a:spLocks noRot="1" noChangeAspect="1" noMove="1" noResize="1" noEditPoints="1" noAdjustHandles="1" noChangeArrowheads="1" noChangeShapeType="1" noTextEdit="1"/>
              </p:cNvSpPr>
              <p:nvPr/>
            </p:nvSpPr>
            <p:spPr>
              <a:xfrm>
                <a:off x="470879" y="3612215"/>
                <a:ext cx="6644768" cy="461665"/>
              </a:xfrm>
              <a:prstGeom prst="rect">
                <a:avLst/>
              </a:prstGeom>
              <a:blipFill rotWithShape="1">
                <a:blip r:embed="rId7"/>
                <a:stretch>
                  <a:fillRect l="-5" t="-73" r="7" b="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778820" y="4251905"/>
                <a:ext cx="494520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𝒙</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m:t>
                          </m:r>
                        </m:sup>
                      </m:sSup>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𝒚</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𝒚</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oMath>
                  </m:oMathPara>
                </a14:m>
                <a:endParaRPr lang="zh-CN" altLang="en-US" sz="2400" b="1" dirty="0"/>
              </a:p>
            </p:txBody>
          </p:sp>
        </mc:Choice>
        <mc:Fallback xmlns="">
          <p:sp>
            <p:nvSpPr>
              <p:cNvPr id="24" name="矩形 23"/>
              <p:cNvSpPr>
                <a:spLocks noRot="1" noChangeAspect="1" noMove="1" noResize="1" noEditPoints="1" noAdjustHandles="1" noChangeArrowheads="1" noChangeShapeType="1" noTextEdit="1"/>
              </p:cNvSpPr>
              <p:nvPr/>
            </p:nvSpPr>
            <p:spPr>
              <a:xfrm>
                <a:off x="778820" y="4251905"/>
                <a:ext cx="4945200" cy="461665"/>
              </a:xfrm>
              <a:prstGeom prst="rect">
                <a:avLst/>
              </a:prstGeom>
              <a:blipFill rotWithShape="1">
                <a:blip r:embed="rId8"/>
                <a:stretch>
                  <a:fillRect l="-6" t="-126" r="3" b="1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819118" y="4813210"/>
                <a:ext cx="4656146" cy="8204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m:t>
                              </m:r>
                            </m:sup>
                          </m:s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𝒚</m:t>
                                  </m:r>
                                </m:sup>
                              </m:sSup>
                              <m:r>
                                <a:rPr lang="en-US" altLang="zh-CN" sz="2400" b="1" i="1" smtClean="0">
                                  <a:latin typeface="Cambria Math" panose="02040503050406030204" pitchFamily="18" charset="0"/>
                                </a:rPr>
                                <m:t>𝒚</m:t>
                              </m:r>
                              <m:r>
                                <a:rPr lang="en-US" altLang="zh-CN" sz="2400" b="1" i="1" smtClean="0">
                                  <a:latin typeface="Cambria Math" panose="02040503050406030204" pitchFamily="18" charset="0"/>
                                </a:rPr>
                                <m:t>′</m:t>
                              </m:r>
                            </m:e>
                          </m:d>
                        </m:num>
                        <m:den>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𝒚</m:t>
                              </m:r>
                            </m:sup>
                          </m:sSup>
                        </m:den>
                      </m:f>
                      <m:d>
                        <m:dPr>
                          <m:ctrlPr>
                            <a:rPr lang="en-US" altLang="zh-CN" sz="2400" b="1" i="1" smtClean="0">
                              <a:latin typeface="Cambria Math" panose="02040503050406030204" pitchFamily="18" charset="0"/>
                            </a:rPr>
                          </m:ctrlPr>
                        </m:dPr>
                        <m:e>
                          <m:r>
                            <a:rPr lang="en-US" altLang="zh-CN" sz="2400" b="1" i="1">
                              <a:latin typeface="Cambria Math" panose="02040503050406030204" pitchFamily="18" charset="0"/>
                            </a:rPr>
                            <m:t>𝒙</m:t>
                          </m:r>
                          <m:r>
                            <a:rPr lang="en-US" altLang="zh-CN" sz="2400" b="1" i="1">
                              <a:latin typeface="Cambria Math" panose="02040503050406030204" pitchFamily="18" charset="0"/>
                            </a:rPr>
                            <m:t>+</m:t>
                          </m:r>
                          <m:sSup>
                            <m:sSupPr>
                              <m:ctrlPr>
                                <a:rPr lang="en-US" altLang="zh-CN" sz="2400" b="1" i="1">
                                  <a:latin typeface="Cambria Math" panose="02040503050406030204" pitchFamily="18" charset="0"/>
                                </a:rPr>
                              </m:ctrlPr>
                            </m:sSupPr>
                            <m:e>
                              <m:r>
                                <a:rPr lang="en-US" altLang="zh-CN" sz="2400" b="1" i="1">
                                  <a:latin typeface="Cambria Math" panose="02040503050406030204" pitchFamily="18" charset="0"/>
                                </a:rPr>
                                <m:t>𝒆</m:t>
                              </m:r>
                            </m:e>
                            <m:sup>
                              <m:r>
                                <a:rPr lang="en-US" altLang="zh-CN" sz="2400" b="1" i="1">
                                  <a:latin typeface="Cambria Math" panose="02040503050406030204" pitchFamily="18" charset="0"/>
                                </a:rPr>
                                <m:t>𝒚</m:t>
                              </m:r>
                            </m:sup>
                          </m:sSup>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e>
                      </m:d>
                    </m:oMath>
                  </m:oMathPara>
                </a14:m>
                <a:endParaRPr lang="zh-CN" altLang="en-US" sz="2400" b="1" dirty="0"/>
              </a:p>
            </p:txBody>
          </p:sp>
        </mc:Choice>
        <mc:Fallback xmlns="">
          <p:sp>
            <p:nvSpPr>
              <p:cNvPr id="29" name="矩形 28"/>
              <p:cNvSpPr>
                <a:spLocks noRot="1" noChangeAspect="1" noMove="1" noResize="1" noEditPoints="1" noAdjustHandles="1" noChangeArrowheads="1" noChangeShapeType="1" noTextEdit="1"/>
              </p:cNvSpPr>
              <p:nvPr/>
            </p:nvSpPr>
            <p:spPr>
              <a:xfrm>
                <a:off x="819118" y="4813210"/>
                <a:ext cx="4656146" cy="820481"/>
              </a:xfrm>
              <a:prstGeom prst="rect">
                <a:avLst/>
              </a:prstGeom>
              <a:blipFill rotWithShape="1">
                <a:blip r:embed="rId9"/>
                <a:stretch>
                  <a:fillRect l="-13" t="-66" r="-853" b="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5660894" y="4863321"/>
                <a:ext cx="3563091" cy="7309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𝒚</m:t>
                          </m:r>
                        </m:num>
                        <m:den>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𝒚</m:t>
                              </m:r>
                            </m:sup>
                          </m:sSup>
                        </m:den>
                      </m:f>
                      <m:d>
                        <m:dPr>
                          <m:ctrlPr>
                            <a:rPr lang="en-US" altLang="zh-CN" sz="2400" b="1" i="1" smtClean="0">
                              <a:latin typeface="Cambria Math" panose="02040503050406030204" pitchFamily="18" charset="0"/>
                            </a:rPr>
                          </m:ctrlPr>
                        </m:dPr>
                        <m:e>
                          <m:r>
                            <a:rPr lang="en-US" altLang="zh-CN" sz="2400" b="1" i="1">
                              <a:latin typeface="Cambria Math" panose="02040503050406030204" pitchFamily="18" charset="0"/>
                            </a:rPr>
                            <m:t>𝒙</m:t>
                          </m:r>
                          <m:r>
                            <a:rPr lang="en-US" altLang="zh-CN" sz="2400" b="1" i="1">
                              <a:latin typeface="Cambria Math" panose="02040503050406030204" pitchFamily="18" charset="0"/>
                            </a:rPr>
                            <m:t>+</m:t>
                          </m:r>
                          <m:sSup>
                            <m:sSupPr>
                              <m:ctrlPr>
                                <a:rPr lang="en-US" altLang="zh-CN" sz="2400" b="1" i="1">
                                  <a:latin typeface="Cambria Math" panose="02040503050406030204" pitchFamily="18" charset="0"/>
                                </a:rPr>
                              </m:ctrlPr>
                            </m:sSupPr>
                            <m:e>
                              <m:r>
                                <a:rPr lang="en-US" altLang="zh-CN" sz="2400" b="1" i="1">
                                  <a:latin typeface="Cambria Math" panose="02040503050406030204" pitchFamily="18" charset="0"/>
                                </a:rPr>
                                <m:t>𝒆</m:t>
                              </m:r>
                            </m:e>
                            <m:sup>
                              <m:r>
                                <a:rPr lang="en-US" altLang="zh-CN" sz="2400" b="1" i="1">
                                  <a:latin typeface="Cambria Math" panose="02040503050406030204" pitchFamily="18" charset="0"/>
                                </a:rPr>
                                <m:t>𝒚</m:t>
                              </m:r>
                            </m:sup>
                          </m:sSup>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e>
                      </m:d>
                    </m:oMath>
                  </m:oMathPara>
                </a14:m>
                <a:endParaRPr lang="zh-CN" altLang="en-US" sz="2400" b="1" dirty="0"/>
              </a:p>
            </p:txBody>
          </p:sp>
        </mc:Choice>
        <mc:Fallback xmlns="">
          <p:sp>
            <p:nvSpPr>
              <p:cNvPr id="30" name="矩形 29"/>
              <p:cNvSpPr>
                <a:spLocks noRot="1" noChangeAspect="1" noMove="1" noResize="1" noEditPoints="1" noAdjustHandles="1" noChangeArrowheads="1" noChangeShapeType="1" noTextEdit="1"/>
              </p:cNvSpPr>
              <p:nvPr/>
            </p:nvSpPr>
            <p:spPr>
              <a:xfrm>
                <a:off x="5660894" y="4863321"/>
                <a:ext cx="3563091" cy="730906"/>
              </a:xfrm>
              <a:prstGeom prst="rect">
                <a:avLst/>
              </a:prstGeom>
              <a:blipFill rotWithShape="1">
                <a:blip r:embed="rId10"/>
                <a:stretch>
                  <a:fillRect l="-14" t="-67" r="-36" b="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819118" y="5712038"/>
                <a:ext cx="5287794" cy="8613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𝒚</m:t>
                          </m:r>
                        </m:e>
                        <m:sup>
                          <m:r>
                            <a:rPr lang="en-US" altLang="zh-CN" sz="2400" b="1" i="1" smtClean="0">
                              <a:latin typeface="Cambria Math" panose="02040503050406030204" pitchFamily="18" charset="0"/>
                            </a:rPr>
                            <m:t>′′</m:t>
                          </m:r>
                        </m:sup>
                      </m:sSup>
                      <m:r>
                        <a:rPr lang="en-US" altLang="zh-CN" sz="2400" b="1" i="1" smtClean="0">
                          <a:latin typeface="Cambria Math" panose="02040503050406030204" pitchFamily="18" charset="0"/>
                        </a:rPr>
                        <m:t>=</m:t>
                      </m:r>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𝒚</m:t>
                          </m:r>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𝟐</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𝟐</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𝒚</m:t>
                                  </m:r>
                                </m:sup>
                              </m:sSup>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𝒚</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𝒚</m:t>
                                  </m:r>
                                </m:sup>
                              </m:sSup>
                            </m:e>
                          </m:d>
                        </m:num>
                        <m:den>
                          <m:sSup>
                            <m:sSupPr>
                              <m:ctrlPr>
                                <a:rPr lang="en-US" altLang="zh-CN" sz="2400" b="1" i="1" smtClean="0">
                                  <a:latin typeface="Cambria Math" panose="02040503050406030204" pitchFamily="18" charset="0"/>
                                </a:rPr>
                              </m:ctrlPr>
                            </m:sSupPr>
                            <m:e>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smtClean="0">
                                          <a:latin typeface="Cambria Math" panose="02040503050406030204" pitchFamily="18" charset="0"/>
                                        </a:rPr>
                                        <m:t>𝒆</m:t>
                                      </m:r>
                                    </m:e>
                                    <m:sup>
                                      <m:r>
                                        <a:rPr lang="en-US" altLang="zh-CN" sz="2400" b="1" i="1" smtClean="0">
                                          <a:latin typeface="Cambria Math" panose="02040503050406030204" pitchFamily="18" charset="0"/>
                                        </a:rPr>
                                        <m:t>𝒚</m:t>
                                      </m:r>
                                    </m:sup>
                                  </m:sSup>
                                </m:e>
                              </m:d>
                            </m:e>
                            <m:sup>
                              <m:r>
                                <a:rPr lang="en-US" altLang="zh-CN" sz="2400" b="1" i="1" smtClean="0">
                                  <a:latin typeface="Cambria Math" panose="02040503050406030204" pitchFamily="18" charset="0"/>
                                </a:rPr>
                                <m:t>𝟑</m:t>
                              </m:r>
                            </m:sup>
                          </m:sSup>
                        </m:den>
                      </m:f>
                      <m:d>
                        <m:dPr>
                          <m:ctrlPr>
                            <a:rPr lang="en-US" altLang="zh-CN" sz="2400" b="1" i="1" smtClean="0">
                              <a:latin typeface="Cambria Math" panose="02040503050406030204" pitchFamily="18" charset="0"/>
                            </a:rPr>
                          </m:ctrlPr>
                        </m:dPr>
                        <m:e>
                          <m:r>
                            <a:rPr lang="en-US" altLang="zh-CN" sz="2400" b="1" i="1">
                              <a:latin typeface="Cambria Math" panose="02040503050406030204" pitchFamily="18" charset="0"/>
                            </a:rPr>
                            <m:t>𝒙</m:t>
                          </m:r>
                          <m:r>
                            <a:rPr lang="en-US" altLang="zh-CN" sz="2400" b="1" i="1">
                              <a:latin typeface="Cambria Math" panose="02040503050406030204" pitchFamily="18" charset="0"/>
                            </a:rPr>
                            <m:t>+</m:t>
                          </m:r>
                          <m:sSup>
                            <m:sSupPr>
                              <m:ctrlPr>
                                <a:rPr lang="en-US" altLang="zh-CN" sz="2400" b="1" i="1">
                                  <a:latin typeface="Cambria Math" panose="02040503050406030204" pitchFamily="18" charset="0"/>
                                </a:rPr>
                              </m:ctrlPr>
                            </m:sSupPr>
                            <m:e>
                              <m:r>
                                <a:rPr lang="en-US" altLang="zh-CN" sz="2400" b="1" i="1">
                                  <a:latin typeface="Cambria Math" panose="02040503050406030204" pitchFamily="18" charset="0"/>
                                </a:rPr>
                                <m:t>𝒆</m:t>
                              </m:r>
                            </m:e>
                            <m:sup>
                              <m:r>
                                <a:rPr lang="en-US" altLang="zh-CN" sz="2400" b="1" i="1">
                                  <a:latin typeface="Cambria Math" panose="02040503050406030204" pitchFamily="18" charset="0"/>
                                </a:rPr>
                                <m:t>𝒚</m:t>
                              </m:r>
                            </m:sup>
                          </m:sSup>
                          <m:r>
                            <a:rPr lang="en-US" altLang="zh-CN" sz="2400" b="1" i="1" smtClean="0">
                              <a:latin typeface="Cambria Math" panose="02040503050406030204" pitchFamily="18" charset="0"/>
                              <a:ea typeface="Cambria Math" panose="02040503050406030204" pitchFamily="18" charset="0"/>
                            </a:rPr>
                            <m:t>≠</m:t>
                          </m:r>
                          <m:r>
                            <a:rPr lang="en-US" altLang="zh-CN" sz="2400" b="1" i="1" smtClean="0">
                              <a:latin typeface="Cambria Math" panose="02040503050406030204" pitchFamily="18" charset="0"/>
                              <a:ea typeface="Cambria Math" panose="02040503050406030204" pitchFamily="18" charset="0"/>
                            </a:rPr>
                            <m:t>𝟎</m:t>
                          </m:r>
                        </m:e>
                      </m:d>
                    </m:oMath>
                  </m:oMathPara>
                </a14:m>
                <a:endParaRPr lang="zh-CN" altLang="en-US" sz="2400" b="1" dirty="0"/>
              </a:p>
            </p:txBody>
          </p:sp>
        </mc:Choice>
        <mc:Fallback xmlns="">
          <p:sp>
            <p:nvSpPr>
              <p:cNvPr id="31" name="矩形 30"/>
              <p:cNvSpPr>
                <a:spLocks noRot="1" noChangeAspect="1" noMove="1" noResize="1" noEditPoints="1" noAdjustHandles="1" noChangeArrowheads="1" noChangeShapeType="1" noTextEdit="1"/>
              </p:cNvSpPr>
              <p:nvPr/>
            </p:nvSpPr>
            <p:spPr>
              <a:xfrm>
                <a:off x="819118" y="5712038"/>
                <a:ext cx="5287794" cy="861326"/>
              </a:xfrm>
              <a:prstGeom prst="rect">
                <a:avLst/>
              </a:prstGeom>
              <a:blipFill rotWithShape="1">
                <a:blip r:embed="rId11"/>
                <a:stretch>
                  <a:fillRect l="-11" t="-25" r="-154" b="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289972" y="5922003"/>
                <a:ext cx="165134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b="1" i="1" smtClean="0">
                              <a:latin typeface="Cambria Math" panose="02040503050406030204" pitchFamily="18" charset="0"/>
                            </a:rPr>
                          </m:ctrlPr>
                        </m:sSupPr>
                        <m:e>
                          <m:r>
                            <a:rPr lang="en-US" altLang="zh-CN" sz="2400" b="1" i="1">
                              <a:latin typeface="Cambria Math" panose="02040503050406030204" pitchFamily="18" charset="0"/>
                            </a:rPr>
                            <m:t>𝒚</m:t>
                          </m:r>
                        </m:e>
                        <m:sup>
                          <m:r>
                            <a:rPr lang="en-US" altLang="zh-CN" sz="2400" b="1" i="1">
                              <a:latin typeface="Cambria Math" panose="02040503050406030204" pitchFamily="18" charset="0"/>
                            </a:rPr>
                            <m:t>′′</m:t>
                          </m:r>
                        </m:sup>
                      </m:sSup>
                      <m:d>
                        <m:dPr>
                          <m:ctrlPr>
                            <a:rPr lang="en-US" altLang="zh-CN" sz="2400" b="1" i="1" smtClean="0">
                              <a:latin typeface="Cambria Math" panose="02040503050406030204" pitchFamily="18" charset="0"/>
                            </a:rPr>
                          </m:ctrlPr>
                        </m:dPr>
                        <m:e>
                          <m:r>
                            <a:rPr lang="en-US" altLang="zh-CN" sz="2400" b="1" i="1" smtClean="0">
                              <a:latin typeface="Cambria Math" panose="02040503050406030204" pitchFamily="18" charset="0"/>
                            </a:rPr>
                            <m:t>𝟎</m:t>
                          </m:r>
                        </m:e>
                      </m:d>
                      <m:r>
                        <a:rPr lang="en-US" altLang="zh-CN" sz="2400" b="1" i="1">
                          <a:latin typeface="Cambria Math" panose="02040503050406030204" pitchFamily="18" charset="0"/>
                        </a:rPr>
                        <m:t>=</m:t>
                      </m:r>
                      <m:r>
                        <a:rPr lang="en-US" altLang="zh-CN" sz="2400" b="1" i="1" smtClean="0">
                          <a:latin typeface="Cambria Math" panose="02040503050406030204" pitchFamily="18" charset="0"/>
                        </a:rPr>
                        <m:t>𝟎</m:t>
                      </m:r>
                    </m:oMath>
                  </m:oMathPara>
                </a14:m>
                <a:endParaRPr lang="zh-CN" altLang="en-US" sz="2400" b="1" dirty="0"/>
              </a:p>
            </p:txBody>
          </p:sp>
        </mc:Choice>
        <mc:Fallback xmlns="">
          <p:sp>
            <p:nvSpPr>
              <p:cNvPr id="3" name="矩形 2"/>
              <p:cNvSpPr>
                <a:spLocks noRot="1" noChangeAspect="1" noMove="1" noResize="1" noEditPoints="1" noAdjustHandles="1" noChangeArrowheads="1" noChangeShapeType="1" noTextEdit="1"/>
              </p:cNvSpPr>
              <p:nvPr/>
            </p:nvSpPr>
            <p:spPr>
              <a:xfrm>
                <a:off x="6289972" y="5922003"/>
                <a:ext cx="1651349" cy="461665"/>
              </a:xfrm>
              <a:prstGeom prst="rect">
                <a:avLst/>
              </a:prstGeom>
              <a:blipFill rotWithShape="1">
                <a:blip r:embed="rId12"/>
                <a:stretch>
                  <a:fillRect l="-18" t="-136" r="-615" b="3"/>
                </a:stretch>
              </a:blipFill>
            </p:spPr>
            <p:txBody>
              <a:bodyPr/>
              <a:lstStyle/>
              <a:p>
                <a:r>
                  <a:rPr lang="zh-CN" altLang="en-US">
                    <a:noFill/>
                  </a:rPr>
                  <a:t> </a:t>
                </a:r>
              </a:p>
            </p:txBody>
          </p:sp>
        </mc:Fallback>
      </mc:AlternateContent>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WUyN2M3NmY4Njc0NGY1MmJlODMyNDUwNjEyNjYxZWI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87.7443307086614,&quot;left&quot;:47.93259842519685,&quot;top&quot;:128.90582677165355,&quot;width&quot;:897.0009448818897}"/>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187.7443307086614,&quot;left&quot;:47.93259842519685,&quot;top&quot;:128.90582677165355,&quot;width&quot;:897.0009448818897}"/>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87.7443307086614,&quot;left&quot;:47.93259842519685,&quot;top&quot;:128.90582677165355,&quot;width&quot;:897.0009448818897}"/>
</p:tagLst>
</file>

<file path=ppt/tags/tag30.xml><?xml version="1.0" encoding="utf-8"?>
<p:tagLst xmlns:p="http://schemas.openxmlformats.org/presentationml/2006/main">
  <p:tag name="KSO_WM_DIAGRAM_VIRTUALLY_FRAME" val="{&quot;height&quot;:187.7443307086614,&quot;left&quot;:47.93259842519685,&quot;top&quot;:128.90582677165355,&quot;width&quot;:897.0009448818897}"/>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87.7443307086614,&quot;left&quot;:47.93259842519685,&quot;top&quot;:128.90582677165355,&quot;width&quot;:897.0009448818897}"/>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87.7443307086614,&quot;left&quot;:47.93259842519685,&quot;top&quot;:128.90582677165355,&quot;width&quot;:897.0009448818897}"/>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87.7443307086614,&quot;left&quot;:47.93259842519685,&quot;top&quot;:128.90582677165355,&quot;width&quot;:897.0009448818897}"/>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87.7443307086614,&quot;left&quot;:47.93259842519685,&quot;top&quot;:128.90582677165355,&quot;width&quot;:897.0009448818897}"/>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87.7443307086614,&quot;left&quot;:47.93259842519685,&quot;top&quot;:128.90582677165355,&quot;width&quot;:897.0009448818897}"/>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87.7443307086614,&quot;left&quot;:47.93259842519685,&quot;top&quot;:128.90582677165355,&quot;width&quot;:897.000944881889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18234</Words>
  <Application>Microsoft Macintosh PowerPoint</Application>
  <PresentationFormat>宽屏</PresentationFormat>
  <Paragraphs>2754</Paragraphs>
  <Slides>344</Slides>
  <Notes>44</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5</vt:i4>
      </vt:variant>
      <vt:variant>
        <vt:lpstr>幻灯片标题</vt:lpstr>
      </vt:variant>
      <vt:variant>
        <vt:i4>344</vt:i4>
      </vt:variant>
    </vt:vector>
  </HeadingPairs>
  <TitlesOfParts>
    <vt:vector size="359" baseType="lpstr">
      <vt:lpstr>等线</vt:lpstr>
      <vt:lpstr>等线 Light</vt:lpstr>
      <vt:lpstr>方正北魏楷书简体</vt:lpstr>
      <vt:lpstr>叶根友行书繁</vt:lpstr>
      <vt:lpstr>Arial</vt:lpstr>
      <vt:lpstr>Calibri</vt:lpstr>
      <vt:lpstr>Cambria Math</vt:lpstr>
      <vt:lpstr>Times New Roman</vt:lpstr>
      <vt:lpstr>Wingdings</vt:lpstr>
      <vt:lpstr>Office 主题​​</vt:lpstr>
      <vt:lpstr>Equation.3</vt:lpstr>
      <vt:lpstr>Equation.DSMT4</vt:lpstr>
      <vt:lpstr>公式</vt:lpstr>
      <vt:lpstr>Equation</vt:lpstr>
      <vt:lpstr>BMP 图象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DG14003</cp:lastModifiedBy>
  <cp:revision>6</cp:revision>
  <dcterms:created xsi:type="dcterms:W3CDTF">2018-04-12T14:24:00Z</dcterms:created>
  <dcterms:modified xsi:type="dcterms:W3CDTF">2025-12-22T06:48:14Z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14518CE2A1944B259013A04C6C152B12_12</vt:lpwstr>
  </property>
  <property fmtid="{D5CDD505-2E9C-101B-9397-08002B2CF9AE}" pid="3" name="KSOProductBuildVer">
    <vt:lpwstr>2052-12.1.0.16309</vt:lpwstr>
  </property>
</Properties>
</file>